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72" r:id="rId1"/>
  </p:sldMasterIdLst>
  <p:notesMasterIdLst>
    <p:notesMasterId r:id="rId12"/>
  </p:notesMasterIdLst>
  <p:sldIdLst>
    <p:sldId id="256" r:id="rId2"/>
    <p:sldId id="406" r:id="rId3"/>
    <p:sldId id="394" r:id="rId4"/>
    <p:sldId id="389" r:id="rId5"/>
    <p:sldId id="398" r:id="rId6"/>
    <p:sldId id="397" r:id="rId7"/>
    <p:sldId id="393" r:id="rId8"/>
    <p:sldId id="391" r:id="rId9"/>
    <p:sldId id="392"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65"/>
    <p:restoredTop sz="94650"/>
  </p:normalViewPr>
  <p:slideViewPr>
    <p:cSldViewPr snapToGrid="0" snapToObjects="1">
      <p:cViewPr varScale="1">
        <p:scale>
          <a:sx n="95" d="100"/>
          <a:sy n="95" d="100"/>
        </p:scale>
        <p:origin x="184" y="7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28CD71-4833-D241-9C24-E07BA428460D}" type="datetimeFigureOut">
              <a:rPr lang="en-US" smtClean="0"/>
              <a:t>5/29/23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87FFE4-573E-044B-86F2-A86FD38E6320}" type="slidenum">
              <a:rPr lang="en-US" smtClean="0"/>
              <a:t>‹#›</a:t>
            </a:fld>
            <a:endParaRPr lang="en-US"/>
          </a:p>
        </p:txBody>
      </p:sp>
    </p:spTree>
    <p:extLst>
      <p:ext uri="{BB962C8B-B14F-4D97-AF65-F5344CB8AC3E}">
        <p14:creationId xmlns:p14="http://schemas.microsoft.com/office/powerpoint/2010/main" val="4205678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563880"/>
            <a:ext cx="8240108" cy="5682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hasCustomPrompt="1"/>
          </p:nvPr>
        </p:nvSpPr>
        <p:spPr>
          <a:xfrm>
            <a:off x="581192" y="3936453"/>
            <a:ext cx="7989752" cy="1033133"/>
          </a:xfrm>
          <a:ln>
            <a:noFill/>
          </a:ln>
          <a:effectLst/>
        </p:spPr>
        <p:txBody>
          <a:bodyPr anchor="b">
            <a:normAutofit/>
          </a:bodyPr>
          <a:lstStyle>
            <a:lvl1pPr algn="ctr">
              <a:defRPr sz="3600">
                <a:solidFill>
                  <a:schemeClr val="bg1"/>
                </a:solidFill>
              </a:defRPr>
            </a:lvl1pPr>
          </a:lstStyle>
          <a:p>
            <a:r>
              <a:rPr lang="en-US" dirty="0"/>
              <a:t>title style</a:t>
            </a:r>
          </a:p>
        </p:txBody>
      </p:sp>
      <p:sp>
        <p:nvSpPr>
          <p:cNvPr id="3" name="Subtitle 2"/>
          <p:cNvSpPr>
            <a:spLocks noGrp="1"/>
          </p:cNvSpPr>
          <p:nvPr>
            <p:ph type="subTitle" idx="1"/>
          </p:nvPr>
        </p:nvSpPr>
        <p:spPr>
          <a:xfrm>
            <a:off x="581192" y="5175772"/>
            <a:ext cx="7989752" cy="590321"/>
          </a:xfrm>
          <a:ln>
            <a:noFill/>
          </a:ln>
        </p:spPr>
        <p:txBody>
          <a:bodyPr anchor="t">
            <a:normAutofit/>
          </a:bodyPr>
          <a:lstStyle>
            <a:lvl1pPr marL="0" indent="0" algn="ctr">
              <a:buNone/>
              <a:defRPr sz="160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5" name="Footer Placeholder 4"/>
          <p:cNvSpPr>
            <a:spLocks noGrp="1"/>
          </p:cNvSpPr>
          <p:nvPr>
            <p:ph type="ftr" sz="quarter" idx="11"/>
          </p:nvPr>
        </p:nvSpPr>
        <p:spPr>
          <a:xfrm>
            <a:off x="581192" y="6387916"/>
            <a:ext cx="5886843" cy="365125"/>
          </a:xfrm>
          <a:prstGeom prst="rect">
            <a:avLst/>
          </a:prstGeom>
        </p:spPr>
        <p:txBody>
          <a:bodyPr/>
          <a:lstStyle>
            <a:lvl1pPr>
              <a:defRPr>
                <a:solidFill>
                  <a:schemeClr val="accent1">
                    <a:lumMod val="75000"/>
                    <a:lumOff val="25000"/>
                  </a:schemeClr>
                </a:solidFill>
              </a:defRPr>
            </a:lvl1pPr>
          </a:lstStyle>
          <a:p>
            <a:r>
              <a:rPr lang="en-US"/>
              <a:t>Copyright 2023, FLLTutorials.com. Last Edit 5/29/2023</a:t>
            </a:r>
            <a:endParaRPr lang="en-US" dirty="0"/>
          </a:p>
        </p:txBody>
      </p:sp>
      <p:sp>
        <p:nvSpPr>
          <p:cNvPr id="6" name="Slide Number Placeholder 5"/>
          <p:cNvSpPr>
            <a:spLocks noGrp="1"/>
          </p:cNvSpPr>
          <p:nvPr>
            <p:ph type="sldNum" sz="quarter" idx="12"/>
          </p:nvPr>
        </p:nvSpPr>
        <p:spPr>
          <a:xfrm>
            <a:off x="7800476" y="6392242"/>
            <a:ext cx="770468" cy="365125"/>
          </a:xfrm>
          <a:prstGeom prst="rect">
            <a:avLst/>
          </a:prstGeo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pic>
        <p:nvPicPr>
          <p:cNvPr id="8" name="Picture 7">
            <a:extLst>
              <a:ext uri="{FF2B5EF4-FFF2-40B4-BE49-F238E27FC236}">
                <a16:creationId xmlns:a16="http://schemas.microsoft.com/office/drawing/2014/main" id="{D4B45051-E032-1249-AC8B-C5EB1B15FB4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35280" y="563880"/>
            <a:ext cx="8488680" cy="2915504"/>
          </a:xfrm>
          <a:prstGeom prst="rect">
            <a:avLst/>
          </a:prstGeom>
        </p:spPr>
      </p:pic>
    </p:spTree>
    <p:extLst>
      <p:ext uri="{BB962C8B-B14F-4D97-AF65-F5344CB8AC3E}">
        <p14:creationId xmlns:p14="http://schemas.microsoft.com/office/powerpoint/2010/main" val="3352798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59327" y="5956136"/>
            <a:ext cx="2133600" cy="365125"/>
          </a:xfrm>
          <a:prstGeom prst="rect">
            <a:avLst/>
          </a:prstGeom>
        </p:spPr>
        <p:txBody>
          <a:bodyPr/>
          <a:lstStyle/>
          <a:p>
            <a:fld id="{31ACAFF5-6075-104F-9051-CC6EDC2E655E}" type="datetime1">
              <a:rPr lang="en-US" smtClean="0"/>
              <a:t>5/29/23</a:t>
            </a:fld>
            <a:endParaRPr lang="en-US" dirty="0"/>
          </a:p>
        </p:txBody>
      </p:sp>
      <p:sp>
        <p:nvSpPr>
          <p:cNvPr id="5" name="Footer Placeholder 4"/>
          <p:cNvSpPr>
            <a:spLocks noGrp="1"/>
          </p:cNvSpPr>
          <p:nvPr>
            <p:ph type="ftr" sz="quarter" idx="11"/>
          </p:nvPr>
        </p:nvSpPr>
        <p:spPr>
          <a:xfrm>
            <a:off x="581192" y="5951810"/>
            <a:ext cx="4870585" cy="365125"/>
          </a:xfrm>
          <a:prstGeom prst="rect">
            <a:avLst/>
          </a:prstGeom>
        </p:spPr>
        <p:txBody>
          <a:bodyPr/>
          <a:lstStyle/>
          <a:p>
            <a:r>
              <a:rPr lang="en-US"/>
              <a:t>Copyright 2023, FLLTutorials.com. Last Edit 5/29/2023</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5958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a:prstGeom prst="rect">
            <a:avLst/>
          </a:prstGeom>
        </p:spPr>
        <p:txBody>
          <a:bodyPr/>
          <a:lstStyle>
            <a:lvl1pPr>
              <a:defRPr>
                <a:solidFill>
                  <a:schemeClr val="accent1">
                    <a:lumMod val="75000"/>
                    <a:lumOff val="25000"/>
                  </a:schemeClr>
                </a:solidFill>
              </a:defRPr>
            </a:lvl1pPr>
          </a:lstStyle>
          <a:p>
            <a:fld id="{CE7141FD-D974-4045-AB7D-F9DB5A6A4E17}" type="datetime1">
              <a:rPr lang="en-US" smtClean="0"/>
              <a:t>5/29/23</a:t>
            </a:fld>
            <a:endParaRPr lang="en-US" dirty="0"/>
          </a:p>
        </p:txBody>
      </p:sp>
      <p:sp>
        <p:nvSpPr>
          <p:cNvPr id="5" name="Footer Placeholder 4"/>
          <p:cNvSpPr>
            <a:spLocks noGrp="1"/>
          </p:cNvSpPr>
          <p:nvPr>
            <p:ph type="ftr" sz="quarter" idx="11"/>
          </p:nvPr>
        </p:nvSpPr>
        <p:spPr>
          <a:xfrm>
            <a:off x="581192" y="5951810"/>
            <a:ext cx="5922209" cy="365125"/>
          </a:xfrm>
          <a:prstGeom prst="rect">
            <a:avLst/>
          </a:prstGeom>
        </p:spPr>
        <p:txBody>
          <a:bodyPr/>
          <a:lstStyle/>
          <a:p>
            <a:r>
              <a:rPr lang="en-US"/>
              <a:t>Copyright 2023, FLLTutorials.com. Last Edit 5/29/2023</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5030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8181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687475"/>
            <a:ext cx="7989752" cy="596796"/>
          </a:xfrm>
        </p:spPr>
        <p:txBody>
          <a:bodyPr/>
          <a:lstStyle/>
          <a:p>
            <a:r>
              <a:rPr lang="en-US" dirty="0"/>
              <a:t>Click to edit Master title style</a:t>
            </a:r>
          </a:p>
        </p:txBody>
      </p:sp>
      <p:sp>
        <p:nvSpPr>
          <p:cNvPr id="3" name="Content Placeholder 2"/>
          <p:cNvSpPr>
            <a:spLocks noGrp="1"/>
          </p:cNvSpPr>
          <p:nvPr>
            <p:ph idx="1"/>
          </p:nvPr>
        </p:nvSpPr>
        <p:spPr>
          <a:xfrm>
            <a:off x="448091" y="1505583"/>
            <a:ext cx="8238707" cy="4353215"/>
          </a:xfrm>
        </p:spPr>
        <p:txBody>
          <a:bodyPr anchor="t"/>
          <a:lstStyle>
            <a:lvl1pPr>
              <a:defRPr sz="3600"/>
            </a:lvl1pPr>
            <a:lvl2pPr>
              <a:defRPr sz="3200"/>
            </a:lvl2pPr>
            <a:lvl3pPr>
              <a:defRPr sz="28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E48965D5-4E22-4D4C-B0D3-4AEC700831CA}"/>
              </a:ext>
            </a:extLst>
          </p:cNvPr>
          <p:cNvSpPr>
            <a:spLocks noGrp="1"/>
          </p:cNvSpPr>
          <p:nvPr>
            <p:ph type="ftr" sz="quarter" idx="11"/>
          </p:nvPr>
        </p:nvSpPr>
        <p:spPr>
          <a:xfrm>
            <a:off x="581192" y="6387916"/>
            <a:ext cx="5644796" cy="365125"/>
          </a:xfrm>
        </p:spPr>
        <p:txBody>
          <a:bodyPr/>
          <a:lstStyle>
            <a:lvl1pPr>
              <a:defRPr>
                <a:solidFill>
                  <a:schemeClr val="accent1">
                    <a:lumMod val="75000"/>
                    <a:lumOff val="25000"/>
                  </a:schemeClr>
                </a:solidFill>
              </a:defRPr>
            </a:lvl1pPr>
          </a:lstStyle>
          <a:p>
            <a:r>
              <a:rPr lang="en-US"/>
              <a:t>Copyright 2023, FLLTutorials.com. Last Edit 5/29/2023</a:t>
            </a:r>
            <a:endParaRPr lang="en-US" dirty="0"/>
          </a:p>
        </p:txBody>
      </p:sp>
      <p:sp>
        <p:nvSpPr>
          <p:cNvPr id="10" name="Slide Number Placeholder 5">
            <a:extLst>
              <a:ext uri="{FF2B5EF4-FFF2-40B4-BE49-F238E27FC236}">
                <a16:creationId xmlns:a16="http://schemas.microsoft.com/office/drawing/2014/main" id="{65AB5AFF-5E76-4041-B3D5-669547C07AE0}"/>
              </a:ext>
            </a:extLst>
          </p:cNvPr>
          <p:cNvSpPr>
            <a:spLocks noGrp="1"/>
          </p:cNvSpPr>
          <p:nvPr>
            <p:ph type="sldNum" sz="quarter" idx="12"/>
          </p:nvPr>
        </p:nvSpPr>
        <p:spPr>
          <a:xfrm>
            <a:off x="7800476" y="6392242"/>
            <a:ext cx="770468"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569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Date Placeholder 3">
            <a:extLst>
              <a:ext uri="{FF2B5EF4-FFF2-40B4-BE49-F238E27FC236}">
                <a16:creationId xmlns:a16="http://schemas.microsoft.com/office/drawing/2014/main" id="{52362C45-CC3C-1C41-89EF-9E39AB823873}"/>
              </a:ext>
            </a:extLst>
          </p:cNvPr>
          <p:cNvSpPr txBox="1">
            <a:spLocks/>
          </p:cNvSpPr>
          <p:nvPr userDrawn="1"/>
        </p:nvSpPr>
        <p:spPr>
          <a:xfrm>
            <a:off x="5559327" y="639224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Last Edit: </a:t>
            </a:r>
            <a:fld id="{B61BEF0D-F0BB-DE4B-95CE-6DB70DBA9567}" type="datetimeFigureOut">
              <a:rPr lang="en-US" smtClean="0"/>
              <a:pPr/>
              <a:t>5/29/23</a:t>
            </a:fld>
            <a:endParaRPr lang="en-US" dirty="0"/>
          </a:p>
        </p:txBody>
      </p:sp>
      <p:sp>
        <p:nvSpPr>
          <p:cNvPr id="10" name="Footer Placeholder 4">
            <a:extLst>
              <a:ext uri="{FF2B5EF4-FFF2-40B4-BE49-F238E27FC236}">
                <a16:creationId xmlns:a16="http://schemas.microsoft.com/office/drawing/2014/main" id="{99E8FBED-B055-2A4A-8E32-9CB6B48C25B3}"/>
              </a:ext>
            </a:extLst>
          </p:cNvPr>
          <p:cNvSpPr txBox="1">
            <a:spLocks/>
          </p:cNvSpPr>
          <p:nvPr userDrawn="1"/>
        </p:nvSpPr>
        <p:spPr>
          <a:xfrm>
            <a:off x="581192" y="6387916"/>
            <a:ext cx="4870585"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2018, FLL TUTORIALS</a:t>
            </a:r>
            <a:endParaRPr lang="en-US" dirty="0"/>
          </a:p>
        </p:txBody>
      </p:sp>
      <p:sp>
        <p:nvSpPr>
          <p:cNvPr id="11" name="Slide Number Placeholder 5">
            <a:extLst>
              <a:ext uri="{FF2B5EF4-FFF2-40B4-BE49-F238E27FC236}">
                <a16:creationId xmlns:a16="http://schemas.microsoft.com/office/drawing/2014/main" id="{AA884034-3EBB-704E-AFCD-9611BBBEBA37}"/>
              </a:ext>
            </a:extLst>
          </p:cNvPr>
          <p:cNvSpPr txBox="1">
            <a:spLocks/>
          </p:cNvSpPr>
          <p:nvPr userDrawn="1"/>
        </p:nvSpPr>
        <p:spPr>
          <a:xfrm>
            <a:off x="7800476" y="6392242"/>
            <a:ext cx="77046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4580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559327" y="5956136"/>
            <a:ext cx="2133600" cy="365125"/>
          </a:xfrm>
          <a:prstGeom prst="rect">
            <a:avLst/>
          </a:prstGeom>
        </p:spPr>
        <p:txBody>
          <a:bodyPr/>
          <a:lstStyle/>
          <a:p>
            <a:fld id="{9B8736F9-CC8D-8941-8B95-8862DC6FA4D6}" type="datetime1">
              <a:rPr lang="en-US" smtClean="0"/>
              <a:t>5/29/23</a:t>
            </a:fld>
            <a:endParaRPr lang="en-US" dirty="0"/>
          </a:p>
        </p:txBody>
      </p:sp>
      <p:sp>
        <p:nvSpPr>
          <p:cNvPr id="6" name="Footer Placeholder 5"/>
          <p:cNvSpPr>
            <a:spLocks noGrp="1"/>
          </p:cNvSpPr>
          <p:nvPr>
            <p:ph type="ftr" sz="quarter" idx="11"/>
          </p:nvPr>
        </p:nvSpPr>
        <p:spPr>
          <a:xfrm>
            <a:off x="581192" y="5951810"/>
            <a:ext cx="4870585" cy="365125"/>
          </a:xfrm>
          <a:prstGeom prst="rect">
            <a:avLst/>
          </a:prstGeom>
        </p:spPr>
        <p:txBody>
          <a:bodyPr/>
          <a:lstStyle/>
          <a:p>
            <a:r>
              <a:rPr lang="en-US"/>
              <a:t>Copyright 2023, FLLTutorials.com. Last Edit 5/29/2023</a:t>
            </a:r>
            <a:endParaRPr lang="en-US" dirty="0"/>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5719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559327" y="5956136"/>
            <a:ext cx="2133600" cy="365125"/>
          </a:xfrm>
          <a:prstGeom prst="rect">
            <a:avLst/>
          </a:prstGeom>
        </p:spPr>
        <p:txBody>
          <a:bodyPr/>
          <a:lstStyle/>
          <a:p>
            <a:fld id="{CC823E24-C9BE-F04D-A828-71C1F5FF947B}" type="datetime1">
              <a:rPr lang="en-US" smtClean="0"/>
              <a:t>5/29/23</a:t>
            </a:fld>
            <a:endParaRPr lang="en-US" dirty="0"/>
          </a:p>
        </p:txBody>
      </p:sp>
      <p:sp>
        <p:nvSpPr>
          <p:cNvPr id="8" name="Footer Placeholder 7"/>
          <p:cNvSpPr>
            <a:spLocks noGrp="1"/>
          </p:cNvSpPr>
          <p:nvPr>
            <p:ph type="ftr" sz="quarter" idx="11"/>
          </p:nvPr>
        </p:nvSpPr>
        <p:spPr>
          <a:xfrm>
            <a:off x="581192" y="5951810"/>
            <a:ext cx="4870585" cy="365125"/>
          </a:xfrm>
          <a:prstGeom prst="rect">
            <a:avLst/>
          </a:prstGeom>
        </p:spPr>
        <p:txBody>
          <a:bodyPr/>
          <a:lstStyle/>
          <a:p>
            <a:r>
              <a:rPr lang="en-US"/>
              <a:t>Copyright 2023, FLLTutorials.com. Last Edit 5/29/2023</a:t>
            </a:r>
            <a:endParaRPr lang="en-US" dirty="0"/>
          </a:p>
        </p:txBody>
      </p:sp>
      <p:sp>
        <p:nvSpPr>
          <p:cNvPr id="9" name="Slide Number Placeholder 8"/>
          <p:cNvSpPr>
            <a:spLocks noGrp="1"/>
          </p:cNvSpPr>
          <p:nvPr>
            <p:ph type="sldNum" sz="quarter" idx="12"/>
          </p:nvPr>
        </p:nvSpPr>
        <p:spPr>
          <a:xfrm>
            <a:off x="7800476" y="5956136"/>
            <a:ext cx="770468"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6982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5559327" y="5956136"/>
            <a:ext cx="2133600" cy="365125"/>
          </a:xfrm>
          <a:prstGeom prst="rect">
            <a:avLst/>
          </a:prstGeom>
        </p:spPr>
        <p:txBody>
          <a:bodyPr/>
          <a:lstStyle/>
          <a:p>
            <a:fld id="{EACDF4C3-DBC8-4A41-A77B-461BEE4E4B5D}" type="datetime1">
              <a:rPr lang="en-US" smtClean="0"/>
              <a:t>5/29/23</a:t>
            </a:fld>
            <a:endParaRPr lang="en-US" dirty="0"/>
          </a:p>
        </p:txBody>
      </p:sp>
      <p:sp>
        <p:nvSpPr>
          <p:cNvPr id="4" name="Footer Placeholder 3"/>
          <p:cNvSpPr>
            <a:spLocks noGrp="1"/>
          </p:cNvSpPr>
          <p:nvPr>
            <p:ph type="ftr" sz="quarter" idx="11"/>
          </p:nvPr>
        </p:nvSpPr>
        <p:spPr>
          <a:xfrm>
            <a:off x="581192" y="5951810"/>
            <a:ext cx="4870585" cy="365125"/>
          </a:xfrm>
          <a:prstGeom prst="rect">
            <a:avLst/>
          </a:prstGeom>
        </p:spPr>
        <p:txBody>
          <a:bodyPr/>
          <a:lstStyle/>
          <a:p>
            <a:r>
              <a:rPr lang="en-US"/>
              <a:t>Copyright 2023, FLLTutorials.com. Last Edit 5/29/2023</a:t>
            </a:r>
            <a:endParaRPr lang="en-US" dirty="0"/>
          </a:p>
        </p:txBody>
      </p:sp>
      <p:sp>
        <p:nvSpPr>
          <p:cNvPr id="5" name="Slide Number Placeholder 4"/>
          <p:cNvSpPr>
            <a:spLocks noGrp="1"/>
          </p:cNvSpPr>
          <p:nvPr>
            <p:ph type="sldNum" sz="quarter" idx="12"/>
          </p:nvPr>
        </p:nvSpPr>
        <p:spPr>
          <a:xfrm>
            <a:off x="7800476" y="5956136"/>
            <a:ext cx="770468"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8393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559327" y="5956136"/>
            <a:ext cx="2133600" cy="365125"/>
          </a:xfrm>
          <a:prstGeom prst="rect">
            <a:avLst/>
          </a:prstGeom>
        </p:spPr>
        <p:txBody>
          <a:bodyPr/>
          <a:lstStyle/>
          <a:p>
            <a:fld id="{6595967E-B70A-EF4B-96BE-650A30898E70}" type="datetime1">
              <a:rPr lang="en-US" smtClean="0"/>
              <a:t>5/29/23</a:t>
            </a:fld>
            <a:endParaRPr lang="en-US" dirty="0"/>
          </a:p>
        </p:txBody>
      </p:sp>
      <p:sp>
        <p:nvSpPr>
          <p:cNvPr id="3" name="Footer Placeholder 2"/>
          <p:cNvSpPr>
            <a:spLocks noGrp="1"/>
          </p:cNvSpPr>
          <p:nvPr>
            <p:ph type="ftr" sz="quarter" idx="11"/>
          </p:nvPr>
        </p:nvSpPr>
        <p:spPr>
          <a:xfrm>
            <a:off x="581192" y="5951810"/>
            <a:ext cx="4870585" cy="365125"/>
          </a:xfrm>
          <a:prstGeom prst="rect">
            <a:avLst/>
          </a:prstGeom>
        </p:spPr>
        <p:txBody>
          <a:bodyPr/>
          <a:lstStyle/>
          <a:p>
            <a:r>
              <a:rPr lang="en-US"/>
              <a:t>Copyright 2023, FLLTutorials.com. Last Edit 5/29/2023</a:t>
            </a:r>
            <a:endParaRPr lang="en-US" dirty="0"/>
          </a:p>
        </p:txBody>
      </p:sp>
      <p:sp>
        <p:nvSpPr>
          <p:cNvPr id="4" name="Slide Number Placeholder 3"/>
          <p:cNvSpPr>
            <a:spLocks noGrp="1"/>
          </p:cNvSpPr>
          <p:nvPr>
            <p:ph type="sldNum" sz="quarter" idx="12"/>
          </p:nvPr>
        </p:nvSpPr>
        <p:spPr>
          <a:xfrm>
            <a:off x="7800476" y="5956136"/>
            <a:ext cx="770468"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6727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fld id="{D3D285A6-4389-8E44-B680-BD79BF05C97E}" type="datetime1">
              <a:rPr lang="en-US" smtClean="0"/>
              <a:t>5/29/23</a:t>
            </a:fld>
            <a:endParaRPr lang="en-US" dirty="0"/>
          </a:p>
        </p:txBody>
      </p:sp>
      <p:sp>
        <p:nvSpPr>
          <p:cNvPr id="6" name="Footer Placeholder 5"/>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Copyright 2023, FLLTutorials.com. Last Edit 5/29/2023</a:t>
            </a:r>
            <a:endParaRPr lang="en-US" dirty="0"/>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8877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p>
            <a:fld id="{76152E2F-6221-C348-8666-E99849011D99}" type="datetime1">
              <a:rPr lang="en-US" smtClean="0"/>
              <a:t>5/29/23</a:t>
            </a:fld>
            <a:endParaRPr lang="en-US" dirty="0"/>
          </a:p>
        </p:txBody>
      </p:sp>
      <p:sp>
        <p:nvSpPr>
          <p:cNvPr id="6" name="Footer Placeholder 5"/>
          <p:cNvSpPr>
            <a:spLocks noGrp="1"/>
          </p:cNvSpPr>
          <p:nvPr>
            <p:ph type="ftr" sz="quarter" idx="11"/>
          </p:nvPr>
        </p:nvSpPr>
        <p:spPr>
          <a:xfrm>
            <a:off x="581192" y="5951810"/>
            <a:ext cx="4870585" cy="365125"/>
          </a:xfrm>
          <a:prstGeom prst="rect">
            <a:avLst/>
          </a:prstGeom>
        </p:spPr>
        <p:txBody>
          <a:bodyPr/>
          <a:lstStyle/>
          <a:p>
            <a:r>
              <a:rPr lang="en-US"/>
              <a:t>Copyright 2023, FLLTutorials.com. Last Edit 5/29/2023</a:t>
            </a:r>
            <a:endParaRPr lang="en-US" dirty="0"/>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2649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2" name="Date Placeholder 3">
            <a:extLst>
              <a:ext uri="{FF2B5EF4-FFF2-40B4-BE49-F238E27FC236}">
                <a16:creationId xmlns:a16="http://schemas.microsoft.com/office/drawing/2014/main" id="{0AAE8D72-8133-BD4C-9ABB-B6CCBBAC2CA1}"/>
              </a:ext>
            </a:extLst>
          </p:cNvPr>
          <p:cNvSpPr>
            <a:spLocks noGrp="1"/>
          </p:cNvSpPr>
          <p:nvPr>
            <p:ph type="dt" sz="half" idx="2"/>
          </p:nvPr>
        </p:nvSpPr>
        <p:spPr>
          <a:xfrm>
            <a:off x="5559327" y="6392242"/>
            <a:ext cx="2133600" cy="365125"/>
          </a:xfrm>
          <a:prstGeom prst="rect">
            <a:avLst/>
          </a:prstGeom>
        </p:spPr>
        <p:txBody>
          <a:bodyPr/>
          <a:lstStyle>
            <a:lvl1pPr>
              <a:defRPr>
                <a:solidFill>
                  <a:schemeClr val="accent1">
                    <a:lumMod val="75000"/>
                    <a:lumOff val="25000"/>
                  </a:schemeClr>
                </a:solidFill>
              </a:defRPr>
            </a:lvl1pPr>
          </a:lstStyle>
          <a:p>
            <a:r>
              <a:rPr lang="en-US" dirty="0"/>
              <a:t>Last Edit</a:t>
            </a:r>
            <a:r>
              <a:rPr lang="en-US"/>
              <a:t>: </a:t>
            </a:r>
            <a:fld id="{0F56A61B-FE1D-834F-A341-BBC91C99AA7C}" type="datetime1">
              <a:rPr lang="en-US" smtClean="0"/>
              <a:t>5/29/23</a:t>
            </a:fld>
            <a:endParaRPr lang="en-US" dirty="0"/>
          </a:p>
        </p:txBody>
      </p:sp>
      <p:sp>
        <p:nvSpPr>
          <p:cNvPr id="13" name="Footer Placeholder 4">
            <a:extLst>
              <a:ext uri="{FF2B5EF4-FFF2-40B4-BE49-F238E27FC236}">
                <a16:creationId xmlns:a16="http://schemas.microsoft.com/office/drawing/2014/main" id="{CAB9BFBD-8489-AA40-9E3F-B3F63A8BD518}"/>
              </a:ext>
            </a:extLst>
          </p:cNvPr>
          <p:cNvSpPr>
            <a:spLocks noGrp="1"/>
          </p:cNvSpPr>
          <p:nvPr>
            <p:ph type="ftr" sz="quarter" idx="3"/>
          </p:nvPr>
        </p:nvSpPr>
        <p:spPr>
          <a:xfrm>
            <a:off x="581192" y="6387916"/>
            <a:ext cx="4870585" cy="365125"/>
          </a:xfrm>
          <a:prstGeom prst="rect">
            <a:avLst/>
          </a:prstGeom>
        </p:spPr>
        <p:txBody>
          <a:bodyPr/>
          <a:lstStyle>
            <a:lvl1pPr>
              <a:defRPr>
                <a:solidFill>
                  <a:schemeClr val="accent1">
                    <a:lumMod val="75000"/>
                    <a:lumOff val="25000"/>
                  </a:schemeClr>
                </a:solidFill>
              </a:defRPr>
            </a:lvl1pPr>
          </a:lstStyle>
          <a:p>
            <a:r>
              <a:rPr lang="en-US"/>
              <a:t>Copyright 2023, FLLTutorials.com. Last Edit 5/29/2023</a:t>
            </a:r>
            <a:endParaRPr lang="en-US" dirty="0"/>
          </a:p>
        </p:txBody>
      </p:sp>
      <p:sp>
        <p:nvSpPr>
          <p:cNvPr id="14" name="Slide Number Placeholder 5">
            <a:extLst>
              <a:ext uri="{FF2B5EF4-FFF2-40B4-BE49-F238E27FC236}">
                <a16:creationId xmlns:a16="http://schemas.microsoft.com/office/drawing/2014/main" id="{B04709EF-0344-434E-8D31-15D41ADEE43F}"/>
              </a:ext>
            </a:extLst>
          </p:cNvPr>
          <p:cNvSpPr>
            <a:spLocks noGrp="1"/>
          </p:cNvSpPr>
          <p:nvPr>
            <p:ph type="sldNum" sz="quarter" idx="4"/>
          </p:nvPr>
        </p:nvSpPr>
        <p:spPr>
          <a:xfrm>
            <a:off x="7800476" y="6392242"/>
            <a:ext cx="770468" cy="365125"/>
          </a:xfrm>
          <a:prstGeom prst="rect">
            <a:avLst/>
          </a:prstGeo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54560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flltutorials.com/" TargetMode="External"/><Relationship Id="rId2" Type="http://schemas.openxmlformats.org/officeDocument/2006/relationships/hyperlink" Target="mailto:james_mcgill@yahoo.com" TargetMode="External"/><Relationship Id="rId1" Type="http://schemas.openxmlformats.org/officeDocument/2006/relationships/slideLayout" Target="../slideLayouts/slideLayout2.xml"/><Relationship Id="rId5" Type="http://schemas.openxmlformats.org/officeDocument/2006/relationships/image" Target="../media/image10.tiff"/><Relationship Id="rId4" Type="http://schemas.openxmlformats.org/officeDocument/2006/relationships/hyperlink" Target="http://creativecommons.org/licenses/by-nc-sa/4.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youtu.be/O5BjZQMhvHw"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youtu.be/x27_qslF8K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4C8D1-16D7-AC48-8FF7-4AF4CC152D2A}"/>
              </a:ext>
            </a:extLst>
          </p:cNvPr>
          <p:cNvSpPr>
            <a:spLocks noGrp="1"/>
          </p:cNvSpPr>
          <p:nvPr>
            <p:ph type="ctrTitle"/>
          </p:nvPr>
        </p:nvSpPr>
        <p:spPr/>
        <p:txBody>
          <a:bodyPr/>
          <a:lstStyle/>
          <a:p>
            <a:r>
              <a:rPr lang="en-US" dirty="0"/>
              <a:t>Team decision making</a:t>
            </a:r>
          </a:p>
        </p:txBody>
      </p:sp>
      <p:sp>
        <p:nvSpPr>
          <p:cNvPr id="3" name="Subtitle 2">
            <a:extLst>
              <a:ext uri="{FF2B5EF4-FFF2-40B4-BE49-F238E27FC236}">
                <a16:creationId xmlns:a16="http://schemas.microsoft.com/office/drawing/2014/main" id="{4061BC93-F90C-8A4F-A719-10187FF93249}"/>
              </a:ext>
            </a:extLst>
          </p:cNvPr>
          <p:cNvSpPr>
            <a:spLocks noGrp="1"/>
          </p:cNvSpPr>
          <p:nvPr>
            <p:ph type="subTitle" idx="1"/>
          </p:nvPr>
        </p:nvSpPr>
        <p:spPr>
          <a:xfrm>
            <a:off x="581192" y="5161024"/>
            <a:ext cx="7989752" cy="590321"/>
          </a:xfrm>
          <a:ln>
            <a:noFill/>
          </a:ln>
        </p:spPr>
        <p:txBody>
          <a:bodyPr/>
          <a:lstStyle/>
          <a:p>
            <a:r>
              <a:rPr lang="en-US" dirty="0"/>
              <a:t>James McGill, Coach, The Brainiac Maniacs (Team 25108)</a:t>
            </a:r>
          </a:p>
        </p:txBody>
      </p:sp>
    </p:spTree>
    <p:extLst>
      <p:ext uri="{BB962C8B-B14F-4D97-AF65-F5344CB8AC3E}">
        <p14:creationId xmlns:p14="http://schemas.microsoft.com/office/powerpoint/2010/main" val="892384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287FC-74AE-5746-AE70-BECD3B0F4F13}"/>
              </a:ext>
            </a:extLst>
          </p:cNvPr>
          <p:cNvSpPr>
            <a:spLocks noGrp="1"/>
          </p:cNvSpPr>
          <p:nvPr>
            <p:ph type="title"/>
          </p:nvPr>
        </p:nvSpPr>
        <p:spPr/>
        <p:txBody>
          <a:bodyPr/>
          <a:lstStyle/>
          <a:p>
            <a:r>
              <a:rPr lang="en-US" dirty="0"/>
              <a:t>CREDITS</a:t>
            </a:r>
          </a:p>
        </p:txBody>
      </p:sp>
      <p:sp>
        <p:nvSpPr>
          <p:cNvPr id="3" name="Content Placeholder 2">
            <a:extLst>
              <a:ext uri="{FF2B5EF4-FFF2-40B4-BE49-F238E27FC236}">
                <a16:creationId xmlns:a16="http://schemas.microsoft.com/office/drawing/2014/main" id="{631262B1-CB22-9445-B253-B9D11CF03252}"/>
              </a:ext>
            </a:extLst>
          </p:cNvPr>
          <p:cNvSpPr>
            <a:spLocks noGrp="1"/>
          </p:cNvSpPr>
          <p:nvPr>
            <p:ph idx="1"/>
          </p:nvPr>
        </p:nvSpPr>
        <p:spPr/>
        <p:txBody>
          <a:bodyPr anchor="t"/>
          <a:lstStyle/>
          <a:p>
            <a:r>
              <a:rPr lang="en-US" sz="2800" dirty="0"/>
              <a:t>This lesson was written by James McGill (</a:t>
            </a:r>
            <a:r>
              <a:rPr lang="en-US" sz="2800" dirty="0">
                <a:hlinkClick r:id="rId2"/>
              </a:rPr>
              <a:t>james_mcgill@yahoo.com</a:t>
            </a:r>
            <a:r>
              <a:rPr lang="en-US" sz="2800" dirty="0"/>
              <a:t>)</a:t>
            </a:r>
          </a:p>
          <a:p>
            <a:r>
              <a:rPr lang="en-US" sz="2800" dirty="0"/>
              <a:t>More lessons for FIRST LEGO League are available at </a:t>
            </a:r>
            <a:r>
              <a:rPr lang="en-US" sz="2800" dirty="0">
                <a:solidFill>
                  <a:srgbClr val="0070C0"/>
                </a:solidFill>
                <a:hlinkClick r:id="rId3"/>
              </a:rPr>
              <a:t>www.flltutorials.com</a:t>
            </a:r>
            <a:endParaRPr lang="en-US" sz="2800" dirty="0">
              <a:solidFill>
                <a:srgbClr val="0070C0"/>
              </a:solidFill>
            </a:endParaRPr>
          </a:p>
          <a:p>
            <a:endParaRPr lang="en-US" sz="2800" dirty="0"/>
          </a:p>
          <a:p>
            <a:endParaRPr lang="en-US" dirty="0"/>
          </a:p>
        </p:txBody>
      </p:sp>
      <p:sp>
        <p:nvSpPr>
          <p:cNvPr id="5" name="Footer Placeholder 4">
            <a:extLst>
              <a:ext uri="{FF2B5EF4-FFF2-40B4-BE49-F238E27FC236}">
                <a16:creationId xmlns:a16="http://schemas.microsoft.com/office/drawing/2014/main" id="{14F25208-B353-F24A-96BF-1D4A675E30C6}"/>
              </a:ext>
            </a:extLst>
          </p:cNvPr>
          <p:cNvSpPr>
            <a:spLocks noGrp="1"/>
          </p:cNvSpPr>
          <p:nvPr>
            <p:ph type="ftr" sz="quarter" idx="11"/>
          </p:nvPr>
        </p:nvSpPr>
        <p:spPr/>
        <p:txBody>
          <a:bodyPr/>
          <a:lstStyle/>
          <a:p>
            <a:r>
              <a:rPr lang="en-US"/>
              <a:t>Copyright 2023, FLLTutorials.com. Last Edit 5/29/2023</a:t>
            </a:r>
            <a:endParaRPr lang="en-US" dirty="0"/>
          </a:p>
        </p:txBody>
      </p:sp>
      <p:sp>
        <p:nvSpPr>
          <p:cNvPr id="10" name="TextBox 9">
            <a:extLst>
              <a:ext uri="{FF2B5EF4-FFF2-40B4-BE49-F238E27FC236}">
                <a16:creationId xmlns:a16="http://schemas.microsoft.com/office/drawing/2014/main" id="{DCC02C36-3BDD-554D-AAA8-3B1C67A71922}"/>
              </a:ext>
            </a:extLst>
          </p:cNvPr>
          <p:cNvSpPr txBox="1"/>
          <p:nvPr/>
        </p:nvSpPr>
        <p:spPr>
          <a:xfrm>
            <a:off x="572568" y="5047077"/>
            <a:ext cx="7989752" cy="830997"/>
          </a:xfrm>
          <a:prstGeom prst="rect">
            <a:avLst/>
          </a:prstGeom>
          <a:noFill/>
        </p:spPr>
        <p:txBody>
          <a:bodyPr wrap="square" rtlCol="0">
            <a:spAutoFit/>
          </a:bodyPr>
          <a:lstStyle/>
          <a:p>
            <a:pPr algn="ctr"/>
            <a:r>
              <a:rPr lang="en-US" sz="2400" dirty="0">
                <a:hlinkClick r:id="rId4"/>
              </a:rPr>
              <a:t>Creative Commons Attribution-NonCommercial-ShareAlike 4.0 International License</a:t>
            </a:r>
            <a:endParaRPr lang="en-US" sz="2400" dirty="0"/>
          </a:p>
        </p:txBody>
      </p:sp>
      <p:pic>
        <p:nvPicPr>
          <p:cNvPr id="11" name="Picture 10">
            <a:extLst>
              <a:ext uri="{FF2B5EF4-FFF2-40B4-BE49-F238E27FC236}">
                <a16:creationId xmlns:a16="http://schemas.microsoft.com/office/drawing/2014/main" id="{FA001F77-6FF9-7E4D-917B-D94578C36AB1}"/>
              </a:ext>
            </a:extLst>
          </p:cNvPr>
          <p:cNvPicPr>
            <a:picLocks noChangeAspect="1"/>
          </p:cNvPicPr>
          <p:nvPr/>
        </p:nvPicPr>
        <p:blipFill>
          <a:blip r:embed="rId5"/>
          <a:stretch>
            <a:fillRect/>
          </a:stretch>
        </p:blipFill>
        <p:spPr>
          <a:xfrm>
            <a:off x="3486559" y="4035813"/>
            <a:ext cx="2552700" cy="889000"/>
          </a:xfrm>
          <a:prstGeom prst="rect">
            <a:avLst/>
          </a:prstGeom>
        </p:spPr>
      </p:pic>
    </p:spTree>
    <p:extLst>
      <p:ext uri="{BB962C8B-B14F-4D97-AF65-F5344CB8AC3E}">
        <p14:creationId xmlns:p14="http://schemas.microsoft.com/office/powerpoint/2010/main" val="121479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37D1A-50AB-E841-BE52-484D76FB5BDE}"/>
              </a:ext>
            </a:extLst>
          </p:cNvPr>
          <p:cNvSpPr>
            <a:spLocks noGrp="1"/>
          </p:cNvSpPr>
          <p:nvPr>
            <p:ph type="title"/>
          </p:nvPr>
        </p:nvSpPr>
        <p:spPr/>
        <p:txBody>
          <a:bodyPr/>
          <a:lstStyle/>
          <a:p>
            <a:r>
              <a:rPr lang="en-US" dirty="0"/>
              <a:t>MEET THE AUTHORS</a:t>
            </a:r>
          </a:p>
        </p:txBody>
      </p:sp>
      <p:sp>
        <p:nvSpPr>
          <p:cNvPr id="3" name="Content Placeholder 2">
            <a:extLst>
              <a:ext uri="{FF2B5EF4-FFF2-40B4-BE49-F238E27FC236}">
                <a16:creationId xmlns:a16="http://schemas.microsoft.com/office/drawing/2014/main" id="{5C7AD34C-1380-C54C-922C-955B57B07BDE}"/>
              </a:ext>
            </a:extLst>
          </p:cNvPr>
          <p:cNvSpPr>
            <a:spLocks noGrp="1"/>
          </p:cNvSpPr>
          <p:nvPr>
            <p:ph idx="1"/>
          </p:nvPr>
        </p:nvSpPr>
        <p:spPr>
          <a:xfrm>
            <a:off x="448092" y="1505583"/>
            <a:ext cx="2568378" cy="4353215"/>
          </a:xfrm>
        </p:spPr>
        <p:txBody>
          <a:bodyPr>
            <a:normAutofit/>
          </a:bodyPr>
          <a:lstStyle/>
          <a:p>
            <a:r>
              <a:rPr lang="en-US" sz="2400" dirty="0"/>
              <a:t>Girl Scout team from Texas</a:t>
            </a:r>
          </a:p>
          <a:p>
            <a:r>
              <a:rPr lang="en-US" sz="2400" dirty="0"/>
              <a:t>Won the state championship in their rookie season</a:t>
            </a:r>
          </a:p>
          <a:p>
            <a:r>
              <a:rPr lang="en-US" sz="2400" dirty="0"/>
              <a:t>Attended World Festival Houston in 2018</a:t>
            </a:r>
          </a:p>
        </p:txBody>
      </p:sp>
      <p:sp>
        <p:nvSpPr>
          <p:cNvPr id="5" name="Footer Placeholder 4">
            <a:extLst>
              <a:ext uri="{FF2B5EF4-FFF2-40B4-BE49-F238E27FC236}">
                <a16:creationId xmlns:a16="http://schemas.microsoft.com/office/drawing/2014/main" id="{D8A0959A-9DFF-FC4C-B60A-083E9FC24700}"/>
              </a:ext>
            </a:extLst>
          </p:cNvPr>
          <p:cNvSpPr>
            <a:spLocks noGrp="1"/>
          </p:cNvSpPr>
          <p:nvPr>
            <p:ph type="ftr" sz="quarter" idx="11"/>
          </p:nvPr>
        </p:nvSpPr>
        <p:spPr/>
        <p:txBody>
          <a:bodyPr/>
          <a:lstStyle/>
          <a:p>
            <a:r>
              <a:rPr lang="en-US"/>
              <a:t>Copyright 2023, FLLTutorials.com. Last Edit 5/29/2023</a:t>
            </a:r>
            <a:endParaRPr lang="en-US" dirty="0"/>
          </a:p>
        </p:txBody>
      </p:sp>
      <p:pic>
        <p:nvPicPr>
          <p:cNvPr id="7" name="Picture 6">
            <a:extLst>
              <a:ext uri="{FF2B5EF4-FFF2-40B4-BE49-F238E27FC236}">
                <a16:creationId xmlns:a16="http://schemas.microsoft.com/office/drawing/2014/main" id="{07427A94-6C73-4C46-B80D-12FFE83DDDD1}"/>
              </a:ext>
            </a:extLst>
          </p:cNvPr>
          <p:cNvPicPr>
            <a:picLocks noChangeAspect="1"/>
          </p:cNvPicPr>
          <p:nvPr/>
        </p:nvPicPr>
        <p:blipFill>
          <a:blip r:embed="rId2"/>
          <a:stretch>
            <a:fillRect/>
          </a:stretch>
        </p:blipFill>
        <p:spPr>
          <a:xfrm>
            <a:off x="3398325" y="1505583"/>
            <a:ext cx="5288473" cy="4451131"/>
          </a:xfrm>
          <a:prstGeom prst="rect">
            <a:avLst/>
          </a:prstGeom>
        </p:spPr>
      </p:pic>
    </p:spTree>
    <p:extLst>
      <p:ext uri="{BB962C8B-B14F-4D97-AF65-F5344CB8AC3E}">
        <p14:creationId xmlns:p14="http://schemas.microsoft.com/office/powerpoint/2010/main" val="1894218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F7C2F-B2D4-B441-859D-88729D475EFC}"/>
              </a:ext>
            </a:extLst>
          </p:cNvPr>
          <p:cNvSpPr>
            <a:spLocks noGrp="1"/>
          </p:cNvSpPr>
          <p:nvPr>
            <p:ph type="title"/>
          </p:nvPr>
        </p:nvSpPr>
        <p:spPr/>
        <p:txBody>
          <a:bodyPr/>
          <a:lstStyle/>
          <a:p>
            <a:r>
              <a:rPr lang="en-US" dirty="0"/>
              <a:t>CREATE some Team Rules</a:t>
            </a:r>
          </a:p>
        </p:txBody>
      </p:sp>
      <p:sp>
        <p:nvSpPr>
          <p:cNvPr id="3" name="Content Placeholder 2">
            <a:extLst>
              <a:ext uri="{FF2B5EF4-FFF2-40B4-BE49-F238E27FC236}">
                <a16:creationId xmlns:a16="http://schemas.microsoft.com/office/drawing/2014/main" id="{02AE644E-9D07-B547-88F7-A488FE511788}"/>
              </a:ext>
            </a:extLst>
          </p:cNvPr>
          <p:cNvSpPr>
            <a:spLocks noGrp="1"/>
          </p:cNvSpPr>
          <p:nvPr>
            <p:ph idx="1"/>
          </p:nvPr>
        </p:nvSpPr>
        <p:spPr>
          <a:xfrm>
            <a:off x="448091" y="1505583"/>
            <a:ext cx="3851535" cy="4753612"/>
          </a:xfrm>
        </p:spPr>
        <p:txBody>
          <a:bodyPr>
            <a:normAutofit fontScale="55000" lnSpcReduction="20000"/>
          </a:bodyPr>
          <a:lstStyle/>
          <a:p>
            <a:r>
              <a:rPr lang="en-US" dirty="0"/>
              <a:t>Create a set of team “rules” and review and update them at the start of every meeting to set expectations for team behavior</a:t>
            </a:r>
          </a:p>
          <a:p>
            <a:pPr lvl="1"/>
            <a:r>
              <a:rPr lang="en-US" dirty="0"/>
              <a:t>To create the first rules, we review the Lego Core Values, but I always start with “Have fun” and “Kids do the work” and then the kids add from there</a:t>
            </a:r>
          </a:p>
          <a:p>
            <a:pPr lvl="1"/>
            <a:r>
              <a:rPr lang="en-US" dirty="0"/>
              <a:t>Have the kids write their ideas on a big sheet of paper in marker</a:t>
            </a:r>
          </a:p>
          <a:p>
            <a:pPr lvl="1"/>
            <a:r>
              <a:rPr lang="en-US" dirty="0"/>
              <a:t>Suggest some common rules (like talking turns)</a:t>
            </a:r>
          </a:p>
          <a:p>
            <a:pPr lvl="1"/>
            <a:r>
              <a:rPr lang="en-US" dirty="0"/>
              <a:t>For conflicts, I refer to an existing rule or suggest they add a new one</a:t>
            </a:r>
          </a:p>
        </p:txBody>
      </p:sp>
      <p:sp>
        <p:nvSpPr>
          <p:cNvPr id="5" name="Footer Placeholder 4">
            <a:extLst>
              <a:ext uri="{FF2B5EF4-FFF2-40B4-BE49-F238E27FC236}">
                <a16:creationId xmlns:a16="http://schemas.microsoft.com/office/drawing/2014/main" id="{4504A862-BD20-1248-8009-8106DA61D8EC}"/>
              </a:ext>
            </a:extLst>
          </p:cNvPr>
          <p:cNvSpPr>
            <a:spLocks noGrp="1"/>
          </p:cNvSpPr>
          <p:nvPr>
            <p:ph type="ftr" sz="quarter" idx="11"/>
          </p:nvPr>
        </p:nvSpPr>
        <p:spPr/>
        <p:txBody>
          <a:bodyPr/>
          <a:lstStyle/>
          <a:p>
            <a:r>
              <a:rPr lang="en-US"/>
              <a:t>Copyright 2023, FLLTutorials.com. Last Edit 5/29/2023</a:t>
            </a:r>
            <a:endParaRPr lang="en-US" dirty="0"/>
          </a:p>
        </p:txBody>
      </p:sp>
      <p:pic>
        <p:nvPicPr>
          <p:cNvPr id="7" name="Picture 6">
            <a:extLst>
              <a:ext uri="{FF2B5EF4-FFF2-40B4-BE49-F238E27FC236}">
                <a16:creationId xmlns:a16="http://schemas.microsoft.com/office/drawing/2014/main" id="{C40C0B6C-EC14-2748-8500-50CD018009C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5400000">
            <a:off x="4227606" y="1881842"/>
            <a:ext cx="4679516" cy="4075189"/>
          </a:xfrm>
          <a:prstGeom prst="rect">
            <a:avLst/>
          </a:prstGeom>
        </p:spPr>
      </p:pic>
    </p:spTree>
    <p:extLst>
      <p:ext uri="{BB962C8B-B14F-4D97-AF65-F5344CB8AC3E}">
        <p14:creationId xmlns:p14="http://schemas.microsoft.com/office/powerpoint/2010/main" val="368220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F7C2F-B2D4-B441-859D-88729D475EFC}"/>
              </a:ext>
            </a:extLst>
          </p:cNvPr>
          <p:cNvSpPr>
            <a:spLocks noGrp="1"/>
          </p:cNvSpPr>
          <p:nvPr>
            <p:ph type="title"/>
          </p:nvPr>
        </p:nvSpPr>
        <p:spPr/>
        <p:txBody>
          <a:bodyPr/>
          <a:lstStyle/>
          <a:p>
            <a:r>
              <a:rPr lang="en-US" dirty="0"/>
              <a:t>Group Decision-Making</a:t>
            </a:r>
          </a:p>
        </p:txBody>
      </p:sp>
      <p:sp>
        <p:nvSpPr>
          <p:cNvPr id="3" name="Content Placeholder 2">
            <a:extLst>
              <a:ext uri="{FF2B5EF4-FFF2-40B4-BE49-F238E27FC236}">
                <a16:creationId xmlns:a16="http://schemas.microsoft.com/office/drawing/2014/main" id="{02AE644E-9D07-B547-88F7-A488FE511788}"/>
              </a:ext>
            </a:extLst>
          </p:cNvPr>
          <p:cNvSpPr>
            <a:spLocks noGrp="1"/>
          </p:cNvSpPr>
          <p:nvPr>
            <p:ph idx="1"/>
          </p:nvPr>
        </p:nvSpPr>
        <p:spPr>
          <a:xfrm>
            <a:off x="448092" y="1505583"/>
            <a:ext cx="4860220" cy="4353215"/>
          </a:xfrm>
        </p:spPr>
        <p:txBody>
          <a:bodyPr>
            <a:normAutofit fontScale="62500" lnSpcReduction="20000"/>
          </a:bodyPr>
          <a:lstStyle/>
          <a:p>
            <a:r>
              <a:rPr lang="en-US" dirty="0"/>
              <a:t>For “big” decisions (team name, project, etc.), create a decision-making process to make it “fair” and consistent, such as</a:t>
            </a:r>
          </a:p>
          <a:p>
            <a:pPr lvl="1"/>
            <a:r>
              <a:rPr lang="en-US" dirty="0"/>
              <a:t>Brainstorm for a set time (3-5minutes) to get as many ideas as possible on post-it notes, white board, etc.</a:t>
            </a:r>
          </a:p>
          <a:p>
            <a:pPr lvl="1"/>
            <a:r>
              <a:rPr lang="en-US" dirty="0"/>
              <a:t>Group similar/same ideas (e.g. team names based on animals, planets, etc.) and do a group vote to select top 3 and revote to select top 1</a:t>
            </a:r>
          </a:p>
          <a:p>
            <a:pPr lvl="1"/>
            <a:r>
              <a:rPr lang="en-US" dirty="0"/>
              <a:t>Vote on specific items in group to select top 3 and revote to select top 1</a:t>
            </a:r>
          </a:p>
        </p:txBody>
      </p:sp>
      <p:sp>
        <p:nvSpPr>
          <p:cNvPr id="5" name="Footer Placeholder 4">
            <a:extLst>
              <a:ext uri="{FF2B5EF4-FFF2-40B4-BE49-F238E27FC236}">
                <a16:creationId xmlns:a16="http://schemas.microsoft.com/office/drawing/2014/main" id="{4504A862-BD20-1248-8009-8106DA61D8EC}"/>
              </a:ext>
            </a:extLst>
          </p:cNvPr>
          <p:cNvSpPr>
            <a:spLocks noGrp="1"/>
          </p:cNvSpPr>
          <p:nvPr>
            <p:ph type="ftr" sz="quarter" idx="11"/>
          </p:nvPr>
        </p:nvSpPr>
        <p:spPr/>
        <p:txBody>
          <a:bodyPr/>
          <a:lstStyle/>
          <a:p>
            <a:r>
              <a:rPr lang="en-US"/>
              <a:t>Copyright 2023, FLLTutorials.com. Last Edit 5/29/2023</a:t>
            </a:r>
            <a:endParaRPr lang="en-US" dirty="0"/>
          </a:p>
        </p:txBody>
      </p:sp>
      <p:pic>
        <p:nvPicPr>
          <p:cNvPr id="8" name="Picture 7">
            <a:extLst>
              <a:ext uri="{FF2B5EF4-FFF2-40B4-BE49-F238E27FC236}">
                <a16:creationId xmlns:a16="http://schemas.microsoft.com/office/drawing/2014/main" id="{3D3961D9-7FA3-E640-89C7-BBFE013D802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559327" y="2594646"/>
            <a:ext cx="3262632" cy="2175088"/>
          </a:xfrm>
          <a:prstGeom prst="rect">
            <a:avLst/>
          </a:prstGeom>
        </p:spPr>
      </p:pic>
    </p:spTree>
    <p:extLst>
      <p:ext uri="{BB962C8B-B14F-4D97-AF65-F5344CB8AC3E}">
        <p14:creationId xmlns:p14="http://schemas.microsoft.com/office/powerpoint/2010/main" val="3833758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F7C2F-B2D4-B441-859D-88729D475EFC}"/>
              </a:ext>
            </a:extLst>
          </p:cNvPr>
          <p:cNvSpPr>
            <a:spLocks noGrp="1"/>
          </p:cNvSpPr>
          <p:nvPr>
            <p:ph type="title"/>
          </p:nvPr>
        </p:nvSpPr>
        <p:spPr/>
        <p:txBody>
          <a:bodyPr>
            <a:normAutofit/>
          </a:bodyPr>
          <a:lstStyle/>
          <a:p>
            <a:r>
              <a:rPr lang="en-US" dirty="0"/>
              <a:t>Example of Group Decision-Making</a:t>
            </a:r>
          </a:p>
        </p:txBody>
      </p:sp>
      <p:sp>
        <p:nvSpPr>
          <p:cNvPr id="3" name="Content Placeholder 2">
            <a:extLst>
              <a:ext uri="{FF2B5EF4-FFF2-40B4-BE49-F238E27FC236}">
                <a16:creationId xmlns:a16="http://schemas.microsoft.com/office/drawing/2014/main" id="{02AE644E-9D07-B547-88F7-A488FE511788}"/>
              </a:ext>
            </a:extLst>
          </p:cNvPr>
          <p:cNvSpPr>
            <a:spLocks noGrp="1"/>
          </p:cNvSpPr>
          <p:nvPr>
            <p:ph idx="1"/>
          </p:nvPr>
        </p:nvSpPr>
        <p:spPr>
          <a:xfrm>
            <a:off x="448091" y="1505583"/>
            <a:ext cx="4639475" cy="4353215"/>
          </a:xfrm>
        </p:spPr>
        <p:txBody>
          <a:bodyPr>
            <a:normAutofit fontScale="62500" lnSpcReduction="20000"/>
          </a:bodyPr>
          <a:lstStyle/>
          <a:p>
            <a:r>
              <a:rPr lang="en-US" dirty="0"/>
              <a:t>Our team entered the FIRST FIRST Parody song contest</a:t>
            </a:r>
          </a:p>
          <a:p>
            <a:r>
              <a:rPr lang="en-US" dirty="0"/>
              <a:t>We started with 5 ideas</a:t>
            </a:r>
          </a:p>
          <a:p>
            <a:r>
              <a:rPr lang="en-US" dirty="0"/>
              <a:t>First round voting</a:t>
            </a:r>
            <a:br>
              <a:rPr lang="en-US" dirty="0"/>
            </a:br>
            <a:r>
              <a:rPr lang="en-US" dirty="0"/>
              <a:t>narrowed to four</a:t>
            </a:r>
          </a:p>
          <a:p>
            <a:r>
              <a:rPr lang="en-US" dirty="0"/>
              <a:t>Took two more rounds to get to final selection</a:t>
            </a:r>
          </a:p>
          <a:p>
            <a:r>
              <a:rPr lang="en-US" dirty="0"/>
              <a:t>Final video: The Brainiac Maniacs made “I’m Still Building” (</a:t>
            </a:r>
            <a:r>
              <a:rPr lang="en-US" dirty="0">
                <a:hlinkClick r:id="rId2"/>
              </a:rPr>
              <a:t>https://youtu.be/O5BjZQMhvHw</a:t>
            </a:r>
            <a:r>
              <a:rPr lang="en-US" dirty="0"/>
              <a:t>)</a:t>
            </a:r>
          </a:p>
        </p:txBody>
      </p:sp>
      <p:sp>
        <p:nvSpPr>
          <p:cNvPr id="5" name="Footer Placeholder 4">
            <a:extLst>
              <a:ext uri="{FF2B5EF4-FFF2-40B4-BE49-F238E27FC236}">
                <a16:creationId xmlns:a16="http://schemas.microsoft.com/office/drawing/2014/main" id="{4504A862-BD20-1248-8009-8106DA61D8EC}"/>
              </a:ext>
            </a:extLst>
          </p:cNvPr>
          <p:cNvSpPr>
            <a:spLocks noGrp="1"/>
          </p:cNvSpPr>
          <p:nvPr>
            <p:ph type="ftr" sz="quarter" idx="11"/>
          </p:nvPr>
        </p:nvSpPr>
        <p:spPr/>
        <p:txBody>
          <a:bodyPr/>
          <a:lstStyle/>
          <a:p>
            <a:r>
              <a:rPr lang="en-US"/>
              <a:t>Copyright 2023, FLLTutorials.com. Last Edit 5/29/2023</a:t>
            </a:r>
            <a:endParaRPr lang="en-US" dirty="0"/>
          </a:p>
        </p:txBody>
      </p:sp>
      <p:pic>
        <p:nvPicPr>
          <p:cNvPr id="9" name="Picture 8">
            <a:extLst>
              <a:ext uri="{FF2B5EF4-FFF2-40B4-BE49-F238E27FC236}">
                <a16:creationId xmlns:a16="http://schemas.microsoft.com/office/drawing/2014/main" id="{2CD1A03E-3068-4B67-911E-D53A780F117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4865408" y="2153263"/>
            <a:ext cx="4173166" cy="3237905"/>
          </a:xfrm>
          <a:prstGeom prst="rect">
            <a:avLst/>
          </a:prstGeom>
        </p:spPr>
      </p:pic>
    </p:spTree>
    <p:extLst>
      <p:ext uri="{BB962C8B-B14F-4D97-AF65-F5344CB8AC3E}">
        <p14:creationId xmlns:p14="http://schemas.microsoft.com/office/powerpoint/2010/main" val="1311475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F7C2F-B2D4-B441-859D-88729D475EFC}"/>
              </a:ext>
            </a:extLst>
          </p:cNvPr>
          <p:cNvSpPr>
            <a:spLocks noGrp="1"/>
          </p:cNvSpPr>
          <p:nvPr>
            <p:ph type="title"/>
          </p:nvPr>
        </p:nvSpPr>
        <p:spPr/>
        <p:txBody>
          <a:bodyPr>
            <a:normAutofit/>
          </a:bodyPr>
          <a:lstStyle/>
          <a:p>
            <a:r>
              <a:rPr lang="en-US" dirty="0"/>
              <a:t>Do activities to improve making decisions</a:t>
            </a:r>
          </a:p>
        </p:txBody>
      </p:sp>
      <p:sp>
        <p:nvSpPr>
          <p:cNvPr id="3" name="Content Placeholder 2">
            <a:extLst>
              <a:ext uri="{FF2B5EF4-FFF2-40B4-BE49-F238E27FC236}">
                <a16:creationId xmlns:a16="http://schemas.microsoft.com/office/drawing/2014/main" id="{02AE644E-9D07-B547-88F7-A488FE511788}"/>
              </a:ext>
            </a:extLst>
          </p:cNvPr>
          <p:cNvSpPr>
            <a:spLocks noGrp="1"/>
          </p:cNvSpPr>
          <p:nvPr>
            <p:ph idx="1"/>
          </p:nvPr>
        </p:nvSpPr>
        <p:spPr>
          <a:xfrm>
            <a:off x="448092" y="1505583"/>
            <a:ext cx="4454648" cy="4353215"/>
          </a:xfrm>
        </p:spPr>
        <p:txBody>
          <a:bodyPr>
            <a:normAutofit fontScale="55000" lnSpcReduction="20000"/>
          </a:bodyPr>
          <a:lstStyle/>
          <a:p>
            <a:r>
              <a:rPr lang="en-US" dirty="0"/>
              <a:t>Include one core values practice in every meeting</a:t>
            </a:r>
          </a:p>
          <a:p>
            <a:pPr lvl="1"/>
            <a:r>
              <a:rPr lang="en-US" dirty="0"/>
              <a:t>FLLTutorials.com is an excellent source, but also search for “Destination Imagination Instant Challenges” for many more examples</a:t>
            </a:r>
          </a:p>
          <a:p>
            <a:pPr lvl="1"/>
            <a:r>
              <a:rPr lang="en-US" dirty="0"/>
              <a:t>After each core value exercise ask kids and parents</a:t>
            </a:r>
          </a:p>
          <a:p>
            <a:pPr lvl="2"/>
            <a:r>
              <a:rPr lang="en-US" dirty="0"/>
              <a:t>What went well?</a:t>
            </a:r>
          </a:p>
          <a:p>
            <a:pPr lvl="2"/>
            <a:r>
              <a:rPr lang="en-US" dirty="0"/>
              <a:t>What could have gone better?</a:t>
            </a:r>
          </a:p>
          <a:p>
            <a:pPr lvl="2"/>
            <a:r>
              <a:rPr lang="en-US" dirty="0"/>
              <a:t>How did you communicate?</a:t>
            </a:r>
          </a:p>
          <a:p>
            <a:pPr lvl="2"/>
            <a:r>
              <a:rPr lang="en-US" dirty="0"/>
              <a:t>How can you communicate better?</a:t>
            </a:r>
          </a:p>
          <a:p>
            <a:pPr lvl="2"/>
            <a:r>
              <a:rPr lang="en-US" dirty="0"/>
              <a:t>How well did you plan?</a:t>
            </a:r>
          </a:p>
          <a:p>
            <a:pPr lvl="2"/>
            <a:r>
              <a:rPr lang="en-US" dirty="0"/>
              <a:t>How can you plan better?</a:t>
            </a:r>
          </a:p>
        </p:txBody>
      </p:sp>
      <p:sp>
        <p:nvSpPr>
          <p:cNvPr id="5" name="Footer Placeholder 4">
            <a:extLst>
              <a:ext uri="{FF2B5EF4-FFF2-40B4-BE49-F238E27FC236}">
                <a16:creationId xmlns:a16="http://schemas.microsoft.com/office/drawing/2014/main" id="{4504A862-BD20-1248-8009-8106DA61D8EC}"/>
              </a:ext>
            </a:extLst>
          </p:cNvPr>
          <p:cNvSpPr>
            <a:spLocks noGrp="1"/>
          </p:cNvSpPr>
          <p:nvPr>
            <p:ph type="ftr" sz="quarter" idx="11"/>
          </p:nvPr>
        </p:nvSpPr>
        <p:spPr/>
        <p:txBody>
          <a:bodyPr/>
          <a:lstStyle/>
          <a:p>
            <a:r>
              <a:rPr lang="en-US"/>
              <a:t>Copyright 2023, FLLTutorials.com. Last Edit 5/29/2023</a:t>
            </a:r>
            <a:endParaRPr lang="en-US" dirty="0"/>
          </a:p>
        </p:txBody>
      </p:sp>
      <p:sp>
        <p:nvSpPr>
          <p:cNvPr id="7" name="TextBox 6">
            <a:extLst>
              <a:ext uri="{FF2B5EF4-FFF2-40B4-BE49-F238E27FC236}">
                <a16:creationId xmlns:a16="http://schemas.microsoft.com/office/drawing/2014/main" id="{7890D24E-78EC-9040-8C31-46C7FB14067E}"/>
              </a:ext>
            </a:extLst>
          </p:cNvPr>
          <p:cNvSpPr txBox="1"/>
          <p:nvPr/>
        </p:nvSpPr>
        <p:spPr>
          <a:xfrm>
            <a:off x="5435149" y="2090857"/>
            <a:ext cx="3262432" cy="369332"/>
          </a:xfrm>
          <a:prstGeom prst="rect">
            <a:avLst/>
          </a:prstGeom>
          <a:noFill/>
        </p:spPr>
        <p:txBody>
          <a:bodyPr wrap="none" rtlCol="0">
            <a:spAutoFit/>
          </a:bodyPr>
          <a:lstStyle/>
          <a:p>
            <a:r>
              <a:rPr lang="en-US" dirty="0"/>
              <a:t>Building Duplicate LEGO models</a:t>
            </a:r>
          </a:p>
        </p:txBody>
      </p:sp>
      <p:pic>
        <p:nvPicPr>
          <p:cNvPr id="8" name="Picture 7">
            <a:extLst>
              <a:ext uri="{FF2B5EF4-FFF2-40B4-BE49-F238E27FC236}">
                <a16:creationId xmlns:a16="http://schemas.microsoft.com/office/drawing/2014/main" id="{804BB3E9-C60E-1848-B444-A6D05293334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124966" y="2460189"/>
            <a:ext cx="3551785" cy="2663839"/>
          </a:xfrm>
          <a:prstGeom prst="rect">
            <a:avLst/>
          </a:prstGeom>
        </p:spPr>
      </p:pic>
    </p:spTree>
    <p:extLst>
      <p:ext uri="{BB962C8B-B14F-4D97-AF65-F5344CB8AC3E}">
        <p14:creationId xmlns:p14="http://schemas.microsoft.com/office/powerpoint/2010/main" val="575169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F7C2F-B2D4-B441-859D-88729D475EFC}"/>
              </a:ext>
            </a:extLst>
          </p:cNvPr>
          <p:cNvSpPr>
            <a:spLocks noGrp="1"/>
          </p:cNvSpPr>
          <p:nvPr>
            <p:ph type="title"/>
          </p:nvPr>
        </p:nvSpPr>
        <p:spPr/>
        <p:txBody>
          <a:bodyPr/>
          <a:lstStyle/>
          <a:p>
            <a:r>
              <a:rPr lang="en-US" dirty="0"/>
              <a:t>EVERYONE can have a role</a:t>
            </a:r>
          </a:p>
        </p:txBody>
      </p:sp>
      <p:sp>
        <p:nvSpPr>
          <p:cNvPr id="3" name="Content Placeholder 2">
            <a:extLst>
              <a:ext uri="{FF2B5EF4-FFF2-40B4-BE49-F238E27FC236}">
                <a16:creationId xmlns:a16="http://schemas.microsoft.com/office/drawing/2014/main" id="{02AE644E-9D07-B547-88F7-A488FE511788}"/>
              </a:ext>
            </a:extLst>
          </p:cNvPr>
          <p:cNvSpPr>
            <a:spLocks noGrp="1"/>
          </p:cNvSpPr>
          <p:nvPr>
            <p:ph idx="1"/>
          </p:nvPr>
        </p:nvSpPr>
        <p:spPr>
          <a:xfrm>
            <a:off x="448091" y="1505583"/>
            <a:ext cx="4814573" cy="5067339"/>
          </a:xfrm>
        </p:spPr>
        <p:txBody>
          <a:bodyPr>
            <a:normAutofit fontScale="85000" lnSpcReduction="20000"/>
          </a:bodyPr>
          <a:lstStyle/>
          <a:p>
            <a:r>
              <a:rPr lang="en-US" sz="1800" dirty="0"/>
              <a:t>Roles can help some teams with core values exercises</a:t>
            </a:r>
          </a:p>
          <a:p>
            <a:r>
              <a:rPr lang="en-US" sz="1800" dirty="0"/>
              <a:t>It is good to rotate roles so each team members can have experience in each and then let the team decide if they would like set roles, rotating roles or none at all</a:t>
            </a:r>
          </a:p>
          <a:p>
            <a:r>
              <a:rPr lang="en-US" sz="1800" dirty="0"/>
              <a:t>Roles include</a:t>
            </a:r>
          </a:p>
          <a:p>
            <a:pPr lvl="1"/>
            <a:r>
              <a:rPr lang="en-US" sz="1600" dirty="0"/>
              <a:t>Brainstorm Manager:  In charge of fast, focused organized brainstorming of ideas, focused on creativity.  May not provide an idea, but can combine ideas from others.  Ensures the team starts with a good idea.</a:t>
            </a:r>
          </a:p>
          <a:p>
            <a:pPr lvl="1"/>
            <a:r>
              <a:rPr lang="en-US" sz="1600" dirty="0"/>
              <a:t>Task Manager:  In charge of understanding the challenge task, focused on keeping the team on task.  Ensure the team gets the task done.</a:t>
            </a:r>
          </a:p>
          <a:p>
            <a:pPr lvl="1"/>
            <a:r>
              <a:rPr lang="en-US" sz="1600" dirty="0"/>
              <a:t>Time Manager:  In charge of how much time will be spent on each part of the challenge and asking the appraiser how much time is left.  Ensures the team does not run out of time.</a:t>
            </a:r>
          </a:p>
          <a:p>
            <a:pPr lvl="1"/>
            <a:r>
              <a:rPr lang="en-US" sz="1600" dirty="0"/>
              <a:t>Materials Manager:  In charge of how materials are used.  Ensures the team gets the most out of their materials.</a:t>
            </a:r>
          </a:p>
          <a:p>
            <a:pPr lvl="1"/>
            <a:r>
              <a:rPr lang="en-US" sz="1600" dirty="0"/>
              <a:t>Flex Team Member:  Team member without an assigned role who supports the overall team efforts.  Ensures the team gets the support it needs.</a:t>
            </a:r>
          </a:p>
        </p:txBody>
      </p:sp>
      <p:sp>
        <p:nvSpPr>
          <p:cNvPr id="5" name="Footer Placeholder 4">
            <a:extLst>
              <a:ext uri="{FF2B5EF4-FFF2-40B4-BE49-F238E27FC236}">
                <a16:creationId xmlns:a16="http://schemas.microsoft.com/office/drawing/2014/main" id="{4504A862-BD20-1248-8009-8106DA61D8EC}"/>
              </a:ext>
            </a:extLst>
          </p:cNvPr>
          <p:cNvSpPr>
            <a:spLocks noGrp="1"/>
          </p:cNvSpPr>
          <p:nvPr>
            <p:ph type="ftr" sz="quarter" idx="11"/>
          </p:nvPr>
        </p:nvSpPr>
        <p:spPr/>
        <p:txBody>
          <a:bodyPr/>
          <a:lstStyle/>
          <a:p>
            <a:r>
              <a:rPr lang="en-US"/>
              <a:t>Copyright 2023, FLLTutorials.com. Last Edit 5/29/2023</a:t>
            </a:r>
            <a:endParaRPr lang="en-US" dirty="0"/>
          </a:p>
        </p:txBody>
      </p:sp>
      <p:pic>
        <p:nvPicPr>
          <p:cNvPr id="7" name="Picture 6">
            <a:extLst>
              <a:ext uri="{FF2B5EF4-FFF2-40B4-BE49-F238E27FC236}">
                <a16:creationId xmlns:a16="http://schemas.microsoft.com/office/drawing/2014/main" id="{FE17E40F-1583-454A-B4BB-E9CC76CBB9A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5400000">
            <a:off x="5676344" y="2232397"/>
            <a:ext cx="2948027" cy="2995060"/>
          </a:xfrm>
          <a:prstGeom prst="rect">
            <a:avLst/>
          </a:prstGeom>
        </p:spPr>
      </p:pic>
      <p:sp>
        <p:nvSpPr>
          <p:cNvPr id="8" name="TextBox 7">
            <a:extLst>
              <a:ext uri="{FF2B5EF4-FFF2-40B4-BE49-F238E27FC236}">
                <a16:creationId xmlns:a16="http://schemas.microsoft.com/office/drawing/2014/main" id="{C155D865-A365-A448-9874-720BB897ACD8}"/>
              </a:ext>
            </a:extLst>
          </p:cNvPr>
          <p:cNvSpPr txBox="1"/>
          <p:nvPr/>
        </p:nvSpPr>
        <p:spPr>
          <a:xfrm>
            <a:off x="6008057" y="1886581"/>
            <a:ext cx="2284600" cy="369332"/>
          </a:xfrm>
          <a:prstGeom prst="rect">
            <a:avLst/>
          </a:prstGeom>
          <a:noFill/>
        </p:spPr>
        <p:txBody>
          <a:bodyPr wrap="none" rtlCol="0">
            <a:spAutoFit/>
          </a:bodyPr>
          <a:lstStyle/>
          <a:p>
            <a:r>
              <a:rPr lang="en-US" dirty="0"/>
              <a:t>Marble Roller Coaster</a:t>
            </a:r>
          </a:p>
        </p:txBody>
      </p:sp>
    </p:spTree>
    <p:extLst>
      <p:ext uri="{BB962C8B-B14F-4D97-AF65-F5344CB8AC3E}">
        <p14:creationId xmlns:p14="http://schemas.microsoft.com/office/powerpoint/2010/main" val="376636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F7C2F-B2D4-B441-859D-88729D475EFC}"/>
              </a:ext>
            </a:extLst>
          </p:cNvPr>
          <p:cNvSpPr>
            <a:spLocks noGrp="1"/>
          </p:cNvSpPr>
          <p:nvPr>
            <p:ph type="title"/>
          </p:nvPr>
        </p:nvSpPr>
        <p:spPr/>
        <p:txBody>
          <a:bodyPr/>
          <a:lstStyle/>
          <a:p>
            <a:r>
              <a:rPr lang="en-US" dirty="0"/>
              <a:t>Encouraging communication</a:t>
            </a:r>
          </a:p>
        </p:txBody>
      </p:sp>
      <p:sp>
        <p:nvSpPr>
          <p:cNvPr id="3" name="Content Placeholder 2">
            <a:extLst>
              <a:ext uri="{FF2B5EF4-FFF2-40B4-BE49-F238E27FC236}">
                <a16:creationId xmlns:a16="http://schemas.microsoft.com/office/drawing/2014/main" id="{02AE644E-9D07-B547-88F7-A488FE511788}"/>
              </a:ext>
            </a:extLst>
          </p:cNvPr>
          <p:cNvSpPr>
            <a:spLocks noGrp="1"/>
          </p:cNvSpPr>
          <p:nvPr>
            <p:ph idx="1"/>
          </p:nvPr>
        </p:nvSpPr>
        <p:spPr>
          <a:xfrm>
            <a:off x="448091" y="1505583"/>
            <a:ext cx="4639475" cy="4353215"/>
          </a:xfrm>
        </p:spPr>
        <p:txBody>
          <a:bodyPr>
            <a:normAutofit fontScale="62500" lnSpcReduction="20000"/>
          </a:bodyPr>
          <a:lstStyle/>
          <a:p>
            <a:r>
              <a:rPr lang="en-US" dirty="0"/>
              <a:t>Follow the team rules and these (if they are not listed)</a:t>
            </a:r>
          </a:p>
          <a:p>
            <a:pPr lvl="1"/>
            <a:r>
              <a:rPr lang="en-US" dirty="0"/>
              <a:t>Take turns</a:t>
            </a:r>
          </a:p>
          <a:p>
            <a:pPr lvl="1"/>
            <a:r>
              <a:rPr lang="en-US" dirty="0"/>
              <a:t>Once you say an idea, it belongs to the team</a:t>
            </a:r>
          </a:p>
          <a:p>
            <a:pPr lvl="1"/>
            <a:r>
              <a:rPr lang="en-US" dirty="0"/>
              <a:t>Building on each other’s ideas is great!</a:t>
            </a:r>
          </a:p>
          <a:p>
            <a:pPr lvl="2"/>
            <a:r>
              <a:rPr lang="en-US" dirty="0"/>
              <a:t>Don’t say “no”, say “Yes, and…”</a:t>
            </a:r>
          </a:p>
          <a:p>
            <a:pPr lvl="3"/>
            <a:r>
              <a:rPr lang="en-US" dirty="0"/>
              <a:t>See </a:t>
            </a:r>
            <a:r>
              <a:rPr lang="en-US" dirty="0">
                <a:hlinkClick r:id="rId2"/>
              </a:rPr>
              <a:t>https://youtu.be/x27_qslF8Ko</a:t>
            </a:r>
            <a:r>
              <a:rPr lang="en-US" dirty="0"/>
              <a:t> (Second City Improv technique)</a:t>
            </a:r>
          </a:p>
          <a:p>
            <a:r>
              <a:rPr lang="en-US" dirty="0"/>
              <a:t>Have team members and sub-teams present their ideas to the rest of the group</a:t>
            </a:r>
          </a:p>
        </p:txBody>
      </p:sp>
      <p:sp>
        <p:nvSpPr>
          <p:cNvPr id="5" name="Footer Placeholder 4">
            <a:extLst>
              <a:ext uri="{FF2B5EF4-FFF2-40B4-BE49-F238E27FC236}">
                <a16:creationId xmlns:a16="http://schemas.microsoft.com/office/drawing/2014/main" id="{4504A862-BD20-1248-8009-8106DA61D8EC}"/>
              </a:ext>
            </a:extLst>
          </p:cNvPr>
          <p:cNvSpPr>
            <a:spLocks noGrp="1"/>
          </p:cNvSpPr>
          <p:nvPr>
            <p:ph type="ftr" sz="quarter" idx="11"/>
          </p:nvPr>
        </p:nvSpPr>
        <p:spPr/>
        <p:txBody>
          <a:bodyPr/>
          <a:lstStyle/>
          <a:p>
            <a:r>
              <a:rPr lang="en-US"/>
              <a:t>Copyright 2023, FLLTutorials.com. Last Edit 5/29/2023</a:t>
            </a:r>
            <a:endParaRPr lang="en-US" dirty="0"/>
          </a:p>
        </p:txBody>
      </p:sp>
      <p:pic>
        <p:nvPicPr>
          <p:cNvPr id="9" name="Picture 8">
            <a:extLst>
              <a:ext uri="{FF2B5EF4-FFF2-40B4-BE49-F238E27FC236}">
                <a16:creationId xmlns:a16="http://schemas.microsoft.com/office/drawing/2014/main" id="{6C094532-F7DC-764A-B54E-E35D89FFF00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734408" y="1802646"/>
            <a:ext cx="2836536" cy="3238677"/>
          </a:xfrm>
          <a:prstGeom prst="rect">
            <a:avLst/>
          </a:prstGeom>
        </p:spPr>
      </p:pic>
      <p:sp>
        <p:nvSpPr>
          <p:cNvPr id="10" name="Rectangle 9">
            <a:extLst>
              <a:ext uri="{FF2B5EF4-FFF2-40B4-BE49-F238E27FC236}">
                <a16:creationId xmlns:a16="http://schemas.microsoft.com/office/drawing/2014/main" id="{CFF49B39-7823-9742-9965-DCE7D365C656}"/>
              </a:ext>
            </a:extLst>
          </p:cNvPr>
          <p:cNvSpPr/>
          <p:nvPr/>
        </p:nvSpPr>
        <p:spPr>
          <a:xfrm>
            <a:off x="5734408" y="5070451"/>
            <a:ext cx="2836536" cy="461665"/>
          </a:xfrm>
          <a:prstGeom prst="rect">
            <a:avLst/>
          </a:prstGeom>
        </p:spPr>
        <p:txBody>
          <a:bodyPr wrap="square">
            <a:spAutoFit/>
          </a:bodyPr>
          <a:lstStyle/>
          <a:p>
            <a:pPr algn="ctr"/>
            <a:r>
              <a:rPr lang="en-US" sz="1200" dirty="0"/>
              <a:t>Sub-teams of 2 presented and discussed before a final design was selected  </a:t>
            </a:r>
          </a:p>
        </p:txBody>
      </p:sp>
    </p:spTree>
    <p:extLst>
      <p:ext uri="{BB962C8B-B14F-4D97-AF65-F5344CB8AC3E}">
        <p14:creationId xmlns:p14="http://schemas.microsoft.com/office/powerpoint/2010/main" val="1960287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F4DCF-BC7B-9B44-B8A3-A4DCF67C775F}"/>
              </a:ext>
            </a:extLst>
          </p:cNvPr>
          <p:cNvSpPr>
            <a:spLocks noGrp="1"/>
          </p:cNvSpPr>
          <p:nvPr>
            <p:ph type="title"/>
          </p:nvPr>
        </p:nvSpPr>
        <p:spPr/>
        <p:txBody>
          <a:bodyPr/>
          <a:lstStyle/>
          <a:p>
            <a:r>
              <a:rPr lang="en-US" dirty="0"/>
              <a:t>Handling conflicts</a:t>
            </a:r>
          </a:p>
        </p:txBody>
      </p:sp>
      <p:sp>
        <p:nvSpPr>
          <p:cNvPr id="3" name="Content Placeholder 2">
            <a:extLst>
              <a:ext uri="{FF2B5EF4-FFF2-40B4-BE49-F238E27FC236}">
                <a16:creationId xmlns:a16="http://schemas.microsoft.com/office/drawing/2014/main" id="{ACD4E4EE-E38D-5241-A96B-9CB787DECFD6}"/>
              </a:ext>
            </a:extLst>
          </p:cNvPr>
          <p:cNvSpPr>
            <a:spLocks noGrp="1"/>
          </p:cNvSpPr>
          <p:nvPr>
            <p:ph idx="1"/>
          </p:nvPr>
        </p:nvSpPr>
        <p:spPr>
          <a:xfrm>
            <a:off x="448091" y="1505583"/>
            <a:ext cx="4807081" cy="4353215"/>
          </a:xfrm>
        </p:spPr>
        <p:txBody>
          <a:bodyPr>
            <a:normAutofit fontScale="77500" lnSpcReduction="20000"/>
          </a:bodyPr>
          <a:lstStyle/>
          <a:p>
            <a:r>
              <a:rPr lang="en-US" dirty="0"/>
              <a:t>Conflict happens, it’s how the team deals with it that counts</a:t>
            </a:r>
          </a:p>
          <a:p>
            <a:pPr marL="838350" lvl="1" indent="-514350">
              <a:buFont typeface="+mj-lt"/>
              <a:buAutoNum type="arabicPeriod"/>
            </a:pPr>
            <a:r>
              <a:rPr lang="en-US" dirty="0"/>
              <a:t>Ask the team members involved to work it out</a:t>
            </a:r>
          </a:p>
          <a:p>
            <a:pPr marL="838350" lvl="1" indent="-514350">
              <a:buFont typeface="+mj-lt"/>
              <a:buAutoNum type="arabicPeriod"/>
            </a:pPr>
            <a:r>
              <a:rPr lang="en-US" dirty="0"/>
              <a:t>If they can’t then help mediate the discussion</a:t>
            </a:r>
          </a:p>
          <a:p>
            <a:pPr marL="838350" lvl="1" indent="-514350">
              <a:buFont typeface="+mj-lt"/>
              <a:buAutoNum type="arabicPeriod"/>
            </a:pPr>
            <a:r>
              <a:rPr lang="en-US" dirty="0"/>
              <a:t>If still not resolved, do 2 out of 3 for rock-paper-scissors</a:t>
            </a:r>
          </a:p>
          <a:p>
            <a:pPr marL="838350" lvl="1" indent="-514350">
              <a:buFont typeface="+mj-lt"/>
              <a:buAutoNum type="arabicPeriod"/>
            </a:pPr>
            <a:r>
              <a:rPr lang="en-US" dirty="0"/>
              <a:t>If still “hard feelings”, chat individually</a:t>
            </a:r>
          </a:p>
        </p:txBody>
      </p:sp>
      <p:sp>
        <p:nvSpPr>
          <p:cNvPr id="5" name="Footer Placeholder 4">
            <a:extLst>
              <a:ext uri="{FF2B5EF4-FFF2-40B4-BE49-F238E27FC236}">
                <a16:creationId xmlns:a16="http://schemas.microsoft.com/office/drawing/2014/main" id="{CE7998B3-7D4B-1043-B43D-56C322DAE744}"/>
              </a:ext>
            </a:extLst>
          </p:cNvPr>
          <p:cNvSpPr>
            <a:spLocks noGrp="1"/>
          </p:cNvSpPr>
          <p:nvPr>
            <p:ph type="ftr" sz="quarter" idx="11"/>
          </p:nvPr>
        </p:nvSpPr>
        <p:spPr/>
        <p:txBody>
          <a:bodyPr/>
          <a:lstStyle/>
          <a:p>
            <a:r>
              <a:rPr lang="en-US"/>
              <a:t>Copyright 2023, FLLTutorials.com. Last Edit 5/29/2023</a:t>
            </a:r>
            <a:endParaRPr lang="en-US" dirty="0"/>
          </a:p>
        </p:txBody>
      </p:sp>
      <p:pic>
        <p:nvPicPr>
          <p:cNvPr id="7" name="Content Placeholder 7">
            <a:extLst>
              <a:ext uri="{FF2B5EF4-FFF2-40B4-BE49-F238E27FC236}">
                <a16:creationId xmlns:a16="http://schemas.microsoft.com/office/drawing/2014/main" id="{E0AA1E75-FCC1-D047-AA2F-2A42CCC2D20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5400000">
            <a:off x="5271571" y="2406933"/>
            <a:ext cx="3435140" cy="3074729"/>
          </a:xfrm>
          <a:prstGeom prst="rect">
            <a:avLst/>
          </a:prstGeom>
        </p:spPr>
      </p:pic>
      <p:sp>
        <p:nvSpPr>
          <p:cNvPr id="8" name="TextBox 7">
            <a:extLst>
              <a:ext uri="{FF2B5EF4-FFF2-40B4-BE49-F238E27FC236}">
                <a16:creationId xmlns:a16="http://schemas.microsoft.com/office/drawing/2014/main" id="{95C622DE-E98B-6C4A-BB7E-87F195F07DF4}"/>
              </a:ext>
            </a:extLst>
          </p:cNvPr>
          <p:cNvSpPr txBox="1"/>
          <p:nvPr/>
        </p:nvSpPr>
        <p:spPr>
          <a:xfrm>
            <a:off x="6271940" y="1760522"/>
            <a:ext cx="1571456" cy="369332"/>
          </a:xfrm>
          <a:prstGeom prst="rect">
            <a:avLst/>
          </a:prstGeom>
          <a:noFill/>
        </p:spPr>
        <p:txBody>
          <a:bodyPr wrap="none" rtlCol="0">
            <a:spAutoFit/>
          </a:bodyPr>
          <a:lstStyle/>
          <a:p>
            <a:r>
              <a:rPr lang="en-US" dirty="0"/>
              <a:t>Tower Building</a:t>
            </a:r>
          </a:p>
        </p:txBody>
      </p:sp>
    </p:spTree>
    <p:extLst>
      <p:ext uri="{BB962C8B-B14F-4D97-AF65-F5344CB8AC3E}">
        <p14:creationId xmlns:p14="http://schemas.microsoft.com/office/powerpoint/2010/main" val="776060605"/>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EngineeringJournal" id="{97721FB4-21DC-6D4C-AC10-5E4545120761}" vid="{EB585347-F0B4-B74F-BF80-5185492EFC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4890</TotalTime>
  <Words>858</Words>
  <Application>Microsoft Macintosh PowerPoint</Application>
  <PresentationFormat>On-screen Show (4:3)</PresentationFormat>
  <Paragraphs>73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Gill Sans MT</vt:lpstr>
      <vt:lpstr>Wingdings 2</vt:lpstr>
      <vt:lpstr>Dividend</vt:lpstr>
      <vt:lpstr>Team decision making</vt:lpstr>
      <vt:lpstr>MEET THE AUTHORS</vt:lpstr>
      <vt:lpstr>CREATE some Team Rules</vt:lpstr>
      <vt:lpstr>Group Decision-Making</vt:lpstr>
      <vt:lpstr>Example of Group Decision-Making</vt:lpstr>
      <vt:lpstr>Do activities to improve making decisions</vt:lpstr>
      <vt:lpstr>EVERYONE can have a role</vt:lpstr>
      <vt:lpstr>Encouraging communication</vt:lpstr>
      <vt:lpstr>Handling conflicts</vt:lpstr>
      <vt:lpstr>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Sanjay Seshan</dc:creator>
  <cp:lastModifiedBy>Srinivasan Seshan</cp:lastModifiedBy>
  <cp:revision>58</cp:revision>
  <dcterms:created xsi:type="dcterms:W3CDTF">2018-06-09T21:02:33Z</dcterms:created>
  <dcterms:modified xsi:type="dcterms:W3CDTF">2023-05-29T12:38:21Z</dcterms:modified>
</cp:coreProperties>
</file>