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/>
    <p:restoredTop sz="94650"/>
  </p:normalViewPr>
  <p:slideViewPr>
    <p:cSldViewPr snapToGrid="0" snapToObjects="1">
      <p:cViewPr varScale="1">
        <p:scale>
          <a:sx n="120" d="100"/>
          <a:sy n="120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Clique para mover o slide</a:t>
            </a: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 b="0" strike="noStrike" spc="-1">
                <a:latin typeface="Arial"/>
              </a:rPr>
              <a:t>Clique para editar o formato de notas</a:t>
            </a:r>
          </a:p>
        </p:txBody>
      </p:sp>
      <p:sp>
        <p:nvSpPr>
          <p:cNvPr id="9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9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9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9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8920A16-D088-4F5B-BCAE-727E3639CD21}" type="slidenum">
              <a:rPr lang="pt-BR" sz="1400" b="0" strike="noStrike" spc="-1">
                <a:latin typeface="Times New Roman"/>
              </a:rPr>
              <a:t>‹#›</a:t>
            </a:fld>
            <a:endParaRPr lang="pt-B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15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53EA41-6E05-4DAA-8226-34E5D0CB7DEB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15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6F8B855-FDF4-4A4A-8BAF-FD58D8F250DA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23352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1920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4820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23352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601920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581040" y="687600"/>
            <a:ext cx="7989480" cy="2766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323352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1920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44820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323352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body"/>
          </p:nvPr>
        </p:nvSpPr>
        <p:spPr>
          <a:xfrm>
            <a:off x="601920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581040" y="687600"/>
            <a:ext cx="7989480" cy="2766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>
          <a:xfrm>
            <a:off x="448200" y="441360"/>
            <a:ext cx="2719440" cy="107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" name="CustomShape 2"/>
          <p:cNvSpPr/>
          <p:nvPr/>
        </p:nvSpPr>
        <p:spPr>
          <a:xfrm>
            <a:off x="5976000" y="441360"/>
            <a:ext cx="2710440" cy="10764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3216600" y="441360"/>
            <a:ext cx="2710440" cy="107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6273360"/>
            <a:ext cx="9143640" cy="65520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448200" y="563760"/>
            <a:ext cx="8239680" cy="56818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581040" y="3936600"/>
            <a:ext cx="7989480" cy="10328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FFFFFF"/>
                </a:solidFill>
                <a:latin typeface="Gill Sans MT"/>
              </a:rPr>
              <a:t>title style</a:t>
            </a:r>
            <a:endParaRPr lang="en-US" sz="36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5559480" y="639216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BEB7A6EF-B93F-411A-A9D9-B9E343845674}" type="datetime1">
              <a:rPr lang="pt-BR" sz="1800" b="0" strike="noStrike" spc="-1">
                <a:solidFill>
                  <a:srgbClr val="537ED0"/>
                </a:solidFill>
                <a:latin typeface="Gill Sans MT"/>
              </a:rPr>
              <a:t>01/10/2018</a:t>
            </a:fld>
            <a:endParaRPr lang="pt-BR" sz="1800" b="0" strike="noStrike" spc="-1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581040" y="6387840"/>
            <a:ext cx="487008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 (Last Edit 6/11/2018)</a:t>
            </a:r>
            <a:endParaRPr lang="pt-BR" sz="1800" b="0" strike="noStrike" spc="-1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7800480" y="6392160"/>
            <a:ext cx="77004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EC7CC876-97AF-487E-8A26-253195779132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‹#›</a:t>
            </a:fld>
            <a:endParaRPr lang="pt-BR" sz="1800" b="0" strike="noStrike" spc="-1">
              <a:latin typeface="Times New Roman"/>
            </a:endParaRPr>
          </a:p>
        </p:txBody>
      </p:sp>
      <p:pic>
        <p:nvPicPr>
          <p:cNvPr id="9" name="Picture 7"/>
          <p:cNvPicPr/>
          <p:nvPr/>
        </p:nvPicPr>
        <p:blipFill>
          <a:blip r:embed="rId14"/>
          <a:stretch/>
        </p:blipFill>
        <p:spPr>
          <a:xfrm>
            <a:off x="335160" y="563760"/>
            <a:ext cx="8488440" cy="2915280"/>
          </a:xfrm>
          <a:prstGeom prst="rect">
            <a:avLst/>
          </a:prstGeom>
          <a:ln>
            <a:noFill/>
          </a:ln>
        </p:spPr>
      </p:pic>
      <p:sp>
        <p:nvSpPr>
          <p:cNvPr id="10" name="CustomShape 10"/>
          <p:cNvSpPr/>
          <p:nvPr/>
        </p:nvSpPr>
        <p:spPr>
          <a:xfrm>
            <a:off x="-2520" y="6272640"/>
            <a:ext cx="9141120" cy="63720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D3D3D"/>
                </a:solidFill>
                <a:latin typeface="Gill Sans MT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3D3D3D"/>
                </a:solidFill>
                <a:latin typeface="Gill Sans MT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3D3D3D"/>
                </a:solidFill>
                <a:latin typeface="Gill Sans MT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3D3D3D"/>
                </a:solidFill>
                <a:latin typeface="Gill Sans MT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448200" y="441360"/>
            <a:ext cx="2719440" cy="107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9" name="CustomShape 2"/>
          <p:cNvSpPr/>
          <p:nvPr/>
        </p:nvSpPr>
        <p:spPr>
          <a:xfrm>
            <a:off x="5976000" y="441360"/>
            <a:ext cx="2710440" cy="10764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CustomShape 3"/>
          <p:cNvSpPr/>
          <p:nvPr/>
        </p:nvSpPr>
        <p:spPr>
          <a:xfrm>
            <a:off x="3216600" y="441360"/>
            <a:ext cx="2710440" cy="107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1" name="CustomShape 4"/>
          <p:cNvSpPr/>
          <p:nvPr/>
        </p:nvSpPr>
        <p:spPr>
          <a:xfrm>
            <a:off x="0" y="6273360"/>
            <a:ext cx="9143640" cy="65520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CustomShape 5"/>
          <p:cNvSpPr/>
          <p:nvPr/>
        </p:nvSpPr>
        <p:spPr>
          <a:xfrm>
            <a:off x="448200" y="599760"/>
            <a:ext cx="8238240" cy="8179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PlaceHolder 6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Click to edit Master title style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4" name="PlaceHolder 7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/>
          <a:lstStyle/>
          <a:p>
            <a:pPr marL="306000" indent="-30564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3600" b="0" strike="noStrike" spc="-1">
                <a:solidFill>
                  <a:srgbClr val="3D3D3D"/>
                </a:solidFill>
                <a:latin typeface="Gill Sans MT"/>
              </a:rPr>
              <a:t>Edit Master text styles</a:t>
            </a:r>
          </a:p>
          <a:p>
            <a:pPr marL="630000" lvl="1" indent="-3056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3200" b="0" strike="noStrike" spc="-1">
                <a:solidFill>
                  <a:srgbClr val="3D3D3D"/>
                </a:solidFill>
                <a:latin typeface="Gill Sans MT"/>
              </a:rPr>
              <a:t>Second level</a:t>
            </a:r>
          </a:p>
          <a:p>
            <a:pPr marL="900000" lvl="2" indent="-26964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800" b="0" strike="noStrike" spc="-1">
                <a:solidFill>
                  <a:srgbClr val="3D3D3D"/>
                </a:solidFill>
                <a:latin typeface="Gill Sans MT"/>
              </a:rPr>
              <a:t>Third level</a:t>
            </a:r>
          </a:p>
          <a:p>
            <a:pPr marL="1242000" lvl="3" indent="-2336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Fourth level</a:t>
            </a:r>
          </a:p>
          <a:p>
            <a:pPr marL="1602000" lvl="4" indent="-2336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Fifth level</a:t>
            </a:r>
          </a:p>
        </p:txBody>
      </p:sp>
      <p:sp>
        <p:nvSpPr>
          <p:cNvPr id="55" name="PlaceHolder 8"/>
          <p:cNvSpPr>
            <a:spLocks noGrp="1"/>
          </p:cNvSpPr>
          <p:nvPr>
            <p:ph type="dt"/>
          </p:nvPr>
        </p:nvSpPr>
        <p:spPr>
          <a:xfrm>
            <a:off x="5559480" y="639216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40013D9-20CE-4425-966C-EFED2732033D}" type="datetime1">
              <a:rPr lang="pt-BR" sz="1800" b="0" strike="noStrike" spc="-1">
                <a:solidFill>
                  <a:srgbClr val="537ED0"/>
                </a:solidFill>
                <a:latin typeface="Gill Sans MT"/>
              </a:rPr>
              <a:t>01/10/2018</a:t>
            </a:fld>
            <a:endParaRPr lang="pt-BR" sz="1800" b="0" strike="noStrike" spc="-1">
              <a:latin typeface="Times New Roman"/>
            </a:endParaRPr>
          </a:p>
        </p:txBody>
      </p:sp>
      <p:sp>
        <p:nvSpPr>
          <p:cNvPr id="56" name="PlaceHolder 9"/>
          <p:cNvSpPr>
            <a:spLocks noGrp="1"/>
          </p:cNvSpPr>
          <p:nvPr>
            <p:ph type="ftr"/>
          </p:nvPr>
        </p:nvSpPr>
        <p:spPr>
          <a:xfrm>
            <a:off x="581040" y="6387840"/>
            <a:ext cx="487008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 (Last Edit 6/11/2018)</a:t>
            </a:r>
            <a:endParaRPr lang="pt-BR" sz="1800" b="0" strike="noStrike" spc="-1">
              <a:latin typeface="Times New Roman"/>
            </a:endParaRPr>
          </a:p>
        </p:txBody>
      </p:sp>
      <p:sp>
        <p:nvSpPr>
          <p:cNvPr id="57" name="PlaceHolder 10"/>
          <p:cNvSpPr>
            <a:spLocks noGrp="1"/>
          </p:cNvSpPr>
          <p:nvPr>
            <p:ph type="sldNum"/>
          </p:nvPr>
        </p:nvSpPr>
        <p:spPr>
          <a:xfrm>
            <a:off x="7800480" y="6392160"/>
            <a:ext cx="77004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FD5693F-4196-4D73-AEB7-4E5A53ADB013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‹#›</a:t>
            </a:fld>
            <a:endParaRPr lang="pt-BR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ltutorials.com/" TargetMode="External"/><Relationship Id="rId2" Type="http://schemas.openxmlformats.org/officeDocument/2006/relationships/hyperlink" Target="http://www.ev3lessons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581040" y="3936600"/>
            <a:ext cx="7989480" cy="1032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FFFFFF"/>
                </a:solidFill>
                <a:latin typeface="Gill Sans MT"/>
              </a:rPr>
              <a:t>Visão geral do projeto de pesquisa</a:t>
            </a:r>
            <a:endParaRPr lang="en-US" sz="36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581040" y="5175720"/>
            <a:ext cx="7989480" cy="590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r>
              <a:rPr lang="pt-BR" sz="1600" b="0" strike="noStrike" cap="all" spc="-1">
                <a:solidFill>
                  <a:srgbClr val="FFFFFF"/>
                </a:solidFill>
                <a:latin typeface="Gill Sans MT"/>
              </a:rPr>
              <a:t>Seshan Brothers</a:t>
            </a:r>
            <a:endParaRPr lang="pt-B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r>
              <a:rPr lang="pt-BR" sz="1600" b="0" strike="noStrike" cap="all" spc="-1">
                <a:solidFill>
                  <a:srgbClr val="FFFFFF"/>
                </a:solidFill>
                <a:latin typeface="Gill Sans MT"/>
              </a:rPr>
              <a:t>Traduzido por equipe sunrise</a:t>
            </a:r>
            <a:endParaRPr lang="pt-BR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Sobre o autor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448200" y="1505520"/>
            <a:ext cx="4697280" cy="4352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630000" lvl="1" indent="-30564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Seshan Brothers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eram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da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equipe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Not the Droids You Are Looking For </a:t>
            </a:r>
          </a:p>
          <a:p>
            <a:pPr marL="630000" lvl="1" indent="-30564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Nosso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projeto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de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pesquisa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na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Trash Trek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foi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um dos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semifinalistas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no Global Innovation Award (Top 20 de 30,0000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equipes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).</a:t>
            </a:r>
          </a:p>
          <a:p>
            <a:pPr marL="630000" lvl="1" indent="-30564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Nosso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projeto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de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pesquisa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na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Nature’s Fury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ganhou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o Innovative Solution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na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FIRST LEGO League International Open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em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Toronto.</a:t>
            </a:r>
          </a:p>
          <a:p>
            <a:pPr marL="630000" lvl="1" indent="-30564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Nosso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projeto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de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pesquisa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na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World Class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foi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o EV3Lessons.com! ;-)</a:t>
            </a:r>
          </a:p>
          <a:p>
            <a:pPr marL="630000" lvl="1" indent="-30564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Nós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somos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os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ganhadores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do Champion’s award do World Festival 2018</a:t>
            </a:r>
          </a:p>
        </p:txBody>
      </p:sp>
      <p:sp>
        <p:nvSpPr>
          <p:cNvPr id="104" name="TextShape 3"/>
          <p:cNvSpPr txBox="1"/>
          <p:nvPr/>
        </p:nvSpPr>
        <p:spPr>
          <a:xfrm>
            <a:off x="581040" y="6387840"/>
            <a:ext cx="5826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 (Última edição em 31/08/2018)</a:t>
            </a:r>
            <a:endParaRPr lang="pt-BR" sz="1800" b="0" strike="noStrike" spc="-1">
              <a:latin typeface="Times New Roman"/>
            </a:endParaRPr>
          </a:p>
        </p:txBody>
      </p:sp>
      <p:sp>
        <p:nvSpPr>
          <p:cNvPr id="105" name="TextShape 4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0DB70048-9EAF-4FE1-9C7C-4C6B875AB47F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2</a:t>
            </a:fld>
            <a:endParaRPr lang="pt-BR" sz="1800" b="0" strike="noStrike" spc="-1">
              <a:latin typeface="Times New Roman"/>
            </a:endParaRPr>
          </a:p>
        </p:txBody>
      </p:sp>
      <p:pic>
        <p:nvPicPr>
          <p:cNvPr id="106" name="Picture 6"/>
          <p:cNvPicPr/>
          <p:nvPr/>
        </p:nvPicPr>
        <p:blipFill>
          <a:blip r:embed="rId2"/>
          <a:stretch/>
        </p:blipFill>
        <p:spPr>
          <a:xfrm>
            <a:off x="5326560" y="1928880"/>
            <a:ext cx="3368880" cy="336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O que é o projeto de pesquisa?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448200" y="1505520"/>
            <a:ext cx="8238240" cy="4352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06000" indent="-30564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Uma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pesquisa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em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grupo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relacionado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ao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tema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da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temporada</a:t>
            </a:r>
            <a:endParaRPr lang="en-US" sz="1600" b="0" strike="noStrike" spc="-1" dirty="0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Criar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uma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solução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inovadora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para um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problema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da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vida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real</a:t>
            </a:r>
          </a:p>
          <a:p>
            <a:pPr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</a:pPr>
            <a:endParaRPr lang="en-US" sz="1600" b="0" strike="noStrike" spc="-1" dirty="0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600" b="1" u="sng" strike="noStrike" spc="-1" dirty="0" err="1">
                <a:solidFill>
                  <a:srgbClr val="3D3D3D"/>
                </a:solidFill>
                <a:uFillTx/>
                <a:latin typeface="Gill Sans MT"/>
              </a:rPr>
              <a:t>Temas</a:t>
            </a:r>
            <a:r>
              <a:rPr lang="en-US" sz="1600" b="1" u="sng" strike="noStrike" spc="-1" dirty="0">
                <a:solidFill>
                  <a:srgbClr val="3D3D3D"/>
                </a:solidFill>
                <a:uFillTx/>
                <a:latin typeface="Gill Sans MT"/>
              </a:rPr>
              <a:t>:</a:t>
            </a:r>
            <a:endParaRPr lang="en-US" sz="1600" b="0" strike="noStrike" spc="-1" dirty="0">
              <a:solidFill>
                <a:srgbClr val="3D3D3D"/>
              </a:solidFill>
              <a:latin typeface="Gill Sans MT"/>
            </a:endParaRPr>
          </a:p>
          <a:p>
            <a:pPr marL="630000" lvl="1" indent="-3056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2011: Food Factor (</a:t>
            </a:r>
            <a:r>
              <a:rPr lang="en-US" sz="1400" b="0" strike="noStrike" spc="-1" dirty="0" err="1">
                <a:solidFill>
                  <a:srgbClr val="3D3D3D"/>
                </a:solidFill>
                <a:latin typeface="Gill Sans MT"/>
              </a:rPr>
              <a:t>segurança</a:t>
            </a: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400" b="0" strike="noStrike" spc="-1" dirty="0" err="1">
                <a:solidFill>
                  <a:srgbClr val="3D3D3D"/>
                </a:solidFill>
                <a:latin typeface="Gill Sans MT"/>
              </a:rPr>
              <a:t>alimentar</a:t>
            </a: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)</a:t>
            </a:r>
          </a:p>
          <a:p>
            <a:pPr marL="630000" lvl="1" indent="-3056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2012: Senior Solutions (</a:t>
            </a:r>
            <a:r>
              <a:rPr lang="en-US" sz="1400" b="0" strike="noStrike" spc="-1" dirty="0" err="1">
                <a:solidFill>
                  <a:srgbClr val="3D3D3D"/>
                </a:solidFill>
                <a:latin typeface="Gill Sans MT"/>
              </a:rPr>
              <a:t>cidadãos</a:t>
            </a: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400" b="0" strike="noStrike" spc="-1" dirty="0" err="1">
                <a:solidFill>
                  <a:srgbClr val="3D3D3D"/>
                </a:solidFill>
                <a:latin typeface="Gill Sans MT"/>
              </a:rPr>
              <a:t>sêniors</a:t>
            </a: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)</a:t>
            </a:r>
          </a:p>
          <a:p>
            <a:pPr marL="630000" lvl="1" indent="-3056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2013: Nature’s Fury (</a:t>
            </a:r>
            <a:r>
              <a:rPr lang="en-US" sz="1400" b="0" strike="noStrike" spc="-1" dirty="0" err="1">
                <a:solidFill>
                  <a:srgbClr val="3D3D3D"/>
                </a:solidFill>
                <a:latin typeface="Gill Sans MT"/>
              </a:rPr>
              <a:t>desastres</a:t>
            </a: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400" b="0" strike="noStrike" spc="-1" dirty="0" err="1">
                <a:solidFill>
                  <a:srgbClr val="3D3D3D"/>
                </a:solidFill>
                <a:latin typeface="Gill Sans MT"/>
              </a:rPr>
              <a:t>naturais</a:t>
            </a: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)</a:t>
            </a:r>
          </a:p>
          <a:p>
            <a:pPr marL="630000" lvl="1" indent="-3056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2014: World Class (</a:t>
            </a:r>
            <a:r>
              <a:rPr lang="en-US" sz="1400" b="0" strike="noStrike" spc="-1" dirty="0" err="1">
                <a:solidFill>
                  <a:srgbClr val="3D3D3D"/>
                </a:solidFill>
                <a:latin typeface="Gill Sans MT"/>
              </a:rPr>
              <a:t>educação</a:t>
            </a: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)</a:t>
            </a:r>
          </a:p>
          <a:p>
            <a:pPr marL="630000" lvl="1" indent="-3056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2015: Trash Trek (</a:t>
            </a:r>
            <a:r>
              <a:rPr lang="en-US" sz="1400" b="0" strike="noStrike" spc="-1" dirty="0" err="1">
                <a:solidFill>
                  <a:srgbClr val="3D3D3D"/>
                </a:solidFill>
                <a:latin typeface="Gill Sans MT"/>
              </a:rPr>
              <a:t>lixo</a:t>
            </a: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)</a:t>
            </a:r>
          </a:p>
          <a:p>
            <a:pPr marL="630000" lvl="1" indent="-3056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2016: Animal Allies (</a:t>
            </a:r>
            <a:r>
              <a:rPr lang="en-US" sz="1400" b="0" strike="noStrike" spc="-1" dirty="0" err="1">
                <a:solidFill>
                  <a:srgbClr val="3D3D3D"/>
                </a:solidFill>
                <a:latin typeface="Gill Sans MT"/>
              </a:rPr>
              <a:t>animais</a:t>
            </a: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)</a:t>
            </a:r>
          </a:p>
          <a:p>
            <a:pPr marL="630000" lvl="1" indent="-3056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2017: Hydro Dynamics (</a:t>
            </a:r>
            <a:r>
              <a:rPr lang="en-US" sz="1400" b="0" strike="noStrike" spc="-1" dirty="0" err="1">
                <a:solidFill>
                  <a:srgbClr val="3D3D3D"/>
                </a:solidFill>
                <a:latin typeface="Gill Sans MT"/>
              </a:rPr>
              <a:t>água</a:t>
            </a: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)</a:t>
            </a:r>
          </a:p>
          <a:p>
            <a:pPr marL="630000" lvl="1" indent="-3056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2018: INTO ORBIT (</a:t>
            </a:r>
            <a:r>
              <a:rPr lang="en-US" sz="1400" b="0" strike="noStrike" spc="-1" dirty="0" err="1">
                <a:solidFill>
                  <a:srgbClr val="3D3D3D"/>
                </a:solidFill>
                <a:latin typeface="Gill Sans MT"/>
              </a:rPr>
              <a:t>espaço</a:t>
            </a:r>
            <a:r>
              <a:rPr lang="en-US" sz="1400" b="0" strike="noStrike" spc="-1" dirty="0">
                <a:solidFill>
                  <a:srgbClr val="3D3D3D"/>
                </a:solidFill>
                <a:latin typeface="Gill Sans MT"/>
              </a:rPr>
              <a:t>)</a:t>
            </a:r>
          </a:p>
        </p:txBody>
      </p:sp>
      <p:sp>
        <p:nvSpPr>
          <p:cNvPr id="109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13BC569A-46E6-4827-BF9D-880CBB376E4F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3</a:t>
            </a:fld>
            <a:endParaRPr lang="pt-BR" sz="1800" b="0" strike="noStrike" spc="-1">
              <a:latin typeface="Times New Roman"/>
            </a:endParaRPr>
          </a:p>
        </p:txBody>
      </p:sp>
      <p:pic>
        <p:nvPicPr>
          <p:cNvPr id="110" name="Picture 4"/>
          <p:cNvPicPr/>
          <p:nvPr/>
        </p:nvPicPr>
        <p:blipFill>
          <a:blip r:embed="rId3"/>
          <a:stretch/>
        </p:blipFill>
        <p:spPr>
          <a:xfrm>
            <a:off x="4991400" y="4560480"/>
            <a:ext cx="1651680" cy="1126080"/>
          </a:xfrm>
          <a:prstGeom prst="rect">
            <a:avLst/>
          </a:prstGeom>
          <a:ln>
            <a:noFill/>
          </a:ln>
        </p:spPr>
      </p:pic>
      <p:pic>
        <p:nvPicPr>
          <p:cNvPr id="111" name="Picture 6"/>
          <p:cNvPicPr/>
          <p:nvPr/>
        </p:nvPicPr>
        <p:blipFill>
          <a:blip r:embed="rId4"/>
          <a:stretch/>
        </p:blipFill>
        <p:spPr>
          <a:xfrm>
            <a:off x="5228640" y="3446280"/>
            <a:ext cx="1414440" cy="711720"/>
          </a:xfrm>
          <a:prstGeom prst="rect">
            <a:avLst/>
          </a:prstGeom>
          <a:ln>
            <a:noFill/>
          </a:ln>
        </p:spPr>
      </p:pic>
      <p:pic>
        <p:nvPicPr>
          <p:cNvPr id="112" name="Picture 7"/>
          <p:cNvPicPr/>
          <p:nvPr/>
        </p:nvPicPr>
        <p:blipFill>
          <a:blip r:embed="rId5"/>
          <a:stretch/>
        </p:blipFill>
        <p:spPr>
          <a:xfrm>
            <a:off x="6918120" y="3382920"/>
            <a:ext cx="1493640" cy="724320"/>
          </a:xfrm>
          <a:prstGeom prst="rect">
            <a:avLst/>
          </a:prstGeom>
          <a:ln>
            <a:noFill/>
          </a:ln>
        </p:spPr>
      </p:pic>
      <p:pic>
        <p:nvPicPr>
          <p:cNvPr id="113" name="Picture 2"/>
          <p:cNvPicPr/>
          <p:nvPr/>
        </p:nvPicPr>
        <p:blipFill>
          <a:blip r:embed="rId6"/>
          <a:stretch/>
        </p:blipFill>
        <p:spPr>
          <a:xfrm>
            <a:off x="6759360" y="4218120"/>
            <a:ext cx="1811160" cy="1811160"/>
          </a:xfrm>
          <a:prstGeom prst="rect">
            <a:avLst/>
          </a:prstGeom>
          <a:ln>
            <a:noFill/>
          </a:ln>
        </p:spPr>
      </p:pic>
      <p:sp>
        <p:nvSpPr>
          <p:cNvPr id="114" name="TextShape 4"/>
          <p:cNvSpPr txBox="1"/>
          <p:nvPr/>
        </p:nvSpPr>
        <p:spPr>
          <a:xfrm>
            <a:off x="581040" y="6388200"/>
            <a:ext cx="5826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 (Última edição em 31/08/2018)</a:t>
            </a:r>
            <a:endParaRPr lang="pt-BR" sz="18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Novas rubricas para 2017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B8999BE6-4E4D-44BE-9228-154B6A4D4663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4</a:t>
            </a:fld>
            <a:endParaRPr lang="pt-BR" sz="1800" b="0" strike="noStrike" spc="-1">
              <a:latin typeface="Times New Roman"/>
            </a:endParaRPr>
          </a:p>
        </p:txBody>
      </p:sp>
      <p:pic>
        <p:nvPicPr>
          <p:cNvPr id="117" name="Picture Placeholder 11"/>
          <p:cNvPicPr/>
          <p:nvPr/>
        </p:nvPicPr>
        <p:blipFill>
          <a:blip r:embed="rId2"/>
          <a:stretch/>
        </p:blipFill>
        <p:spPr>
          <a:xfrm>
            <a:off x="482400" y="1977840"/>
            <a:ext cx="3125520" cy="419544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8" name="CustomShape 3"/>
          <p:cNvSpPr/>
          <p:nvPr/>
        </p:nvSpPr>
        <p:spPr>
          <a:xfrm>
            <a:off x="4046040" y="2023560"/>
            <a:ext cx="4603320" cy="419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91440" indent="-18252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1A3260"/>
              </a:buClr>
              <a:buFont typeface="Wingdings" charset="2"/>
              <a:buChar char=""/>
            </a:pPr>
            <a:r>
              <a:rPr lang="pt-BR" sz="2000" b="1" u="sng" strike="noStrike" spc="-1">
                <a:solidFill>
                  <a:srgbClr val="000000"/>
                </a:solidFill>
                <a:uFillTx/>
                <a:latin typeface="Gill Sans MT"/>
              </a:rPr>
              <a:t>Pesquisa</a:t>
            </a:r>
            <a:endParaRPr lang="pt-BR" sz="2000" b="0" strike="noStrike" spc="-1">
              <a:latin typeface="Arial"/>
            </a:endParaRPr>
          </a:p>
          <a:p>
            <a:pPr marL="384120" lvl="1" indent="-182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Wingdings" charset="2"/>
              <a:buChar char=""/>
            </a:pPr>
            <a:r>
              <a:rPr lang="pt-BR" sz="2000" b="0" strike="noStrike" spc="-1">
                <a:solidFill>
                  <a:srgbClr val="404040"/>
                </a:solidFill>
                <a:latin typeface="Gill Sans MT"/>
              </a:rPr>
              <a:t>Identifique o problema e analise as soluções existentes</a:t>
            </a:r>
            <a:endParaRPr lang="pt-BR" sz="2000" b="0" strike="noStrike" spc="-1">
              <a:latin typeface="Arial"/>
            </a:endParaRPr>
          </a:p>
          <a:p>
            <a:pPr marL="91440" indent="-18252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1A3260"/>
              </a:buClr>
              <a:buFont typeface="Wingdings" charset="2"/>
              <a:buChar char=""/>
            </a:pPr>
            <a:r>
              <a:rPr lang="pt-BR" sz="2000" b="1" u="sng" strike="noStrike" spc="-1">
                <a:solidFill>
                  <a:srgbClr val="000000"/>
                </a:solidFill>
                <a:uFillTx/>
                <a:latin typeface="Gill Sans MT"/>
              </a:rPr>
              <a:t>Solução Inovadora</a:t>
            </a:r>
            <a:endParaRPr lang="pt-BR" sz="2000" b="0" strike="noStrike" spc="-1">
              <a:latin typeface="Arial"/>
            </a:endParaRPr>
          </a:p>
          <a:p>
            <a:pPr marL="384120" lvl="1" indent="-182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Wingdings" charset="2"/>
              <a:buChar char=""/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</a:rPr>
              <a:t>Desenvolva uma solução para o seu problema e entenda o que precisa para implementar a ideia.</a:t>
            </a:r>
            <a:endParaRPr lang="pt-BR" sz="1800" b="0" strike="noStrike" spc="-1">
              <a:latin typeface="Arial"/>
            </a:endParaRPr>
          </a:p>
          <a:p>
            <a:pPr marL="91440" indent="-18252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1A3260"/>
              </a:buClr>
              <a:buFont typeface="Wingdings" charset="2"/>
              <a:buChar char=""/>
            </a:pPr>
            <a:r>
              <a:rPr lang="pt-BR" sz="2000" b="1" u="sng" strike="noStrike" spc="-1">
                <a:solidFill>
                  <a:srgbClr val="000000"/>
                </a:solidFill>
                <a:uFillTx/>
                <a:latin typeface="Gill Sans MT"/>
              </a:rPr>
              <a:t>Apresentação</a:t>
            </a:r>
            <a:endParaRPr lang="pt-BR" sz="2000" b="0" strike="noStrike" spc="-1">
              <a:latin typeface="Arial"/>
            </a:endParaRPr>
          </a:p>
          <a:p>
            <a:pPr marL="565200" lvl="1" indent="-182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Wingdings" charset="2"/>
              <a:buChar char=""/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</a:rPr>
              <a:t>Compartilhe seu projeto com pessoas e organizações</a:t>
            </a:r>
            <a:endParaRPr lang="pt-BR" sz="1800" b="0" strike="noStrike" spc="-1">
              <a:latin typeface="Arial"/>
            </a:endParaRPr>
          </a:p>
          <a:p>
            <a:pPr marL="565200" lvl="1" indent="-182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Wingdings" charset="2"/>
              <a:buChar char=""/>
            </a:pPr>
            <a:r>
              <a:rPr lang="pt-BR" sz="1800" b="0" strike="noStrike" spc="-1">
                <a:solidFill>
                  <a:srgbClr val="000000"/>
                </a:solidFill>
                <a:latin typeface="Gill Sans MT"/>
              </a:rPr>
              <a:t>Crie uma apresentação eficiente para os juízes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19" name="TextShape 4"/>
          <p:cNvSpPr txBox="1"/>
          <p:nvPr/>
        </p:nvSpPr>
        <p:spPr>
          <a:xfrm>
            <a:off x="581040" y="6388200"/>
            <a:ext cx="5826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 (Última edição em 31/08/2018)</a:t>
            </a:r>
            <a:endParaRPr lang="pt-BR" sz="18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Processo do projeto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0F6DE483-71DF-4EC5-B189-08C194D4B3F7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5</a:t>
            </a:fld>
            <a:endParaRPr lang="pt-BR" sz="1800" b="0" strike="noStrike" spc="-1">
              <a:latin typeface="Times New Roman"/>
            </a:endParaRPr>
          </a:p>
        </p:txBody>
      </p:sp>
      <p:sp>
        <p:nvSpPr>
          <p:cNvPr id="122" name="CustomShape 3"/>
          <p:cNvSpPr/>
          <p:nvPr/>
        </p:nvSpPr>
        <p:spPr>
          <a:xfrm>
            <a:off x="291600" y="2222280"/>
            <a:ext cx="3060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0000"/>
                </a:solidFill>
                <a:latin typeface="Gill Sans MT"/>
              </a:rPr>
              <a:t>Pesquisa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23" name="CustomShape 4"/>
          <p:cNvSpPr/>
          <p:nvPr/>
        </p:nvSpPr>
        <p:spPr>
          <a:xfrm>
            <a:off x="3726360" y="2222280"/>
            <a:ext cx="3060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0000"/>
                </a:solidFill>
                <a:latin typeface="Gill Sans MT"/>
              </a:rPr>
              <a:t>Solução Inovadora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24" name="CustomShape 5"/>
          <p:cNvSpPr/>
          <p:nvPr/>
        </p:nvSpPr>
        <p:spPr>
          <a:xfrm>
            <a:off x="6787080" y="2222280"/>
            <a:ext cx="2060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0000"/>
                </a:solidFill>
                <a:latin typeface="Gill Sans MT"/>
              </a:rPr>
              <a:t>Compartilhamento</a:t>
            </a:r>
            <a:endParaRPr lang="pt-BR" sz="1800" b="0" strike="noStrike" spc="-1">
              <a:latin typeface="Arial"/>
            </a:endParaRPr>
          </a:p>
        </p:txBody>
      </p:sp>
      <p:grpSp>
        <p:nvGrpSpPr>
          <p:cNvPr id="125" name="Group 6"/>
          <p:cNvGrpSpPr/>
          <p:nvPr/>
        </p:nvGrpSpPr>
        <p:grpSpPr>
          <a:xfrm>
            <a:off x="216000" y="2586960"/>
            <a:ext cx="8767440" cy="924840"/>
            <a:chOff x="216000" y="2586960"/>
            <a:chExt cx="8767440" cy="924840"/>
          </a:xfrm>
        </p:grpSpPr>
        <p:sp>
          <p:nvSpPr>
            <p:cNvPr id="126" name="CustomShape 7"/>
            <p:cNvSpPr/>
            <p:nvPr/>
          </p:nvSpPr>
          <p:spPr>
            <a:xfrm>
              <a:off x="216000" y="2586960"/>
              <a:ext cx="1328040" cy="92484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98000"/>
                    <a:lumMod val="110000"/>
                  </a:schemeClr>
                </a:gs>
                <a:gs pos="84000">
                  <a:schemeClr val="accent1">
                    <a:hueOff val="0"/>
                    <a:satOff val="0"/>
                    <a:lumOff val="0"/>
                    <a:alphaOff val="0"/>
                    <a:shade val="90000"/>
                    <a:lumMod val="88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5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87840" tIns="87840" rIns="64800" bIns="88200" anchor="ctr"/>
            <a:lstStyle/>
            <a:p>
              <a:pPr algn="ctr">
                <a:lnSpc>
                  <a:spcPct val="90000"/>
                </a:lnSpc>
                <a:spcAft>
                  <a:spcPts val="595"/>
                </a:spcAft>
              </a:pPr>
              <a:r>
                <a:rPr lang="pt-BR" sz="1700" b="0" strike="noStrike" spc="-1">
                  <a:solidFill>
                    <a:srgbClr val="FFFFFF"/>
                  </a:solidFill>
                  <a:latin typeface="Gill Sans MT"/>
                </a:rPr>
                <a:t>Identifique o Problema</a:t>
              </a:r>
              <a:endParaRPr lang="pt-BR" sz="1700" b="0" strike="noStrike" spc="-1">
                <a:latin typeface="Arial"/>
              </a:endParaRPr>
            </a:p>
          </p:txBody>
        </p:sp>
        <p:sp>
          <p:nvSpPr>
            <p:cNvPr id="127" name="CustomShape 8"/>
            <p:cNvSpPr/>
            <p:nvPr/>
          </p:nvSpPr>
          <p:spPr>
            <a:xfrm>
              <a:off x="1677240" y="2858040"/>
              <a:ext cx="281160" cy="382680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chemeClr val="accent1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0000"/>
                  </a:schemeClr>
                </a:gs>
                <a:gs pos="84000">
                  <a:schemeClr val="accent1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8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5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</p:sp>
        <p:sp>
          <p:nvSpPr>
            <p:cNvPr id="128" name="CustomShape 9"/>
            <p:cNvSpPr/>
            <p:nvPr/>
          </p:nvSpPr>
          <p:spPr>
            <a:xfrm>
              <a:off x="2075760" y="2586960"/>
              <a:ext cx="1328040" cy="92484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98000"/>
                    <a:lumMod val="110000"/>
                  </a:schemeClr>
                </a:gs>
                <a:gs pos="84000">
                  <a:schemeClr val="accent1">
                    <a:hueOff val="0"/>
                    <a:satOff val="0"/>
                    <a:lumOff val="0"/>
                    <a:alphaOff val="0"/>
                    <a:shade val="90000"/>
                    <a:lumMod val="88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5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87840" tIns="87840" rIns="64800" bIns="88200" anchor="ctr"/>
            <a:lstStyle/>
            <a:p>
              <a:pPr algn="ctr">
                <a:lnSpc>
                  <a:spcPct val="90000"/>
                </a:lnSpc>
                <a:spcAft>
                  <a:spcPts val="595"/>
                </a:spcAft>
              </a:pPr>
              <a:r>
                <a:rPr lang="pt-BR" sz="1700" b="0" strike="noStrike" spc="-1">
                  <a:solidFill>
                    <a:srgbClr val="FFFFFF"/>
                  </a:solidFill>
                  <a:latin typeface="Gill Sans MT"/>
                </a:rPr>
                <a:t>Fontes de I nformação</a:t>
              </a:r>
              <a:endParaRPr lang="pt-BR" sz="1700" b="0" strike="noStrike" spc="-1">
                <a:latin typeface="Arial"/>
              </a:endParaRPr>
            </a:p>
          </p:txBody>
        </p:sp>
        <p:sp>
          <p:nvSpPr>
            <p:cNvPr id="129" name="CustomShape 10"/>
            <p:cNvSpPr/>
            <p:nvPr/>
          </p:nvSpPr>
          <p:spPr>
            <a:xfrm>
              <a:off x="3537360" y="2858040"/>
              <a:ext cx="281160" cy="382680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chemeClr val="accent1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0000"/>
                  </a:schemeClr>
                </a:gs>
                <a:gs pos="84000">
                  <a:schemeClr val="accent1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8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5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</p:sp>
        <p:sp>
          <p:nvSpPr>
            <p:cNvPr id="130" name="CustomShape 11"/>
            <p:cNvSpPr/>
            <p:nvPr/>
          </p:nvSpPr>
          <p:spPr>
            <a:xfrm>
              <a:off x="3935880" y="2586960"/>
              <a:ext cx="1327680" cy="92484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98000"/>
                    <a:lumMod val="110000"/>
                  </a:schemeClr>
                </a:gs>
                <a:gs pos="84000">
                  <a:schemeClr val="accent1">
                    <a:hueOff val="0"/>
                    <a:satOff val="0"/>
                    <a:lumOff val="0"/>
                    <a:alphaOff val="0"/>
                    <a:shade val="90000"/>
                    <a:lumMod val="88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5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87840" tIns="87840" rIns="64800" bIns="88200" anchor="ctr"/>
            <a:lstStyle/>
            <a:p>
              <a:pPr algn="ctr">
                <a:lnSpc>
                  <a:spcPct val="90000"/>
                </a:lnSpc>
                <a:spcAft>
                  <a:spcPts val="595"/>
                </a:spcAft>
              </a:pPr>
              <a:r>
                <a:rPr lang="pt-BR" sz="1700" b="0" strike="noStrike" spc="-1">
                  <a:solidFill>
                    <a:srgbClr val="FFFFFF"/>
                  </a:solidFill>
                  <a:latin typeface="Gill Sans MT"/>
                </a:rPr>
                <a:t>Solução Inovadora</a:t>
              </a:r>
              <a:endParaRPr lang="pt-BR" sz="1700" b="0" strike="noStrike" spc="-1">
                <a:latin typeface="Arial"/>
              </a:endParaRPr>
            </a:p>
          </p:txBody>
        </p:sp>
        <p:sp>
          <p:nvSpPr>
            <p:cNvPr id="131" name="CustomShape 12"/>
            <p:cNvSpPr/>
            <p:nvPr/>
          </p:nvSpPr>
          <p:spPr>
            <a:xfrm>
              <a:off x="5396760" y="2858040"/>
              <a:ext cx="281520" cy="382680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chemeClr val="accent1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0000"/>
                  </a:schemeClr>
                </a:gs>
                <a:gs pos="84000">
                  <a:schemeClr val="accent1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8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5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</p:sp>
        <p:sp>
          <p:nvSpPr>
            <p:cNvPr id="132" name="CustomShape 13"/>
            <p:cNvSpPr/>
            <p:nvPr/>
          </p:nvSpPr>
          <p:spPr>
            <a:xfrm>
              <a:off x="5795280" y="2586960"/>
              <a:ext cx="1328040" cy="92484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98000"/>
                    <a:lumMod val="110000"/>
                  </a:schemeClr>
                </a:gs>
                <a:gs pos="84000">
                  <a:schemeClr val="accent1">
                    <a:hueOff val="0"/>
                    <a:satOff val="0"/>
                    <a:lumOff val="0"/>
                    <a:alphaOff val="0"/>
                    <a:shade val="90000"/>
                    <a:lumMod val="88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5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87840" tIns="87840" rIns="64800" bIns="88200" anchor="ctr"/>
            <a:lstStyle/>
            <a:p>
              <a:pPr algn="ctr">
                <a:lnSpc>
                  <a:spcPct val="90000"/>
                </a:lnSpc>
                <a:spcAft>
                  <a:spcPts val="595"/>
                </a:spcAft>
              </a:pPr>
              <a:r>
                <a:rPr lang="pt-BR" sz="1700" b="0" strike="noStrike" spc="-1">
                  <a:solidFill>
                    <a:srgbClr val="FFFFFF"/>
                  </a:solidFill>
                  <a:latin typeface="Gill Sans MT"/>
                </a:rPr>
                <a:t>Teste a Ideia</a:t>
              </a:r>
              <a:endParaRPr lang="pt-BR" sz="1700" b="0" strike="noStrike" spc="-1">
                <a:latin typeface="Arial"/>
              </a:endParaRPr>
            </a:p>
          </p:txBody>
        </p:sp>
        <p:sp>
          <p:nvSpPr>
            <p:cNvPr id="133" name="CustomShape 14"/>
            <p:cNvSpPr/>
            <p:nvPr/>
          </p:nvSpPr>
          <p:spPr>
            <a:xfrm>
              <a:off x="7256880" y="2858040"/>
              <a:ext cx="281520" cy="382680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chemeClr val="accent1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0000"/>
                  </a:schemeClr>
                </a:gs>
                <a:gs pos="84000">
                  <a:schemeClr val="accent1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8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5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</p:sp>
        <p:sp>
          <p:nvSpPr>
            <p:cNvPr id="134" name="CustomShape 15"/>
            <p:cNvSpPr/>
            <p:nvPr/>
          </p:nvSpPr>
          <p:spPr>
            <a:xfrm>
              <a:off x="7655400" y="2586960"/>
              <a:ext cx="1328040" cy="92484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98000"/>
                    <a:lumMod val="110000"/>
                  </a:schemeClr>
                </a:gs>
                <a:gs pos="84000">
                  <a:schemeClr val="accent1">
                    <a:hueOff val="0"/>
                    <a:satOff val="0"/>
                    <a:lumOff val="0"/>
                    <a:alphaOff val="0"/>
                    <a:shade val="90000"/>
                    <a:lumMod val="88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5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87840" tIns="87840" rIns="64800" bIns="88200" anchor="ctr"/>
            <a:lstStyle/>
            <a:p>
              <a:pPr algn="ctr">
                <a:lnSpc>
                  <a:spcPct val="90000"/>
                </a:lnSpc>
                <a:spcAft>
                  <a:spcPts val="595"/>
                </a:spcAft>
              </a:pPr>
              <a:r>
                <a:rPr lang="pt-BR" sz="1700" b="0" strike="noStrike" spc="-1">
                  <a:solidFill>
                    <a:srgbClr val="FFFFFF"/>
                  </a:solidFill>
                  <a:latin typeface="Gill Sans MT"/>
                </a:rPr>
                <a:t>Compartilhamento/Apresentação</a:t>
              </a:r>
              <a:endParaRPr lang="pt-BR" sz="1700" b="0" strike="noStrike" spc="-1">
                <a:latin typeface="Arial"/>
              </a:endParaRPr>
            </a:p>
          </p:txBody>
        </p:sp>
      </p:grpSp>
      <p:grpSp>
        <p:nvGrpSpPr>
          <p:cNvPr id="135" name="Group 16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136" name="CustomShape 17"/>
          <p:cNvSpPr/>
          <p:nvPr/>
        </p:nvSpPr>
        <p:spPr>
          <a:xfrm>
            <a:off x="291600" y="4519440"/>
            <a:ext cx="8155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Gill Sans MT"/>
              </a:rPr>
              <a:t>Procurse por estas lições no flltutorials.com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37" name="TextShape 18"/>
          <p:cNvSpPr txBox="1"/>
          <p:nvPr/>
        </p:nvSpPr>
        <p:spPr>
          <a:xfrm>
            <a:off x="581040" y="6388200"/>
            <a:ext cx="5826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 (Última edição em 31/08/2018)</a:t>
            </a:r>
            <a:endParaRPr lang="pt-BR" sz="1800" b="0" strike="noStrike" spc="-1">
              <a:latin typeface="Times New Roman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Exemplos de projetos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448200" y="1505520"/>
            <a:ext cx="8238240" cy="4352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06000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600" b="1" strike="noStrike" spc="-1">
                <a:solidFill>
                  <a:srgbClr val="3D3D3D"/>
                </a:solidFill>
                <a:latin typeface="Gill Sans MT"/>
              </a:rPr>
              <a:t>2011: Food Factor (segurança alimentar)</a:t>
            </a:r>
            <a:endParaRPr lang="en-US" sz="1600" b="0" strike="noStrike" spc="-1">
              <a:solidFill>
                <a:srgbClr val="3D3D3D"/>
              </a:solidFill>
              <a:latin typeface="Gill Sans MT"/>
            </a:endParaRPr>
          </a:p>
          <a:p>
            <a:pPr marL="630000" lvl="1" indent="-30564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>
                <a:solidFill>
                  <a:srgbClr val="3D3D3D"/>
                </a:solidFill>
                <a:latin typeface="Gill Sans MT"/>
              </a:rPr>
              <a:t>Detectando leite azedo/vencido</a:t>
            </a:r>
          </a:p>
          <a:p>
            <a:pPr marL="306000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600" b="1" strike="noStrike" spc="-1">
                <a:solidFill>
                  <a:srgbClr val="3D3D3D"/>
                </a:solidFill>
                <a:latin typeface="Gill Sans MT"/>
              </a:rPr>
              <a:t>2012: Senior Solutions (cidadãos sêniors)</a:t>
            </a:r>
            <a:endParaRPr lang="en-US" sz="1600" b="0" strike="noStrike" spc="-1">
              <a:solidFill>
                <a:srgbClr val="3D3D3D"/>
              </a:solidFill>
              <a:latin typeface="Gill Sans MT"/>
            </a:endParaRPr>
          </a:p>
          <a:p>
            <a:pPr marL="630000" lvl="1" indent="-30564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>
                <a:solidFill>
                  <a:srgbClr val="3D3D3D"/>
                </a:solidFill>
                <a:latin typeface="Gill Sans MT"/>
              </a:rPr>
              <a:t>Ajudar sêniors a lembrarem aonde deixaram suas coisas</a:t>
            </a:r>
          </a:p>
          <a:p>
            <a:pPr marL="306000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600" b="1" strike="noStrike" spc="-1">
                <a:solidFill>
                  <a:srgbClr val="3D3D3D"/>
                </a:solidFill>
                <a:latin typeface="Gill Sans MT"/>
              </a:rPr>
              <a:t>2013: Nature’s Fury (desastres naturais)</a:t>
            </a:r>
            <a:endParaRPr lang="en-US" sz="1600" b="0" strike="noStrike" spc="-1">
              <a:solidFill>
                <a:srgbClr val="3D3D3D"/>
              </a:solidFill>
              <a:latin typeface="Gill Sans MT"/>
            </a:endParaRPr>
          </a:p>
          <a:p>
            <a:pPr marL="630000" lvl="1" indent="-30564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>
                <a:solidFill>
                  <a:srgbClr val="3D3D3D"/>
                </a:solidFill>
                <a:latin typeface="Gill Sans MT"/>
              </a:rPr>
              <a:t>Detecção de cinzas nos aviões</a:t>
            </a:r>
          </a:p>
          <a:p>
            <a:pPr marL="306000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600" b="1" strike="noStrike" spc="-1">
                <a:solidFill>
                  <a:srgbClr val="3D3D3D"/>
                </a:solidFill>
                <a:latin typeface="Gill Sans MT"/>
              </a:rPr>
              <a:t>2014: World Class (educação)</a:t>
            </a:r>
            <a:endParaRPr lang="en-US" sz="1600" b="0" strike="noStrike" spc="-1">
              <a:solidFill>
                <a:srgbClr val="3D3D3D"/>
              </a:solidFill>
              <a:latin typeface="Gill Sans MT"/>
            </a:endParaRPr>
          </a:p>
          <a:p>
            <a:pPr marL="630000" lvl="1" indent="-30564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>
                <a:solidFill>
                  <a:srgbClr val="3D3D3D"/>
                </a:solidFill>
                <a:latin typeface="Gill Sans MT"/>
              </a:rPr>
              <a:t>Uma melhor maneira de aprender a programação do EV3 (EV3Lessons.com)</a:t>
            </a:r>
          </a:p>
          <a:p>
            <a:pPr marL="306000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600" b="1" strike="noStrike" spc="-1">
                <a:solidFill>
                  <a:srgbClr val="3D3D3D"/>
                </a:solidFill>
                <a:latin typeface="Gill Sans MT"/>
              </a:rPr>
              <a:t>2015: Trash Trek (lixo)</a:t>
            </a:r>
            <a:endParaRPr lang="en-US" sz="1600" b="0" strike="noStrike" spc="-1">
              <a:solidFill>
                <a:srgbClr val="3D3D3D"/>
              </a:solidFill>
              <a:latin typeface="Gill Sans MT"/>
            </a:endParaRPr>
          </a:p>
          <a:p>
            <a:pPr marL="630000" lvl="1" indent="-30564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>
                <a:solidFill>
                  <a:srgbClr val="3D3D3D"/>
                </a:solidFill>
                <a:latin typeface="Gill Sans MT"/>
              </a:rPr>
              <a:t>Maneira mais eficiente de reciclar baterias</a:t>
            </a:r>
          </a:p>
          <a:p>
            <a:pPr marL="306000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600" b="1" strike="noStrike" spc="-1">
                <a:solidFill>
                  <a:srgbClr val="3D3D3D"/>
                </a:solidFill>
                <a:latin typeface="Gill Sans MT"/>
              </a:rPr>
              <a:t>2016: Animal Allies (animais)</a:t>
            </a:r>
            <a:endParaRPr lang="en-US" sz="1600" b="0" strike="noStrike" spc="-1">
              <a:solidFill>
                <a:srgbClr val="3D3D3D"/>
              </a:solidFill>
              <a:latin typeface="Gill Sans MT"/>
            </a:endParaRPr>
          </a:p>
          <a:p>
            <a:pPr marL="630000" lvl="1" indent="-30564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>
                <a:solidFill>
                  <a:srgbClr val="3D3D3D"/>
                </a:solidFill>
                <a:latin typeface="Gill Sans MT"/>
              </a:rPr>
              <a:t>Morecegos sendo mortos por turbinas</a:t>
            </a:r>
          </a:p>
          <a:p>
            <a:pPr marL="306000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600" b="1" strike="noStrike" spc="-1">
                <a:solidFill>
                  <a:srgbClr val="3D3D3D"/>
                </a:solidFill>
                <a:latin typeface="Gill Sans MT"/>
              </a:rPr>
              <a:t>2017:Hydro Dynamics (água)</a:t>
            </a:r>
            <a:endParaRPr lang="en-US" sz="1600" b="0" strike="noStrike" spc="-1">
              <a:solidFill>
                <a:srgbClr val="3D3D3D"/>
              </a:solidFill>
              <a:latin typeface="Gill Sans MT"/>
            </a:endParaRPr>
          </a:p>
          <a:p>
            <a:pPr marL="630000" lvl="1" indent="-30564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>
                <a:solidFill>
                  <a:srgbClr val="3D3D3D"/>
                </a:solidFill>
                <a:latin typeface="Gill Sans MT"/>
              </a:rPr>
              <a:t>Detectando vazamentos em tubulações</a:t>
            </a:r>
          </a:p>
        </p:txBody>
      </p:sp>
      <p:sp>
        <p:nvSpPr>
          <p:cNvPr id="140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D1D6E242-7442-4F2F-8C70-D8637F322CD5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6</a:t>
            </a:fld>
            <a:endParaRPr lang="pt-BR" sz="1800" b="0" strike="noStrike" spc="-1">
              <a:latin typeface="Times New Roman"/>
            </a:endParaRPr>
          </a:p>
        </p:txBody>
      </p:sp>
      <p:pic>
        <p:nvPicPr>
          <p:cNvPr id="141" name="Picture 4"/>
          <p:cNvPicPr/>
          <p:nvPr/>
        </p:nvPicPr>
        <p:blipFill>
          <a:blip r:embed="rId2"/>
          <a:stretch/>
        </p:blipFill>
        <p:spPr>
          <a:xfrm>
            <a:off x="6381720" y="1619640"/>
            <a:ext cx="2132280" cy="1570680"/>
          </a:xfrm>
          <a:prstGeom prst="rect">
            <a:avLst/>
          </a:prstGeom>
          <a:ln>
            <a:noFill/>
          </a:ln>
        </p:spPr>
      </p:pic>
      <p:pic>
        <p:nvPicPr>
          <p:cNvPr id="142" name="Picture 6"/>
          <p:cNvPicPr/>
          <p:nvPr/>
        </p:nvPicPr>
        <p:blipFill>
          <a:blip r:embed="rId3"/>
          <a:stretch/>
        </p:blipFill>
        <p:spPr>
          <a:xfrm>
            <a:off x="6540480" y="3205800"/>
            <a:ext cx="1769040" cy="1560960"/>
          </a:xfrm>
          <a:prstGeom prst="rect">
            <a:avLst/>
          </a:prstGeom>
          <a:ln>
            <a:noFill/>
          </a:ln>
        </p:spPr>
      </p:pic>
      <p:pic>
        <p:nvPicPr>
          <p:cNvPr id="143" name="Picture 7"/>
          <p:cNvPicPr/>
          <p:nvPr/>
        </p:nvPicPr>
        <p:blipFill>
          <a:blip r:embed="rId4"/>
          <a:stretch/>
        </p:blipFill>
        <p:spPr>
          <a:xfrm>
            <a:off x="6617520" y="4939920"/>
            <a:ext cx="1896480" cy="1118520"/>
          </a:xfrm>
          <a:prstGeom prst="rect">
            <a:avLst/>
          </a:prstGeom>
          <a:ln>
            <a:noFill/>
          </a:ln>
        </p:spPr>
      </p:pic>
      <p:sp>
        <p:nvSpPr>
          <p:cNvPr id="144" name="TextShape 4"/>
          <p:cNvSpPr txBox="1"/>
          <p:nvPr/>
        </p:nvSpPr>
        <p:spPr>
          <a:xfrm>
            <a:off x="581040" y="6388560"/>
            <a:ext cx="5826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 (Última edição em 31/08/2018)</a:t>
            </a:r>
            <a:endParaRPr lang="pt-BR" sz="18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Créditos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448200" y="1505520"/>
            <a:ext cx="8238240" cy="4352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06000" indent="-30564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800" b="0" strike="noStrike" spc="-1">
                <a:solidFill>
                  <a:srgbClr val="3D3D3D"/>
                </a:solidFill>
                <a:latin typeface="Gill Sans MT"/>
              </a:rPr>
              <a:t>Essa lição foi escrita por Sanjay e Arvind Seshan</a:t>
            </a:r>
          </a:p>
          <a:p>
            <a:pPr marL="306000" indent="-30564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800" b="0" strike="noStrike" spc="-1">
                <a:solidFill>
                  <a:srgbClr val="3D3D3D"/>
                </a:solidFill>
                <a:latin typeface="Gill Sans MT"/>
              </a:rPr>
              <a:t>Mais lições disponíveis em </a:t>
            </a:r>
            <a:r>
              <a:rPr lang="en-US" sz="2800" b="0" u="sng" strike="noStrike" spc="-1">
                <a:solidFill>
                  <a:srgbClr val="828282"/>
                </a:solidFill>
                <a:uFillTx/>
                <a:latin typeface="Gill Sans MT"/>
                <a:hlinkClick r:id="rId2"/>
              </a:rPr>
              <a:t>www.ev3lessons.com</a:t>
            </a:r>
            <a:r>
              <a:rPr lang="en-US" sz="2800" b="0" strike="noStrike" spc="-1">
                <a:solidFill>
                  <a:srgbClr val="3D3D3D"/>
                </a:solidFill>
                <a:latin typeface="Gill Sans MT"/>
              </a:rPr>
              <a:t> e </a:t>
            </a:r>
            <a:r>
              <a:rPr lang="en-US" sz="2800" b="0" u="sng" strike="noStrike" spc="-1">
                <a:solidFill>
                  <a:srgbClr val="828282"/>
                </a:solidFill>
                <a:uFillTx/>
                <a:latin typeface="Gill Sans MT"/>
                <a:hlinkClick r:id="rId3"/>
              </a:rPr>
              <a:t>www.flltutorials.com</a:t>
            </a:r>
            <a:endParaRPr lang="en-US" sz="2800" b="0" strike="noStrike" spc="-1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800" b="0" strike="noStrike" spc="-1">
                <a:solidFill>
                  <a:srgbClr val="000000"/>
                </a:solidFill>
                <a:latin typeface="Gill Sans MT"/>
              </a:rPr>
              <a:t>Traduzido por Equipe Sunrise, de Santa Catarina, Brasil</a:t>
            </a:r>
            <a:endParaRPr lang="en-US" sz="2800" b="0" strike="noStrike" spc="-1">
              <a:solidFill>
                <a:srgbClr val="3D3D3D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</a:pPr>
            <a:endParaRPr lang="en-US" sz="2800" b="0" strike="noStrike" spc="-1">
              <a:solidFill>
                <a:srgbClr val="3D3D3D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</a:pPr>
            <a:endParaRPr lang="en-US" sz="2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47" name="TextShape 3"/>
          <p:cNvSpPr txBox="1"/>
          <p:nvPr/>
        </p:nvSpPr>
        <p:spPr>
          <a:xfrm>
            <a:off x="581040" y="6387840"/>
            <a:ext cx="487008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 (Last Edit 6/11/2018)</a:t>
            </a:r>
            <a:endParaRPr lang="pt-BR" sz="1800" b="0" strike="noStrike" spc="-1">
              <a:latin typeface="Times New Roman"/>
            </a:endParaRPr>
          </a:p>
        </p:txBody>
      </p:sp>
      <p:sp>
        <p:nvSpPr>
          <p:cNvPr id="148" name="TextShape 4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DB5E91C8-C95C-40C5-AB8A-F606F3D3990D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7</a:t>
            </a:fld>
            <a:endParaRPr lang="pt-BR" sz="1800" b="0" strike="noStrike" spc="-1">
              <a:latin typeface="Times New Roman"/>
            </a:endParaRPr>
          </a:p>
        </p:txBody>
      </p:sp>
      <p:pic>
        <p:nvPicPr>
          <p:cNvPr id="149" name="Picture 5"/>
          <p:cNvPicPr/>
          <p:nvPr/>
        </p:nvPicPr>
        <p:blipFill>
          <a:blip r:embed="rId4"/>
          <a:srcRect l="9379" t="11605" r="9182" b="11466"/>
          <a:stretch/>
        </p:blipFill>
        <p:spPr>
          <a:xfrm>
            <a:off x="847800" y="4329360"/>
            <a:ext cx="7450920" cy="1803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FLLTutorialsTemplate</Template>
  <TotalTime>113</TotalTime>
  <Words>469</Words>
  <Application>Microsoft Macintosh PowerPoint</Application>
  <PresentationFormat>On-screen Show (4:3)</PresentationFormat>
  <Paragraphs>73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DejaVu Sans</vt:lpstr>
      <vt:lpstr>Gill Sans MT</vt:lpstr>
      <vt:lpstr>Symbol</vt:lpstr>
      <vt:lpstr>Times New Roman</vt:lpstr>
      <vt:lpstr>Wingdings</vt:lpstr>
      <vt:lpstr>Wingdings 2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Sanjay Seshan</dc:creator>
  <dc:description/>
  <cp:lastModifiedBy>Sanjay Seshan</cp:lastModifiedBy>
  <cp:revision>28</cp:revision>
  <dcterms:created xsi:type="dcterms:W3CDTF">2017-08-13T17:46:18Z</dcterms:created>
  <dcterms:modified xsi:type="dcterms:W3CDTF">2018-10-01T13:02:47Z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