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latin typeface="Gill Sans MT"/>
              </a:rPr>
              <a:t>Clique para mover o slide</a:t>
            </a: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9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14AA1D9-0EFC-4B94-8CBD-AF2EF280C392}" type="slidenum">
              <a:rPr lang="pt-BR" sz="1400" b="0" strike="noStrike" spc="-1">
                <a:latin typeface="Times New Roman"/>
              </a:rPr>
              <a:t>‹#›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3FD785C-CF33-452F-8698-6ABAED9AE017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latin typeface="Arial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38F1BDA-2E83-4834-AE42-425C4B3B1D96}" type="slidenum">
              <a:rPr lang="pt-B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pt-B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3352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19200" y="150552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48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3352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19200" y="3779280"/>
            <a:ext cx="265248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81040" y="687600"/>
            <a:ext cx="7989480" cy="2766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4352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69560" y="377928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4820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69560" y="1505520"/>
            <a:ext cx="402012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48200" y="3779280"/>
            <a:ext cx="8238240" cy="2076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3D3D3D"/>
              </a:solidFill>
              <a:latin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8200" y="563760"/>
            <a:ext cx="8239680" cy="5681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3936600"/>
            <a:ext cx="7989480" cy="103284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title style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20ED7D2-BBC6-4ABD-977E-7C48BD89E261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Last Edit 8/20/2018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4CDF2F8-FA69-4D6B-B874-E4107E764142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  <p:pic>
        <p:nvPicPr>
          <p:cNvPr id="8" name="Picture 7"/>
          <p:cNvPicPr/>
          <p:nvPr/>
        </p:nvPicPr>
        <p:blipFill>
          <a:blip r:embed="rId14"/>
          <a:stretch/>
        </p:blipFill>
        <p:spPr>
          <a:xfrm>
            <a:off x="335160" y="563760"/>
            <a:ext cx="8488440" cy="2915280"/>
          </a:xfrm>
          <a:prstGeom prst="rect">
            <a:avLst/>
          </a:prstGeom>
          <a:ln>
            <a:noFill/>
          </a:ln>
        </p:spPr>
      </p:pic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D3D3D"/>
                </a:solidFill>
                <a:latin typeface="Gill Sans MT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D3D3D"/>
                </a:solidFill>
                <a:latin typeface="Gill Sans MT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strike="noStrike" spc="-1">
                <a:solidFill>
                  <a:srgbClr val="3D3D3D"/>
                </a:solidFill>
                <a:latin typeface="Gill Sans MT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48200" y="441360"/>
            <a:ext cx="2719440" cy="107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5976000" y="441360"/>
            <a:ext cx="2710440" cy="10764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3216600" y="441360"/>
            <a:ext cx="2710440" cy="1076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448200" y="599760"/>
            <a:ext cx="8238240" cy="817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5"/>
          <p:cNvSpPr>
            <a:spLocks noGrp="1"/>
          </p:cNvSpPr>
          <p:nvPr>
            <p:ph type="title"/>
          </p:nvPr>
        </p:nvSpPr>
        <p:spPr>
          <a:xfrm>
            <a:off x="581040" y="687600"/>
            <a:ext cx="7989480" cy="5965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Click to edit Master title style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448200" y="1505520"/>
            <a:ext cx="8238240" cy="4352760"/>
          </a:xfrm>
          <a:prstGeom prst="rect">
            <a:avLst/>
          </a:prstGeom>
        </p:spPr>
        <p:txBody>
          <a:bodyPr/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Edit Master text styles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Second level</a:t>
            </a:r>
          </a:p>
          <a:p>
            <a:pPr marL="900000" lvl="2" indent="-26964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Third level</a:t>
            </a:r>
          </a:p>
          <a:p>
            <a:pPr marL="1242000" lvl="3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Fourth level</a:t>
            </a:r>
          </a:p>
          <a:p>
            <a:pPr marL="1602000" lvl="4" indent="-23364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2400" b="0" strike="noStrike" spc="-1">
                <a:solidFill>
                  <a:srgbClr val="3D3D3D"/>
                </a:solidFill>
                <a:latin typeface="Gill Sans MT"/>
              </a:rPr>
              <a:t>Fifth level</a:t>
            </a:r>
          </a:p>
        </p:txBody>
      </p:sp>
      <p:sp>
        <p:nvSpPr>
          <p:cNvPr id="52" name="PlaceHolder 7"/>
          <p:cNvSpPr>
            <a:spLocks noGrp="1"/>
          </p:cNvSpPr>
          <p:nvPr>
            <p:ph type="dt"/>
          </p:nvPr>
        </p:nvSpPr>
        <p:spPr>
          <a:xfrm>
            <a:off x="5559480" y="639216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789AB98-955F-49F7-81BD-1171592DB16E}" type="datetime1">
              <a:rPr lang="pt-BR" sz="1800" b="0" strike="noStrike" spc="-1">
                <a:solidFill>
                  <a:srgbClr val="537ED0"/>
                </a:solidFill>
                <a:latin typeface="Gill Sans MT"/>
              </a:rPr>
              <a:t>01/10/2018</a:t>
            </a:fld>
            <a:endParaRPr lang="pt-BR" sz="1800" b="0" strike="noStrike" spc="-1">
              <a:latin typeface="Times New Roman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ftr"/>
          </p:nvPr>
        </p:nvSpPr>
        <p:spPr>
          <a:xfrm>
            <a:off x="581040" y="6387840"/>
            <a:ext cx="487008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 Last Edit 8/20/2018</a:t>
            </a:r>
            <a:endParaRPr lang="pt-BR" sz="1800" b="0" strike="noStrike" spc="-1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sldNum"/>
          </p:nvPr>
        </p:nvSpPr>
        <p:spPr>
          <a:xfrm>
            <a:off x="7800480" y="6392160"/>
            <a:ext cx="77004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04DD10E-00F1-48F4-B1E1-D4A2A0101CF6}" type="slidenum">
              <a:rPr lang="pt-BR" sz="1800" b="0" strike="noStrike" spc="-1">
                <a:solidFill>
                  <a:srgbClr val="537ED0"/>
                </a:solidFill>
                <a:latin typeface="Gill Sans MT"/>
              </a:rPr>
              <a:t>‹#›</a:t>
            </a:fld>
            <a:endParaRPr lang="pt-B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www.flltutoria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81040" y="3936600"/>
            <a:ext cx="7989480" cy="10328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Lição 3: </a:t>
            </a:r>
            <a:br/>
            <a:r>
              <a:rPr lang="en-US" sz="3600" b="0" strike="noStrike" cap="all" spc="-1">
                <a:solidFill>
                  <a:srgbClr val="FFFFFF"/>
                </a:solidFill>
                <a:latin typeface="Gill Sans MT"/>
              </a:rPr>
              <a:t>encontrando linhas no tapete</a:t>
            </a:r>
            <a:endParaRPr lang="en-US" sz="36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581040" y="5175720"/>
            <a:ext cx="7989480" cy="590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Seshan brothers</a:t>
            </a:r>
            <a:endParaRPr lang="pt-B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spcAft>
                <a:spcPts val="601"/>
              </a:spcAft>
            </a:pPr>
            <a:r>
              <a:rPr lang="pt-BR" sz="1600" b="0" strike="noStrike" cap="all" spc="-1">
                <a:solidFill>
                  <a:srgbClr val="FFFFFF"/>
                </a:solidFill>
                <a:latin typeface="Gill Sans MT"/>
              </a:rPr>
              <a:t>Traduzido por equipe sunrise</a:t>
            </a:r>
            <a:endParaRPr lang="pt-BR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Primeiros passos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28640"/>
            <a:ext cx="8209440" cy="1710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No caminho abaixo, o primeiro passo é se mover até encontrar a linha que cruza o tapete. Este primeiro passo pode ser complicado!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Usar somente distância pode dar errado. Se o robô estiver um pouco angulado pode fazer com que ele não pare precisamente na linha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Nosso objetivo é usar o sensor de luz para parar na parte branca ou preta da linha</a:t>
            </a:r>
          </a:p>
        </p:txBody>
      </p:sp>
      <p:sp>
        <p:nvSpPr>
          <p:cNvPr id="101" name="TextShape 3"/>
          <p:cNvSpPr txBox="1"/>
          <p:nvPr/>
        </p:nvSpPr>
        <p:spPr>
          <a:xfrm>
            <a:off x="581040" y="638784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  <p:grpSp>
        <p:nvGrpSpPr>
          <p:cNvPr id="102" name="Group 4"/>
          <p:cNvGrpSpPr/>
          <p:nvPr/>
        </p:nvGrpSpPr>
        <p:grpSpPr>
          <a:xfrm>
            <a:off x="1972800" y="3511800"/>
            <a:ext cx="5574960" cy="2703600"/>
            <a:chOff x="1972800" y="3511800"/>
            <a:chExt cx="5574960" cy="2703600"/>
          </a:xfrm>
        </p:grpSpPr>
        <p:pic>
          <p:nvPicPr>
            <p:cNvPr id="103" name="Picture 6"/>
            <p:cNvPicPr/>
            <p:nvPr/>
          </p:nvPicPr>
          <p:blipFill>
            <a:blip r:embed="rId2"/>
            <a:stretch/>
          </p:blipFill>
          <p:spPr>
            <a:xfrm>
              <a:off x="1972800" y="3511800"/>
              <a:ext cx="5574960" cy="2703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4" name="CustomShape 5"/>
            <p:cNvSpPr/>
            <p:nvPr/>
          </p:nvSpPr>
          <p:spPr>
            <a:xfrm>
              <a:off x="5549400" y="4462200"/>
              <a:ext cx="550080" cy="464400"/>
            </a:xfrm>
            <a:prstGeom prst="ellipse">
              <a:avLst/>
            </a:prstGeom>
            <a:noFill/>
            <a:ln w="76320">
              <a:solidFill>
                <a:srgbClr val="FF3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CustomShape 6"/>
            <p:cNvSpPr/>
            <p:nvPr/>
          </p:nvSpPr>
          <p:spPr>
            <a:xfrm>
              <a:off x="2388240" y="5640840"/>
              <a:ext cx="266868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6" name="CustomShape 7"/>
            <p:cNvSpPr/>
            <p:nvPr/>
          </p:nvSpPr>
          <p:spPr>
            <a:xfrm flipH="1" flipV="1">
              <a:off x="5055480" y="3650400"/>
              <a:ext cx="8280" cy="1865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7" name="CustomShape 8"/>
            <p:cNvSpPr/>
            <p:nvPr/>
          </p:nvSpPr>
          <p:spPr>
            <a:xfrm>
              <a:off x="5170680" y="3651120"/>
              <a:ext cx="360" cy="734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9"/>
            <p:cNvSpPr/>
            <p:nvPr/>
          </p:nvSpPr>
          <p:spPr>
            <a:xfrm>
              <a:off x="5250960" y="4386240"/>
              <a:ext cx="6512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10"/>
            <p:cNvSpPr/>
            <p:nvPr/>
          </p:nvSpPr>
          <p:spPr>
            <a:xfrm>
              <a:off x="3557520" y="5295240"/>
              <a:ext cx="168012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600" b="0" strike="noStrike" spc="-1">
                  <a:solidFill>
                    <a:srgbClr val="000000"/>
                  </a:solidFill>
                  <a:latin typeface="Gill Sans MT"/>
                </a:rPr>
                <a:t>Move Until Line</a:t>
              </a:r>
              <a:endParaRPr lang="pt-BR" sz="16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Primeira solução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57200" y="1628640"/>
            <a:ext cx="8209440" cy="2260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Primeiro, vamos parar na parte branca. Os problemas com a preta são semelhantes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Abaxio estão dois programas para cumprir essa etapa. A de cima usa a luz refletida, e a de baixo usa cor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Ambas começam por se movimentar para for a da base (já que a base é branca) e depois ligar o motor até que encontre a luz refletida ou o branco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Infelizmente, nenhuma delas é confiável!</a:t>
            </a:r>
          </a:p>
        </p:txBody>
      </p:sp>
      <p:grpSp>
        <p:nvGrpSpPr>
          <p:cNvPr id="112" name="Group 3"/>
          <p:cNvGrpSpPr/>
          <p:nvPr/>
        </p:nvGrpSpPr>
        <p:grpSpPr>
          <a:xfrm>
            <a:off x="581040" y="4062240"/>
            <a:ext cx="4156560" cy="2015640"/>
            <a:chOff x="581040" y="4062240"/>
            <a:chExt cx="4156560" cy="2015640"/>
          </a:xfrm>
        </p:grpSpPr>
        <p:pic>
          <p:nvPicPr>
            <p:cNvPr id="113" name="Picture 6"/>
            <p:cNvPicPr/>
            <p:nvPr/>
          </p:nvPicPr>
          <p:blipFill>
            <a:blip r:embed="rId2"/>
            <a:stretch/>
          </p:blipFill>
          <p:spPr>
            <a:xfrm>
              <a:off x="581040" y="4062240"/>
              <a:ext cx="4156560" cy="20156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14" name="CustomShape 4"/>
            <p:cNvSpPr/>
            <p:nvPr/>
          </p:nvSpPr>
          <p:spPr>
            <a:xfrm>
              <a:off x="3247920" y="4770720"/>
              <a:ext cx="410040" cy="345960"/>
            </a:xfrm>
            <a:prstGeom prst="ellipse">
              <a:avLst/>
            </a:prstGeom>
            <a:noFill/>
            <a:ln w="76320">
              <a:solidFill>
                <a:srgbClr val="FF3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CustomShape 5"/>
            <p:cNvSpPr/>
            <p:nvPr/>
          </p:nvSpPr>
          <p:spPr>
            <a:xfrm>
              <a:off x="890640" y="5649480"/>
              <a:ext cx="198972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6" name="CustomShape 6"/>
            <p:cNvSpPr/>
            <p:nvPr/>
          </p:nvSpPr>
          <p:spPr>
            <a:xfrm flipH="1" flipV="1">
              <a:off x="2879280" y="4165920"/>
              <a:ext cx="6120" cy="13910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CustomShape 7"/>
            <p:cNvSpPr/>
            <p:nvPr/>
          </p:nvSpPr>
          <p:spPr>
            <a:xfrm>
              <a:off x="2965680" y="4165920"/>
              <a:ext cx="360" cy="54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8" name="CustomShape 8"/>
            <p:cNvSpPr/>
            <p:nvPr/>
          </p:nvSpPr>
          <p:spPr>
            <a:xfrm>
              <a:off x="3025440" y="4714200"/>
              <a:ext cx="485640" cy="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320">
              <a:solidFill>
                <a:srgbClr val="FF0000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CustomShape 9"/>
            <p:cNvSpPr/>
            <p:nvPr/>
          </p:nvSpPr>
          <p:spPr>
            <a:xfrm>
              <a:off x="1762920" y="5391720"/>
              <a:ext cx="125280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pt-BR" sz="1200" b="0" strike="noStrike" spc="-1">
                  <a:solidFill>
                    <a:srgbClr val="000000"/>
                  </a:solidFill>
                  <a:latin typeface="Gill Sans MT"/>
                </a:rPr>
                <a:t>Move Until Line</a:t>
              </a:r>
              <a:endParaRPr lang="pt-BR" sz="1200" b="0" strike="noStrike" spc="-1">
                <a:latin typeface="Arial"/>
              </a:endParaRPr>
            </a:p>
          </p:txBody>
        </p:sp>
      </p:grpSp>
      <p:pic>
        <p:nvPicPr>
          <p:cNvPr id="120" name="Picture 11"/>
          <p:cNvPicPr/>
          <p:nvPr/>
        </p:nvPicPr>
        <p:blipFill>
          <a:blip r:embed="rId3"/>
          <a:stretch/>
        </p:blipFill>
        <p:spPr>
          <a:xfrm>
            <a:off x="4948200" y="4943880"/>
            <a:ext cx="3622320" cy="1079280"/>
          </a:xfrm>
          <a:prstGeom prst="rect">
            <a:avLst/>
          </a:prstGeom>
          <a:ln>
            <a:noFill/>
          </a:ln>
        </p:spPr>
      </p:pic>
      <p:pic>
        <p:nvPicPr>
          <p:cNvPr id="121" name="Picture 14"/>
          <p:cNvPicPr/>
          <p:nvPr/>
        </p:nvPicPr>
        <p:blipFill>
          <a:blip r:embed="rId4"/>
          <a:stretch/>
        </p:blipFill>
        <p:spPr>
          <a:xfrm>
            <a:off x="4903920" y="3889440"/>
            <a:ext cx="3841920" cy="1002960"/>
          </a:xfrm>
          <a:prstGeom prst="rect">
            <a:avLst/>
          </a:prstGeom>
          <a:ln>
            <a:noFill/>
          </a:ln>
        </p:spPr>
      </p:pic>
      <p:sp>
        <p:nvSpPr>
          <p:cNvPr id="122" name="TextShape 10"/>
          <p:cNvSpPr txBox="1"/>
          <p:nvPr/>
        </p:nvSpPr>
        <p:spPr>
          <a:xfrm>
            <a:off x="581040" y="638820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1"/>
          <p:cNvPicPr/>
          <p:nvPr/>
        </p:nvPicPr>
        <p:blipFill>
          <a:blip r:embed="rId2"/>
          <a:stretch/>
        </p:blipFill>
        <p:spPr>
          <a:xfrm>
            <a:off x="7391520" y="3292920"/>
            <a:ext cx="1358640" cy="234900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Sensor de cor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457200" y="1628640"/>
            <a:ext cx="6933960" cy="4559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No modo de cor, o sensor emite uma luz esbranquiçada no tapete, e tenta encontrar uma que encaixe, conforme as cores das peças LEGO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Como a impressão do tapete não é idêntica as peças LEGO, as cores resultantes podem ser imprevisíveis.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O sensor de cor lê regiões do tapete por vez. Se ver um pouco de amarelo e de azul, pode resultar em verde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lang="en-US" sz="20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581040" y="638820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Luz refletida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628640"/>
            <a:ext cx="8206920" cy="2630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Na luz refletida, o sensor emite uma luz vermelha no tapete, que mostra o quanto de luz recebeu de volta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Primeiro, você deve tentar calibrar o sensor. Isso trará leituras mais confiáveis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000" b="0" strike="noStrike" spc="-1">
                <a:solidFill>
                  <a:srgbClr val="3D3D3D"/>
                </a:solidFill>
                <a:latin typeface="Gill Sans MT"/>
              </a:rPr>
              <a:t>Segundo, o tapete fica bastante diferente na luz vermelha do que na normal.</a:t>
            </a:r>
          </a:p>
        </p:txBody>
      </p:sp>
      <p:pic>
        <p:nvPicPr>
          <p:cNvPr id="129" name="Picture 6"/>
          <p:cNvPicPr/>
          <p:nvPr/>
        </p:nvPicPr>
        <p:blipFill>
          <a:blip r:embed="rId2"/>
          <a:stretch/>
        </p:blipFill>
        <p:spPr>
          <a:xfrm>
            <a:off x="447840" y="4339080"/>
            <a:ext cx="3585960" cy="1739160"/>
          </a:xfrm>
          <a:prstGeom prst="rect">
            <a:avLst/>
          </a:prstGeom>
          <a:ln>
            <a:noFill/>
          </a:ln>
        </p:spPr>
      </p:pic>
      <p:pic>
        <p:nvPicPr>
          <p:cNvPr id="130" name="Picture 14"/>
          <p:cNvPicPr/>
          <p:nvPr/>
        </p:nvPicPr>
        <p:blipFill>
          <a:blip r:embed="rId3"/>
          <a:stretch/>
        </p:blipFill>
        <p:spPr>
          <a:xfrm>
            <a:off x="4998240" y="4339080"/>
            <a:ext cx="3585960" cy="1738440"/>
          </a:xfrm>
          <a:prstGeom prst="rect">
            <a:avLst/>
          </a:prstGeom>
          <a:ln>
            <a:noFill/>
          </a:ln>
        </p:spPr>
      </p:pic>
      <p:sp>
        <p:nvSpPr>
          <p:cNvPr id="131" name="CustomShape 3"/>
          <p:cNvSpPr/>
          <p:nvPr/>
        </p:nvSpPr>
        <p:spPr>
          <a:xfrm>
            <a:off x="4236480" y="5249160"/>
            <a:ext cx="590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7360">
            <a:solidFill>
              <a:srgbClr val="172D56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Shape 4"/>
          <p:cNvSpPr txBox="1"/>
          <p:nvPr/>
        </p:nvSpPr>
        <p:spPr>
          <a:xfrm>
            <a:off x="581040" y="638820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Encontro confiável de linha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628640"/>
            <a:ext cx="8206920" cy="1930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maior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problema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que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você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está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tentando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encontrar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região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branca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após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uma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grande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seção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tapete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, o que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pode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fazer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com que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ele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ecnontre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branco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antes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solução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é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se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movimentar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para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perto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linha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então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começar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procurar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pelo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branco</a:t>
            </a:r>
            <a:endParaRPr lang="en-US" b="0" strike="noStrike" spc="-1" dirty="0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Isso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reduz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significamente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as chances do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seu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robô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de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parar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no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lugar</a:t>
            </a:r>
            <a:r>
              <a:rPr lang="en-US" b="0" strike="noStrike" spc="-1" dirty="0">
                <a:solidFill>
                  <a:srgbClr val="3D3D3D"/>
                </a:solidFill>
                <a:latin typeface="Gill Sans MT"/>
              </a:rPr>
              <a:t> </a:t>
            </a:r>
            <a:r>
              <a:rPr lang="en-US" b="0" strike="noStrike" spc="-1" dirty="0" err="1">
                <a:solidFill>
                  <a:srgbClr val="3D3D3D"/>
                </a:solidFill>
                <a:latin typeface="Gill Sans MT"/>
              </a:rPr>
              <a:t>errado</a:t>
            </a:r>
            <a:endParaRPr lang="en-US" b="0" strike="noStrike" spc="-1" dirty="0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080240" y="5003640"/>
            <a:ext cx="590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17360">
            <a:solidFill>
              <a:srgbClr val="172D56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6" name="Picture 18"/>
          <p:cNvPicPr/>
          <p:nvPr/>
        </p:nvPicPr>
        <p:blipFill>
          <a:blip r:embed="rId2"/>
          <a:stretch/>
        </p:blipFill>
        <p:spPr>
          <a:xfrm>
            <a:off x="581040" y="3623760"/>
            <a:ext cx="3142800" cy="2662200"/>
          </a:xfrm>
          <a:prstGeom prst="rect">
            <a:avLst/>
          </a:prstGeom>
          <a:ln>
            <a:noFill/>
          </a:ln>
        </p:spPr>
      </p:pic>
      <p:sp>
        <p:nvSpPr>
          <p:cNvPr id="137" name="CustomShape 4"/>
          <p:cNvSpPr/>
          <p:nvPr/>
        </p:nvSpPr>
        <p:spPr>
          <a:xfrm>
            <a:off x="1261440" y="5472000"/>
            <a:ext cx="20390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CustomShape 5"/>
          <p:cNvSpPr/>
          <p:nvPr/>
        </p:nvSpPr>
        <p:spPr>
          <a:xfrm>
            <a:off x="1181880" y="5107320"/>
            <a:ext cx="17168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latin typeface="Gill Sans MT"/>
              </a:rPr>
              <a:t>Branco?</a:t>
            </a:r>
            <a:endParaRPr lang="pt-BR" sz="1200" b="0" strike="noStrike" spc="-1">
              <a:latin typeface="Arial"/>
            </a:endParaRPr>
          </a:p>
        </p:txBody>
      </p:sp>
      <p:pic>
        <p:nvPicPr>
          <p:cNvPr id="139" name="Picture 36"/>
          <p:cNvPicPr/>
          <p:nvPr/>
        </p:nvPicPr>
        <p:blipFill>
          <a:blip r:embed="rId2"/>
          <a:stretch/>
        </p:blipFill>
        <p:spPr>
          <a:xfrm>
            <a:off x="4984560" y="3634560"/>
            <a:ext cx="3142800" cy="2662200"/>
          </a:xfrm>
          <a:prstGeom prst="rect">
            <a:avLst/>
          </a:prstGeom>
          <a:ln>
            <a:noFill/>
          </a:ln>
        </p:spPr>
      </p:pic>
      <p:sp>
        <p:nvSpPr>
          <p:cNvPr id="140" name="CustomShape 6"/>
          <p:cNvSpPr/>
          <p:nvPr/>
        </p:nvSpPr>
        <p:spPr>
          <a:xfrm flipV="1">
            <a:off x="7337520" y="5464800"/>
            <a:ext cx="366120" cy="18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FF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CustomShape 7"/>
          <p:cNvSpPr/>
          <p:nvPr/>
        </p:nvSpPr>
        <p:spPr>
          <a:xfrm>
            <a:off x="6678720" y="5131080"/>
            <a:ext cx="17168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000000"/>
                </a:solidFill>
                <a:latin typeface="Gill Sans MT"/>
              </a:rPr>
              <a:t>Branco?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142" name="CustomShape 8"/>
          <p:cNvSpPr/>
          <p:nvPr/>
        </p:nvSpPr>
        <p:spPr>
          <a:xfrm>
            <a:off x="5451840" y="5501160"/>
            <a:ext cx="18853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FF0000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9"/>
          <p:cNvSpPr/>
          <p:nvPr/>
        </p:nvSpPr>
        <p:spPr>
          <a:xfrm>
            <a:off x="5139360" y="5131080"/>
            <a:ext cx="17168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1200" b="0" strike="noStrike" spc="-1">
                <a:solidFill>
                  <a:srgbClr val="FFFFFF"/>
                </a:solidFill>
                <a:latin typeface="Gill Sans MT"/>
              </a:rPr>
              <a:t>Andando por cm</a:t>
            </a:r>
            <a:endParaRPr lang="pt-BR" sz="1200" b="0" strike="noStrike" spc="-1">
              <a:latin typeface="Arial"/>
            </a:endParaRPr>
          </a:p>
        </p:txBody>
      </p:sp>
      <p:sp>
        <p:nvSpPr>
          <p:cNvPr id="144" name="TextShape 10"/>
          <p:cNvSpPr txBox="1"/>
          <p:nvPr/>
        </p:nvSpPr>
        <p:spPr>
          <a:xfrm>
            <a:off x="581040" y="638820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E depois: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06000" indent="-305640">
              <a:lnSpc>
                <a:spcPct val="100000"/>
              </a:lnSpc>
              <a:spcBef>
                <a:spcPts val="720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600" b="0" strike="noStrike" spc="-1">
                <a:solidFill>
                  <a:srgbClr val="3D3D3D"/>
                </a:solidFill>
                <a:latin typeface="Gill Sans MT"/>
              </a:rPr>
              <a:t>Para programar esta lição, leia as seguintes lições do EV3Lessons.com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Move Straight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Introduction to Color Sensor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Move Inches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Moving with My Blocks</a:t>
            </a:r>
          </a:p>
          <a:p>
            <a:pPr marL="630000" lvl="1" indent="-305640">
              <a:lnSpc>
                <a:spcPct val="100000"/>
              </a:lnSpc>
              <a:spcBef>
                <a:spcPts val="64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Wingdings 2" charset="2"/>
              <a:buChar char=""/>
            </a:pPr>
            <a:r>
              <a:rPr lang="en-US" sz="3200" b="0" strike="noStrike" spc="-1">
                <a:solidFill>
                  <a:srgbClr val="3D3D3D"/>
                </a:solidFill>
                <a:latin typeface="Gill Sans MT"/>
              </a:rPr>
              <a:t>Color Sensor Calibration</a:t>
            </a:r>
          </a:p>
        </p:txBody>
      </p:sp>
      <p:sp>
        <p:nvSpPr>
          <p:cNvPr id="147" name="TextShape 3"/>
          <p:cNvSpPr txBox="1"/>
          <p:nvPr/>
        </p:nvSpPr>
        <p:spPr>
          <a:xfrm>
            <a:off x="581040" y="638820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581040" y="687600"/>
            <a:ext cx="7989480" cy="59652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800" b="0" strike="noStrike" cap="all" spc="-1">
                <a:solidFill>
                  <a:srgbClr val="FFFFFF"/>
                </a:solidFill>
                <a:latin typeface="Gill Sans MT"/>
              </a:rPr>
              <a:t>Créditos</a:t>
            </a:r>
            <a:endParaRPr lang="en-US" sz="2800" b="0" strike="noStrike" spc="-1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448200" y="1505520"/>
            <a:ext cx="8238240" cy="4352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Essa lição foi escrita por Sanjay Seshan e Arvind Seshan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Mais lições em </a:t>
            </a:r>
            <a:r>
              <a:rPr lang="en-US" sz="2800" b="0" u="sng" strike="noStrike" spc="-1">
                <a:solidFill>
                  <a:srgbClr val="828282"/>
                </a:solidFill>
                <a:uFillTx/>
                <a:latin typeface="Gill Sans MT"/>
                <a:hlinkClick r:id="rId3"/>
              </a:rPr>
              <a:t>www.ev3lessons.com</a:t>
            </a:r>
            <a:r>
              <a:rPr lang="en-US" sz="2800" b="0" strike="noStrike" spc="-1">
                <a:solidFill>
                  <a:srgbClr val="3D3D3D"/>
                </a:solidFill>
                <a:latin typeface="Gill Sans MT"/>
              </a:rPr>
              <a:t> e </a:t>
            </a:r>
            <a:r>
              <a:rPr lang="en-US" sz="2800" b="0" u="sng" strike="noStrike" spc="-1">
                <a:solidFill>
                  <a:srgbClr val="828282"/>
                </a:solidFill>
                <a:uFillTx/>
                <a:latin typeface="Gill Sans MT"/>
                <a:hlinkClick r:id="rId4"/>
              </a:rPr>
              <a:t>www.flltutorials.com</a:t>
            </a: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  <a:buClr>
                <a:srgbClr val="4590B8"/>
              </a:buClr>
              <a:buSzPct val="92000"/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Gill Sans MT"/>
              </a:rPr>
              <a:t>Traduzido por Equipe Sunrise, de Santa Catarina, Brasil</a:t>
            </a: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spcAft>
                <a:spcPts val="601"/>
              </a:spcAft>
            </a:pPr>
            <a:endParaRPr lang="en-US" sz="2800" b="0" strike="noStrike" spc="-1">
              <a:solidFill>
                <a:srgbClr val="3D3D3D"/>
              </a:solidFill>
              <a:latin typeface="Gill Sans MT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457200" y="5395680"/>
            <a:ext cx="7913160" cy="9154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t-BR" sz="2000" b="0" strike="noStrike" spc="-1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/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This work is licensed under a 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Creative Commons Attribution-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NonCommercial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-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ShareAlike</a:t>
            </a:r>
            <a:r>
              <a:rPr lang="pt-BR" sz="2000" b="0" strike="noStrike" spc="-1">
                <a:solidFill>
                  <a:srgbClr val="828282"/>
                </a:solidFill>
                <a:latin typeface="Helvetica Neue"/>
                <a:hlinkClick r:id="rId5"/>
              </a:rPr>
              <a:t> 4.0 International License</a:t>
            </a:r>
            <a:r>
              <a:rPr lang="pt-BR" sz="2000" b="0" strike="noStrike" spc="-1">
                <a:solidFill>
                  <a:srgbClr val="000000"/>
                </a:solidFill>
                <a:latin typeface="Helvetica Neue"/>
              </a:rPr>
              <a:t>.</a:t>
            </a:r>
            <a:r>
              <a:rPr lang="pt-BR" sz="16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pt-BR" sz="1600" b="0" strike="noStrike" spc="-1">
              <a:latin typeface="Arial"/>
            </a:endParaRPr>
          </a:p>
        </p:txBody>
      </p:sp>
      <p:pic>
        <p:nvPicPr>
          <p:cNvPr id="151" name="Picture 2"/>
          <p:cNvPicPr/>
          <p:nvPr/>
        </p:nvPicPr>
        <p:blipFill>
          <a:blip r:embed="rId6"/>
          <a:stretch/>
        </p:blipFill>
        <p:spPr>
          <a:xfrm>
            <a:off x="3812400" y="4160520"/>
            <a:ext cx="2161080" cy="761040"/>
          </a:xfrm>
          <a:prstGeom prst="rect">
            <a:avLst/>
          </a:prstGeom>
          <a:ln>
            <a:noFill/>
          </a:ln>
        </p:spPr>
      </p:pic>
      <p:sp>
        <p:nvSpPr>
          <p:cNvPr id="152" name="TextShape 4"/>
          <p:cNvSpPr txBox="1"/>
          <p:nvPr/>
        </p:nvSpPr>
        <p:spPr>
          <a:xfrm>
            <a:off x="581040" y="6388200"/>
            <a:ext cx="56109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b="0" strike="noStrike" spc="-1">
                <a:solidFill>
                  <a:srgbClr val="537ED0"/>
                </a:solidFill>
                <a:latin typeface="Gill Sans MT"/>
              </a:rPr>
              <a:t>© 2018, FLL Tutorials,Última edição: 04/09/2018</a:t>
            </a:r>
            <a:endParaRPr lang="pt-BR" sz="18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15235</TotalTime>
  <Words>498</Words>
  <Application>Microsoft Macintosh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DejaVu Sans</vt:lpstr>
      <vt:lpstr>Gill Sans MT</vt:lpstr>
      <vt:lpstr>Helvetica Neue</vt:lpstr>
      <vt:lpstr>Symbol</vt:lpstr>
      <vt:lpstr>Times New Roman</vt:lpstr>
      <vt:lpstr>Wingdings</vt:lpstr>
      <vt:lpstr>Wingdings 2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subject/>
  <dc:creator>Sanjay Seshan</dc:creator>
  <dc:description/>
  <cp:lastModifiedBy>Sanjay Seshan</cp:lastModifiedBy>
  <cp:revision>225</cp:revision>
  <cp:lastPrinted>2016-08-04T16:20:00Z</cp:lastPrinted>
  <dcterms:created xsi:type="dcterms:W3CDTF">2014-10-28T21:59:38Z</dcterms:created>
  <dcterms:modified xsi:type="dcterms:W3CDTF">2018-10-01T12:12:23Z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16.0015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