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6858000" cy="9144000"/>
  <p:embeddedFontLst>
    <p:embeddedFont>
      <p:font typeface="Helvetica Neue"/>
      <p:regular r:id="rId17"/>
      <p:bold r:id="rId18"/>
      <p:italic r:id="rId19"/>
      <p:boldItalic r:id="rId20"/>
    </p:embeddedFont>
    <p:embeddedFont>
      <p:font typeface="Gill Sans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3" roundtripDataSignature="AMtx7mgLgxVThD5QXhX+Jq/VmSB3j77Q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Italic.fntdata"/><Relationship Id="rId11" Type="http://schemas.openxmlformats.org/officeDocument/2006/relationships/slide" Target="slides/slide6.xml"/><Relationship Id="rId22" Type="http://schemas.openxmlformats.org/officeDocument/2006/relationships/font" Target="fonts/GillSans-bold.fntdata"/><Relationship Id="rId10" Type="http://schemas.openxmlformats.org/officeDocument/2006/relationships/slide" Target="slides/slide5.xml"/><Relationship Id="rId21" Type="http://schemas.openxmlformats.org/officeDocument/2006/relationships/font" Target="fonts/GillSans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HelveticaNeue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HelveticaNeue-italic.fntdata"/><Relationship Id="rId6" Type="http://schemas.openxmlformats.org/officeDocument/2006/relationships/slide" Target="slides/slide1.xml"/><Relationship Id="rId18" Type="http://schemas.openxmlformats.org/officeDocument/2006/relationships/font" Target="fonts/HelveticaNeue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88e56b5b55_0_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g88e56b5b5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88e56b5b55_0_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/>
          <p:nvPr/>
        </p:nvSpPr>
        <p:spPr>
          <a:xfrm>
            <a:off x="448091" y="563880"/>
            <a:ext cx="8240108" cy="5682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13"/>
          <p:cNvSpPr txBox="1"/>
          <p:nvPr>
            <p:ph type="ctrTitle"/>
          </p:nvPr>
        </p:nvSpPr>
        <p:spPr>
          <a:xfrm>
            <a:off x="581192" y="3936453"/>
            <a:ext cx="7989752" cy="10331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ill Sans"/>
              <a:buNone/>
              <a:defRPr sz="3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" type="subTitle"/>
          </p:nvPr>
        </p:nvSpPr>
        <p:spPr>
          <a:xfrm>
            <a:off x="581192" y="5175772"/>
            <a:ext cx="7989752" cy="590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13"/>
          <p:cNvSpPr txBox="1"/>
          <p:nvPr>
            <p:ph idx="10" type="dt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" name="Google Shape;25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5280" y="563880"/>
            <a:ext cx="8488680" cy="291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22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2"/>
          <p:cNvSpPr txBox="1"/>
          <p:nvPr>
            <p:ph idx="1" type="body"/>
          </p:nvPr>
        </p:nvSpPr>
        <p:spPr>
          <a:xfrm rot="5400000">
            <a:off x="2760671" y="48524"/>
            <a:ext cx="3630794" cy="7989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22072" lvl="1" marL="914400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/>
            </a:lvl2pPr>
            <a:lvl3pPr indent="-310388" lvl="2" marL="13716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/>
            </a:lvl3pPr>
            <a:lvl4pPr indent="-298703" lvl="3" marL="1828800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4pPr>
            <a:lvl5pPr indent="-298704" lvl="4" marL="2286000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2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/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3"/>
          <p:cNvSpPr txBox="1"/>
          <p:nvPr>
            <p:ph type="title"/>
          </p:nvPr>
        </p:nvSpPr>
        <p:spPr>
          <a:xfrm rot="5400000">
            <a:off x="4789425" y="2515700"/>
            <a:ext cx="5183073" cy="150312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1" type="body"/>
          </p:nvPr>
        </p:nvSpPr>
        <p:spPr>
          <a:xfrm rot="5400000">
            <a:off x="950760" y="306157"/>
            <a:ext cx="5183073" cy="5922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0" type="dt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11" type="ftr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4"/>
          <p:cNvSpPr/>
          <p:nvPr/>
        </p:nvSpPr>
        <p:spPr>
          <a:xfrm>
            <a:off x="448092" y="599725"/>
            <a:ext cx="8238707" cy="8181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14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448091" y="1505583"/>
            <a:ext cx="8238707" cy="4353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8911" lvl="0" marL="457200" algn="l">
              <a:spcBef>
                <a:spcPts val="720"/>
              </a:spcBef>
              <a:spcAft>
                <a:spcPts val="0"/>
              </a:spcAft>
              <a:buSzPts val="3312"/>
              <a:buChar char="◼"/>
              <a:defRPr sz="3600"/>
            </a:lvl1pPr>
            <a:lvl2pPr indent="-415544" lvl="1" marL="914400" algn="l">
              <a:spcBef>
                <a:spcPts val="640"/>
              </a:spcBef>
              <a:spcAft>
                <a:spcPts val="0"/>
              </a:spcAft>
              <a:buSzPts val="2944"/>
              <a:buChar char="◼"/>
              <a:defRPr sz="3200"/>
            </a:lvl2pPr>
            <a:lvl3pPr indent="-392175" lvl="2" marL="1371600" algn="l">
              <a:spcBef>
                <a:spcPts val="600"/>
              </a:spcBef>
              <a:spcAft>
                <a:spcPts val="0"/>
              </a:spcAft>
              <a:buSzPts val="2576"/>
              <a:buChar char="◼"/>
              <a:defRPr sz="2800"/>
            </a:lvl3pPr>
            <a:lvl4pPr indent="-368808" lvl="3" marL="1828800" algn="l">
              <a:spcBef>
                <a:spcPts val="600"/>
              </a:spcBef>
              <a:spcAft>
                <a:spcPts val="0"/>
              </a:spcAft>
              <a:buSzPts val="2208"/>
              <a:buChar char="◼"/>
              <a:defRPr sz="2400"/>
            </a:lvl4pPr>
            <a:lvl5pPr indent="-368807" lvl="4" marL="2286000" algn="l">
              <a:spcBef>
                <a:spcPts val="600"/>
              </a:spcBef>
              <a:spcAft>
                <a:spcPts val="0"/>
              </a:spcAft>
              <a:buSzPts val="2208"/>
              <a:buChar char="◼"/>
              <a:defRPr sz="2400"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/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15"/>
          <p:cNvSpPr txBox="1"/>
          <p:nvPr>
            <p:ph type="title"/>
          </p:nvPr>
        </p:nvSpPr>
        <p:spPr>
          <a:xfrm>
            <a:off x="581193" y="3036573"/>
            <a:ext cx="7989751" cy="15048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b="0" sz="3600" cap="none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" type="body"/>
          </p:nvPr>
        </p:nvSpPr>
        <p:spPr>
          <a:xfrm>
            <a:off x="581193" y="4541417"/>
            <a:ext cx="7989751" cy="600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15"/>
          <p:cNvSpPr txBox="1"/>
          <p:nvPr/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Last Edit: 6/4/2020</a:t>
            </a:r>
            <a:endParaRPr b="0" i="0" sz="900" u="none" cap="none" strike="noStrike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" name="Google Shape;38;p15"/>
          <p:cNvSpPr txBox="1"/>
          <p:nvPr/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COPYRIGHT 2018, FLL TUTORIALS</a:t>
            </a:r>
            <a:endParaRPr b="0" i="0" sz="900" u="none" cap="none" strike="noStrike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" name="Google Shape;39;p15"/>
          <p:cNvSpPr txBox="1"/>
          <p:nvPr/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b="0" i="0" sz="900" u="none" cap="none" strike="noStrike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16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" type="body"/>
          </p:nvPr>
        </p:nvSpPr>
        <p:spPr>
          <a:xfrm>
            <a:off x="581192" y="2228002"/>
            <a:ext cx="3899527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2" type="body"/>
          </p:nvPr>
        </p:nvSpPr>
        <p:spPr>
          <a:xfrm>
            <a:off x="4663282" y="2228003"/>
            <a:ext cx="3907662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45" name="Google Shape;45;p16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7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7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" type="body"/>
          </p:nvPr>
        </p:nvSpPr>
        <p:spPr>
          <a:xfrm>
            <a:off x="887219" y="2228003"/>
            <a:ext cx="35935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52" name="Google Shape;52;p17"/>
          <p:cNvSpPr txBox="1"/>
          <p:nvPr>
            <p:ph idx="2" type="body"/>
          </p:nvPr>
        </p:nvSpPr>
        <p:spPr>
          <a:xfrm>
            <a:off x="581192" y="2926051"/>
            <a:ext cx="3899527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3" type="body"/>
          </p:nvPr>
        </p:nvSpPr>
        <p:spPr>
          <a:xfrm>
            <a:off x="4969308" y="2228003"/>
            <a:ext cx="360163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54" name="Google Shape;54;p17"/>
          <p:cNvSpPr txBox="1"/>
          <p:nvPr>
            <p:ph idx="4" type="body"/>
          </p:nvPr>
        </p:nvSpPr>
        <p:spPr>
          <a:xfrm>
            <a:off x="4663282" y="2926051"/>
            <a:ext cx="3907662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5" name="Google Shape;55;p17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8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8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8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9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/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20"/>
          <p:cNvSpPr txBox="1"/>
          <p:nvPr>
            <p:ph type="title"/>
          </p:nvPr>
        </p:nvSpPr>
        <p:spPr>
          <a:xfrm>
            <a:off x="581352" y="5262296"/>
            <a:ext cx="3536625" cy="689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D58AC"/>
              </a:buClr>
              <a:buSzPts val="2000"/>
              <a:buFont typeface="Gill Sans"/>
              <a:buNone/>
              <a:defRPr b="0" sz="2000"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" type="body"/>
          </p:nvPr>
        </p:nvSpPr>
        <p:spPr>
          <a:xfrm>
            <a:off x="446399" y="601200"/>
            <a:ext cx="8240400" cy="42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5440" lvl="0" marL="457200" algn="l">
              <a:spcBef>
                <a:spcPts val="400"/>
              </a:spcBef>
              <a:spcAft>
                <a:spcPts val="0"/>
              </a:spcAft>
              <a:buSzPts val="1840"/>
              <a:buChar char="◼"/>
              <a:defRPr sz="2000">
                <a:solidFill>
                  <a:schemeClr val="dk2"/>
                </a:solidFill>
              </a:defRPr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 sz="1800">
                <a:solidFill>
                  <a:schemeClr val="dk2"/>
                </a:solidFill>
              </a:defRPr>
            </a:lvl2pPr>
            <a:lvl3pPr indent="-322072" lvl="2" marL="1371600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3pPr>
            <a:lvl4pPr indent="-310388" lvl="3" marL="18288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4pPr>
            <a:lvl5pPr indent="-310388" lvl="4" marL="22860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5pPr>
            <a:lvl6pPr indent="-310388" lvl="5" marL="27432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indent="-310388" lvl="6" marL="32004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indent="-310388" lvl="7" marL="36576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indent="-310388" lvl="8" marL="4114800" algn="l"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2" name="Google Shape;72;p20"/>
          <p:cNvSpPr txBox="1"/>
          <p:nvPr>
            <p:ph idx="2" type="body"/>
          </p:nvPr>
        </p:nvSpPr>
        <p:spPr>
          <a:xfrm>
            <a:off x="4305617" y="5262295"/>
            <a:ext cx="4265327" cy="6895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220"/>
              </a:spcBef>
              <a:spcAft>
                <a:spcPts val="0"/>
              </a:spcAft>
              <a:buSzPts val="1012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73" name="Google Shape;73;p20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/>
          <p:nvPr>
            <p:ph type="title"/>
          </p:nvPr>
        </p:nvSpPr>
        <p:spPr>
          <a:xfrm>
            <a:off x="581192" y="4693389"/>
            <a:ext cx="7989752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ill Sans"/>
              <a:buNone/>
              <a:defRPr b="0" sz="2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/>
          <p:nvPr>
            <p:ph idx="2" type="pic"/>
          </p:nvPr>
        </p:nvSpPr>
        <p:spPr>
          <a:xfrm>
            <a:off x="448093" y="599725"/>
            <a:ext cx="8238706" cy="3557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9" name="Google Shape;79;p21"/>
          <p:cNvSpPr txBox="1"/>
          <p:nvPr>
            <p:ph idx="1" type="body"/>
          </p:nvPr>
        </p:nvSpPr>
        <p:spPr>
          <a:xfrm>
            <a:off x="581192" y="5260126"/>
            <a:ext cx="7989752" cy="5986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1104"/>
              <a:buNone/>
              <a:defRPr sz="12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80" name="Google Shape;80;p21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22072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◼"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10388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98703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98704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98704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98704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98703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98703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" name="Google Shape;12;p12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12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2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12"/>
          <p:cNvSpPr txBox="1"/>
          <p:nvPr>
            <p:ph idx="10" type="dt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6" name="Google Shape;16;p12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7" name="Google Shape;17;p12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leocad.org/trac" TargetMode="External"/><Relationship Id="rId4" Type="http://schemas.openxmlformats.org/officeDocument/2006/relationships/hyperlink" Target="https://www.bricklink.com/v3/studio/download.page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ev3lessons.com/" TargetMode="External"/><Relationship Id="rId4" Type="http://schemas.openxmlformats.org/officeDocument/2006/relationships/hyperlink" Target="http://www.flltutorials.com/" TargetMode="External"/><Relationship Id="rId5" Type="http://schemas.openxmlformats.org/officeDocument/2006/relationships/hyperlink" Target="http://creativecommons.org/licenses/by-nc-sa/4.0/" TargetMode="External"/><Relationship Id="rId6" Type="http://schemas.openxmlformats.org/officeDocument/2006/relationships/hyperlink" Target="http://creativecommons.org/licenses/by-nc-sa/4.0/" TargetMode="External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youtu.be/F0bunR-iBHU?list=PLH3wHnw9b170XP7HkZ6wc-FNl_7kxZOyo" TargetMode="External"/><Relationship Id="rId4" Type="http://schemas.openxmlformats.org/officeDocument/2006/relationships/hyperlink" Target="https://youtu.be/-IaTwfQXmY0?list=PLH3wHnw9b170XP7HkZ6wc-FNl_7kxZOyo" TargetMode="External"/><Relationship Id="rId5" Type="http://schemas.openxmlformats.org/officeDocument/2006/relationships/hyperlink" Target="https://youtu.be/X4c7Q0W4cDI" TargetMode="External"/><Relationship Id="rId6" Type="http://schemas.openxmlformats.org/officeDocument/2006/relationships/hyperlink" Target="https://youtu.be/p-UBj76eEGA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 txBox="1"/>
          <p:nvPr>
            <p:ph type="ctrTitle"/>
          </p:nvPr>
        </p:nvSpPr>
        <p:spPr>
          <a:xfrm>
            <a:off x="581192" y="3936453"/>
            <a:ext cx="7989752" cy="10331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תוכנת מידול בלגו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 txBox="1"/>
          <p:nvPr>
            <p:ph idx="1" type="subTitle"/>
          </p:nvPr>
        </p:nvSpPr>
        <p:spPr>
          <a:xfrm>
            <a:off x="581192" y="5168368"/>
            <a:ext cx="7989752" cy="125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72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SESHAN BROTHERS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ctr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SzPts val="1472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תורגם לעברית ע"י D-Bug #3316 מתיכון עירוני ד', תל-אביב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SzPts val="1472"/>
              <a:buNone/>
            </a:pP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תוכנות מידול לגו נוספות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0"/>
          <p:cNvSpPr txBox="1"/>
          <p:nvPr>
            <p:ph idx="1" type="body"/>
          </p:nvPr>
        </p:nvSpPr>
        <p:spPr>
          <a:xfrm>
            <a:off x="448091" y="1505583"/>
            <a:ext cx="8238707" cy="4353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0892" lvl="0" marL="306000" rtl="1" algn="r"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◼"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LDCad : http://www.melkert.net/LDCad 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indent="-330892" lvl="0" marL="306000" rtl="1" algn="r">
              <a:spcBef>
                <a:spcPts val="1080"/>
              </a:spcBef>
              <a:spcAft>
                <a:spcPts val="0"/>
              </a:spcAft>
              <a:buSzPts val="2600"/>
              <a:buFont typeface="Arial"/>
              <a:buChar char="◼"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MLCAD : http://mlcad.lm-software.com/ 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indent="-330892" lvl="0" marL="306000" rtl="1" algn="r">
              <a:spcBef>
                <a:spcPts val="1080"/>
              </a:spcBef>
              <a:spcAft>
                <a:spcPts val="0"/>
              </a:spcAft>
              <a:buSzPts val="2600"/>
              <a:buFont typeface="Arial"/>
              <a:buChar char="◼"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LeoCAD : </a:t>
            </a:r>
            <a:r>
              <a:rPr lang="en-US" sz="2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http://www.leocad.org/trac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indent="-330892" lvl="0" marL="306000" rtl="1" algn="r">
              <a:spcBef>
                <a:spcPts val="1080"/>
              </a:spcBef>
              <a:spcAft>
                <a:spcPts val="0"/>
              </a:spcAft>
              <a:buSzPts val="2600"/>
              <a:buFont typeface="Arial"/>
              <a:buChar char="◼"/>
            </a:pPr>
            <a:r>
              <a:rPr lang="en-US" sz="2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https://www.bricklink.com/v3/studio/download.page</a:t>
            </a:r>
            <a:r>
              <a:rPr lang="en-US" sz="2600">
                <a:latin typeface="Arial"/>
                <a:ea typeface="Arial"/>
                <a:cs typeface="Arial"/>
                <a:sym typeface="Arial"/>
              </a:rPr>
              <a:t> STUD.IO אחת התוכנות הכי עדכניות מבחינת חלקים כגון מספייק פריים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SzPts val="2208"/>
              <a:buNone/>
            </a:pPr>
            <a:r>
              <a:t/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0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2020, FLL Tutorials</a:t>
            </a:r>
            <a:endParaRPr/>
          </a:p>
        </p:txBody>
      </p:sp>
      <p:sp>
        <p:nvSpPr>
          <p:cNvPr id="193" name="Google Shape;193;p10"/>
          <p:cNvSpPr txBox="1"/>
          <p:nvPr/>
        </p:nvSpPr>
        <p:spPr>
          <a:xfrm>
            <a:off x="3843200" y="6387923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88e56b5b55_0_3"/>
          <p:cNvSpPr txBox="1"/>
          <p:nvPr>
            <p:ph type="title"/>
          </p:nvPr>
        </p:nvSpPr>
        <p:spPr>
          <a:xfrm>
            <a:off x="581192" y="687475"/>
            <a:ext cx="79899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תודות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88e56b5b55_0_3"/>
          <p:cNvSpPr txBox="1"/>
          <p:nvPr>
            <p:ph idx="1" type="body"/>
          </p:nvPr>
        </p:nvSpPr>
        <p:spPr>
          <a:xfrm>
            <a:off x="456841" y="1827883"/>
            <a:ext cx="8238600" cy="43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1" algn="r">
              <a:spcBef>
                <a:spcPts val="0"/>
              </a:spcBef>
              <a:spcAft>
                <a:spcPts val="0"/>
              </a:spcAft>
              <a:buSzPts val="2576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המדריך נוצר ע"י Sanjay Seshan  ו-  Arvind Seshan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spcBef>
                <a:spcPts val="1160"/>
              </a:spcBef>
              <a:spcAft>
                <a:spcPts val="0"/>
              </a:spcAft>
              <a:buSzPts val="2576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תורגם לעברית ע"י D-Bug #3316 מתיכון עירוני ד', תל-אביב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spcBef>
                <a:spcPts val="1160"/>
              </a:spcBef>
              <a:spcAft>
                <a:spcPts val="0"/>
              </a:spcAft>
              <a:buSzPts val="2576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תוכלו למצוא עוד מדריכים ב: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spcBef>
                <a:spcPts val="1160"/>
              </a:spcBef>
              <a:spcAft>
                <a:spcPts val="0"/>
              </a:spcAft>
              <a:buSzPts val="2576"/>
              <a:buFont typeface="Arial"/>
              <a:buChar char="•"/>
            </a:pPr>
            <a:r>
              <a:rPr lang="en-US" sz="2800"/>
              <a:t> </a:t>
            </a:r>
            <a:r>
              <a:rPr lang="en-US" sz="2800" u="sng">
                <a:solidFill>
                  <a:schemeClr val="hlink"/>
                </a:solidFill>
                <a:hlinkClick r:id="rId3"/>
              </a:rPr>
              <a:t>www.ev3lessons.com</a:t>
            </a:r>
            <a:endParaRPr sz="2800"/>
          </a:p>
          <a:p>
            <a:pPr indent="-342900" lvl="0" marL="342900" rtl="1" algn="r">
              <a:spcBef>
                <a:spcPts val="1160"/>
              </a:spcBef>
              <a:spcAft>
                <a:spcPts val="0"/>
              </a:spcAft>
              <a:buSzPts val="2576"/>
              <a:buFont typeface="Arial"/>
              <a:buChar char="•"/>
            </a:pPr>
            <a:r>
              <a:rPr lang="en-US" sz="2800"/>
              <a:t> 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ו-</a:t>
            </a:r>
            <a:r>
              <a:rPr lang="en-US" sz="2800"/>
              <a:t>  </a:t>
            </a:r>
            <a:r>
              <a:rPr lang="en-US" sz="2800" u="sng">
                <a:solidFill>
                  <a:schemeClr val="hlink"/>
                </a:solidFill>
                <a:hlinkClick r:id="rId4"/>
              </a:rPr>
              <a:t>www.flltutorials.com</a:t>
            </a:r>
            <a:endParaRPr sz="2800"/>
          </a:p>
          <a:p>
            <a:pPr indent="-179324" lvl="0" marL="342900" rtl="0" algn="l">
              <a:spcBef>
                <a:spcPts val="1160"/>
              </a:spcBef>
              <a:spcAft>
                <a:spcPts val="0"/>
              </a:spcAft>
              <a:buSzPts val="2576"/>
              <a:buFont typeface="Arial"/>
              <a:buNone/>
            </a:pPr>
            <a:r>
              <a:t/>
            </a:r>
            <a:endParaRPr sz="2800"/>
          </a:p>
        </p:txBody>
      </p:sp>
      <p:sp>
        <p:nvSpPr>
          <p:cNvPr id="201" name="Google Shape;201;g88e56b5b55_0_3"/>
          <p:cNvSpPr/>
          <p:nvPr/>
        </p:nvSpPr>
        <p:spPr>
          <a:xfrm>
            <a:off x="457199" y="5391957"/>
            <a:ext cx="7913400" cy="9234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74B7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4374B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                        </a:t>
            </a:r>
            <a:b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work is licensed under a </a:t>
            </a:r>
            <a:r>
              <a:rPr b="0" i="0" lang="en-US" sz="2000" u="sng" cap="none" strike="noStrike">
                <a:solidFill>
                  <a:srgbClr val="4374B7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Creative Commons Attribution-NonCommercial-ShareAlike 4.0 International License</a:t>
            </a:r>
            <a:r>
              <a:rPr b="0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000" u="none" cap="none" strike="noStrike">
              <a:solidFill>
                <a:srgbClr val="4374B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Creative Commons License" id="202" name="Google Shape;202;g88e56b5b55_0_3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10561" y="4398852"/>
            <a:ext cx="2161449" cy="761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203" name="Google Shape;203;g88e56b5b55_0_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59725" y="3820314"/>
            <a:ext cx="2050825" cy="1571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למה להשתמש בתוכנת מידול רובוט?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 txBox="1"/>
          <p:nvPr>
            <p:ph idx="1" type="body"/>
          </p:nvPr>
        </p:nvSpPr>
        <p:spPr>
          <a:xfrm>
            <a:off x="4031601" y="1649312"/>
            <a:ext cx="4539343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1950" lvl="0" marL="342900" rtl="1" algn="r">
              <a:spcBef>
                <a:spcPts val="0"/>
              </a:spcBef>
              <a:spcAft>
                <a:spcPts val="0"/>
              </a:spcAft>
              <a:buSzPts val="2140"/>
              <a:buFont typeface="Arial"/>
              <a:buChar char="•"/>
            </a:pPr>
            <a:r>
              <a:rPr lang="en-US" sz="2300">
                <a:latin typeface="Arial"/>
                <a:ea typeface="Arial"/>
                <a:cs typeface="Arial"/>
                <a:sym typeface="Arial"/>
              </a:rPr>
              <a:t>דרך קלה לשתף עם חברי קבוצתך מה בנית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indent="-361950" lvl="0" marL="342900" rtl="1" algn="r">
              <a:spcBef>
                <a:spcPts val="1000"/>
              </a:spcBef>
              <a:spcAft>
                <a:spcPts val="0"/>
              </a:spcAft>
              <a:buSzPts val="2140"/>
              <a:buFont typeface="Arial"/>
              <a:buChar char="•"/>
            </a:pPr>
            <a:r>
              <a:rPr lang="en-US" sz="2300">
                <a:latin typeface="Arial"/>
                <a:ea typeface="Arial"/>
                <a:cs typeface="Arial"/>
                <a:sym typeface="Arial"/>
              </a:rPr>
              <a:t>יכול לעזור לכם לתעד את מבנה הרובוט לחדר השיפוט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indent="-361950" lvl="0" marL="342900" rtl="1" algn="r">
              <a:spcBef>
                <a:spcPts val="1000"/>
              </a:spcBef>
              <a:spcAft>
                <a:spcPts val="0"/>
              </a:spcAft>
              <a:buSzPts val="2140"/>
              <a:buFont typeface="Arial"/>
              <a:buChar char="•"/>
            </a:pPr>
            <a:r>
              <a:rPr lang="en-US" sz="2300">
                <a:latin typeface="Arial"/>
                <a:ea typeface="Arial"/>
                <a:cs typeface="Arial"/>
                <a:sym typeface="Arial"/>
              </a:rPr>
              <a:t>עוזר לבנות רובוט שני לבדיקות או למקרה שהרובוט הראשון נהרס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indent="-361950" lvl="0" marL="342900" rtl="1" algn="r">
              <a:spcBef>
                <a:spcPts val="1000"/>
              </a:spcBef>
              <a:spcAft>
                <a:spcPts val="0"/>
              </a:spcAft>
              <a:buSzPts val="2140"/>
              <a:buFont typeface="Arial"/>
              <a:buChar char="•"/>
            </a:pPr>
            <a:r>
              <a:rPr lang="en-US" sz="2300">
                <a:latin typeface="Arial"/>
                <a:ea typeface="Arial"/>
                <a:cs typeface="Arial"/>
                <a:sym typeface="Arial"/>
              </a:rPr>
              <a:t>העלאה של הרובוט לסביבה וירטואלית בשביל בדיקות וניסיונות</a:t>
            </a:r>
            <a:endParaRPr sz="23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toy, LEGO, cake, indoor&#10;&#10;Description generated with very high confidence" id="110" name="Google Shape;110;p2"/>
          <p:cNvPicPr preferRelativeResize="0"/>
          <p:nvPr/>
        </p:nvPicPr>
        <p:blipFill rotWithShape="1">
          <a:blip r:embed="rId3">
            <a:alphaModFix/>
          </a:blip>
          <a:srcRect b="6344" l="23393" r="25654" t="9675"/>
          <a:stretch/>
        </p:blipFill>
        <p:spPr>
          <a:xfrm>
            <a:off x="155927" y="1506078"/>
            <a:ext cx="2744849" cy="279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825" y="3429000"/>
            <a:ext cx="4174016" cy="313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>
            <p:ph idx="11" type="ftr"/>
          </p:nvPr>
        </p:nvSpPr>
        <p:spPr>
          <a:xfrm>
            <a:off x="581192" y="6387916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2018, FLL Tutorials</a:t>
            </a:r>
            <a:endParaRPr/>
          </a:p>
        </p:txBody>
      </p:sp>
      <p:sp>
        <p:nvSpPr>
          <p:cNvPr id="113" name="Google Shape;113;p2"/>
          <p:cNvSpPr txBox="1"/>
          <p:nvPr/>
        </p:nvSpPr>
        <p:spPr>
          <a:xfrm>
            <a:off x="3843200" y="6387923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/>
              <a:t>LEGO DIGITAL DESIGNER</a:t>
            </a:r>
            <a:endParaRPr/>
          </a:p>
        </p:txBody>
      </p:sp>
      <p:sp>
        <p:nvSpPr>
          <p:cNvPr id="119" name="Google Shape;119;p3"/>
          <p:cNvSpPr txBox="1"/>
          <p:nvPr>
            <p:ph idx="1" type="body"/>
          </p:nvPr>
        </p:nvSpPr>
        <p:spPr>
          <a:xfrm>
            <a:off x="4779737" y="1674086"/>
            <a:ext cx="3907200" cy="44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1" algn="r">
              <a:spcBef>
                <a:spcPts val="0"/>
              </a:spcBef>
              <a:spcAft>
                <a:spcPts val="0"/>
              </a:spcAft>
              <a:buSzPts val="184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ישנם הרבה כלים שיוכלו לעזור במידול הרובוט שלכם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spcBef>
                <a:spcPts val="1000"/>
              </a:spcBef>
              <a:spcAft>
                <a:spcPts val="0"/>
              </a:spcAft>
              <a:buSzPts val="184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Lego Digital Designer הינה תוכנה חינמית שנמצאת בשימוש על ידי קבוצות רבות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1" marL="342900" rtl="1" algn="r">
              <a:spcBef>
                <a:spcPts val="1000"/>
              </a:spcBef>
              <a:spcAft>
                <a:spcPts val="0"/>
              </a:spcAft>
              <a:buSzPts val="184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ניתן להוריד ולצפות בקבצי .lxf ולשתף אותם באתרים כגון FLLTutorials.com או EV3Lessons.com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6059" lvl="0" marL="342900" rtl="1" algn="r">
              <a:spcBef>
                <a:spcPts val="1000"/>
              </a:spcBef>
              <a:spcAft>
                <a:spcPts val="0"/>
              </a:spcAft>
              <a:buSzPts val="1840"/>
              <a:buFont typeface="Arial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42900" lvl="1" marL="666900" rtl="1" algn="r">
              <a:spcBef>
                <a:spcPts val="920"/>
              </a:spcBef>
              <a:spcAft>
                <a:spcPts val="0"/>
              </a:spcAft>
              <a:buSzPts val="1472"/>
              <a:buFont typeface="Arial"/>
              <a:buChar char="•"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לינק להורדת התוכנה: http://ldd.lego.com/en-us/download 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screenshot of a cell phone&#10;&#10;Description generated with very high confidence" id="120" name="Google Shape;12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7322" y="1582594"/>
            <a:ext cx="4342396" cy="4337957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"/>
          <p:cNvSpPr txBox="1"/>
          <p:nvPr>
            <p:ph idx="11" type="ftr"/>
          </p:nvPr>
        </p:nvSpPr>
        <p:spPr>
          <a:xfrm>
            <a:off x="581192" y="6387916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2018, FLL Tutorials</a:t>
            </a:r>
            <a:endParaRPr/>
          </a:p>
        </p:txBody>
      </p:sp>
      <p:sp>
        <p:nvSpPr>
          <p:cNvPr id="122" name="Google Shape;122;p3"/>
          <p:cNvSpPr txBox="1"/>
          <p:nvPr/>
        </p:nvSpPr>
        <p:spPr>
          <a:xfrm>
            <a:off x="3843200" y="6387923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יצירת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HTML מקבצי .LXF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4"/>
          <p:cNvSpPr txBox="1"/>
          <p:nvPr>
            <p:ph idx="1" type="body"/>
          </p:nvPr>
        </p:nvSpPr>
        <p:spPr>
          <a:xfrm>
            <a:off x="5503927" y="1807692"/>
            <a:ext cx="2542327" cy="2728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1400" lvl="0" marL="306000" rtl="1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73"/>
              <a:buFont typeface="Arial"/>
              <a:buChar char="◼"/>
            </a:pPr>
            <a:r>
              <a:rPr lang="en-US" sz="2110">
                <a:latin typeface="Arial"/>
                <a:ea typeface="Arial"/>
                <a:cs typeface="Arial"/>
                <a:sym typeface="Arial"/>
              </a:rPr>
              <a:t>בחר Building Guide Mode   בצד ימין בקצה</a:t>
            </a:r>
            <a:endParaRPr sz="2110">
              <a:latin typeface="Arial"/>
              <a:ea typeface="Arial"/>
              <a:cs typeface="Arial"/>
              <a:sym typeface="Arial"/>
            </a:endParaRPr>
          </a:p>
          <a:p>
            <a:pPr indent="-206101" lvl="0" marL="306000" rtl="0" algn="l">
              <a:lnSpc>
                <a:spcPct val="80000"/>
              </a:lnSpc>
              <a:spcBef>
                <a:spcPts val="942"/>
              </a:spcBef>
              <a:spcAft>
                <a:spcPts val="0"/>
              </a:spcAft>
              <a:buSzPts val="1573"/>
              <a:buNone/>
            </a:pPr>
            <a:r>
              <a:t/>
            </a:r>
            <a:endParaRPr sz="2110">
              <a:latin typeface="Arial"/>
              <a:ea typeface="Arial"/>
              <a:cs typeface="Arial"/>
              <a:sym typeface="Arial"/>
            </a:endParaRPr>
          </a:p>
          <a:p>
            <a:pPr indent="-331400" lvl="0" marL="306000" rtl="1" algn="r">
              <a:lnSpc>
                <a:spcPct val="80000"/>
              </a:lnSpc>
              <a:spcBef>
                <a:spcPts val="942"/>
              </a:spcBef>
              <a:spcAft>
                <a:spcPts val="0"/>
              </a:spcAft>
              <a:buSzPts val="1973"/>
              <a:buFont typeface="Arial"/>
              <a:buChar char="◼"/>
            </a:pPr>
            <a:r>
              <a:rPr lang="en-US" sz="2110">
                <a:latin typeface="Arial"/>
                <a:ea typeface="Arial"/>
                <a:cs typeface="Arial"/>
                <a:sym typeface="Arial"/>
              </a:rPr>
              <a:t>בחר בכפתור HTML בצד שמאל</a:t>
            </a:r>
            <a:endParaRPr sz="2110">
              <a:latin typeface="Arial"/>
              <a:ea typeface="Arial"/>
              <a:cs typeface="Arial"/>
              <a:sym typeface="Arial"/>
            </a:endParaRPr>
          </a:p>
          <a:p>
            <a:pPr indent="-206101" lvl="0" marL="306000" rtl="0" algn="l">
              <a:lnSpc>
                <a:spcPct val="80000"/>
              </a:lnSpc>
              <a:spcBef>
                <a:spcPts val="942"/>
              </a:spcBef>
              <a:spcAft>
                <a:spcPts val="0"/>
              </a:spcAft>
              <a:buSzPts val="1573"/>
              <a:buNone/>
            </a:pPr>
            <a:r>
              <a:t/>
            </a:r>
            <a:endParaRPr sz="2110">
              <a:latin typeface="Arial"/>
              <a:ea typeface="Arial"/>
              <a:cs typeface="Arial"/>
              <a:sym typeface="Arial"/>
            </a:endParaRPr>
          </a:p>
          <a:p>
            <a:pPr indent="-331400" lvl="0" marL="306000" rtl="1" algn="r">
              <a:lnSpc>
                <a:spcPct val="80000"/>
              </a:lnSpc>
              <a:spcBef>
                <a:spcPts val="942"/>
              </a:spcBef>
              <a:spcAft>
                <a:spcPts val="0"/>
              </a:spcAft>
              <a:buSzPts val="1973"/>
              <a:buFont typeface="Arial"/>
              <a:buChar char="◼"/>
            </a:pPr>
            <a:r>
              <a:rPr lang="en-US" sz="2110">
                <a:latin typeface="Arial"/>
                <a:ea typeface="Arial"/>
                <a:cs typeface="Arial"/>
                <a:sym typeface="Arial"/>
              </a:rPr>
              <a:t>המשך ההוראות מופיעות בתוך התוכנה</a:t>
            </a:r>
            <a:endParaRPr sz="211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4628" y="3114229"/>
            <a:ext cx="618885" cy="629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84613" y="1913491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oy, LEGO&#10;&#10;Description generated with very high confidence" id="131" name="Google Shape;13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6772" y="1648666"/>
            <a:ext cx="4778771" cy="317453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 txBox="1"/>
          <p:nvPr>
            <p:ph idx="11" type="ftr"/>
          </p:nvPr>
        </p:nvSpPr>
        <p:spPr>
          <a:xfrm>
            <a:off x="581192" y="6387916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2018, FLL Tutorials</a:t>
            </a:r>
            <a:endParaRPr/>
          </a:p>
        </p:txBody>
      </p:sp>
      <p:sp>
        <p:nvSpPr>
          <p:cNvPr id="133" name="Google Shape;133;p4"/>
          <p:cNvSpPr txBox="1"/>
          <p:nvPr/>
        </p:nvSpPr>
        <p:spPr>
          <a:xfrm>
            <a:off x="3843200" y="6387923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הכנת רשימת חלקים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5"/>
          <p:cNvSpPr txBox="1"/>
          <p:nvPr>
            <p:ph idx="1" type="body"/>
          </p:nvPr>
        </p:nvSpPr>
        <p:spPr>
          <a:xfrm>
            <a:off x="457200" y="1546025"/>
            <a:ext cx="8229600" cy="4580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1" algn="r">
              <a:spcBef>
                <a:spcPts val="0"/>
              </a:spcBef>
              <a:spcAft>
                <a:spcPts val="0"/>
              </a:spcAft>
              <a:buSzPts val="1656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בעמוד האחרון של הוראות הבנייה יש רשימת חלקים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5"/>
          <p:cNvSpPr txBox="1"/>
          <p:nvPr/>
        </p:nvSpPr>
        <p:spPr>
          <a:xfrm>
            <a:off x="6017217" y="2847975"/>
            <a:ext cx="241503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i="0" lang="en-US" sz="1600" u="none" cap="none" strike="noStrike">
                <a:solidFill>
                  <a:schemeClr val="dk1"/>
                </a:solidFill>
              </a:rPr>
              <a:t>בנוסף, ניתן לבחור ב Export BOM (רשימת חלקים) מהתפריט הראשי</a:t>
            </a:r>
            <a:endParaRPr i="0" sz="1600" u="none" cap="none" strike="noStrike">
              <a:solidFill>
                <a:schemeClr val="dk1"/>
              </a:solidFill>
            </a:endParaRPr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3">
            <a:alphaModFix/>
          </a:blip>
          <a:srcRect b="6098" l="53004" r="3047" t="0"/>
          <a:stretch/>
        </p:blipFill>
        <p:spPr>
          <a:xfrm>
            <a:off x="6671825" y="4135830"/>
            <a:ext cx="1105823" cy="14188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ell phone&#10;&#10;Description generated with very high confidence" id="142" name="Google Shape;14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0212" y="2198380"/>
            <a:ext cx="5588677" cy="358518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 txBox="1"/>
          <p:nvPr>
            <p:ph idx="11" type="ftr"/>
          </p:nvPr>
        </p:nvSpPr>
        <p:spPr>
          <a:xfrm>
            <a:off x="581192" y="6387916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2018, FLL Tutorials</a:t>
            </a:r>
            <a:endParaRPr/>
          </a:p>
        </p:txBody>
      </p:sp>
      <p:sp>
        <p:nvSpPr>
          <p:cNvPr id="144" name="Google Shape;144;p5"/>
          <p:cNvSpPr txBox="1"/>
          <p:nvPr/>
        </p:nvSpPr>
        <p:spPr>
          <a:xfrm>
            <a:off x="3843200" y="6387923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שימוש ב LDD  על מנת ליצור MINDSTORMS DESIGNS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6"/>
          <p:cNvSpPr txBox="1"/>
          <p:nvPr>
            <p:ph idx="1" type="body"/>
          </p:nvPr>
        </p:nvSpPr>
        <p:spPr>
          <a:xfrm>
            <a:off x="4868405" y="2076398"/>
            <a:ext cx="4275595" cy="1448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1" algn="r">
              <a:spcBef>
                <a:spcPts val="0"/>
              </a:spcBef>
              <a:spcAft>
                <a:spcPts val="0"/>
              </a:spcAft>
              <a:buSzPts val="1840"/>
              <a:buFont typeface="Arial"/>
              <a:buChar char="◼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צעד ראשון : File —&gt; View —&gt; New Themes  ובחר את MINDSTORMS		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5879" y="3103041"/>
            <a:ext cx="3492500" cy="1717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477" y="3362052"/>
            <a:ext cx="3192075" cy="266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6"/>
          <p:cNvSpPr txBox="1"/>
          <p:nvPr/>
        </p:nvSpPr>
        <p:spPr>
          <a:xfrm>
            <a:off x="263748" y="1996959"/>
            <a:ext cx="4604700" cy="3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i="0" lang="en-US" sz="2000" u="none" cap="none" strike="noStrike">
                <a:solidFill>
                  <a:schemeClr val="dk1"/>
                </a:solidFill>
              </a:rPr>
              <a:t>צעד שני: בפינה השמאלית התחתונה יש ללחוץ על כפתור “Filter Bricks by Boxes” ואז יש לבחור את ער</a:t>
            </a:r>
            <a:r>
              <a:rPr lang="en-US" sz="2000">
                <a:solidFill>
                  <a:schemeClr val="dk1"/>
                </a:solidFill>
              </a:rPr>
              <a:t>כ</a:t>
            </a:r>
            <a:r>
              <a:rPr i="0" lang="en-US" sz="2000" u="none" cap="none" strike="noStrike">
                <a:solidFill>
                  <a:schemeClr val="dk1"/>
                </a:solidFill>
              </a:rPr>
              <a:t>ת ה MINDSTORM אשר תרצו להשתמש בה</a:t>
            </a:r>
            <a:endParaRPr i="0" sz="2000" u="none" cap="none" strike="noStrike">
              <a:solidFill>
                <a:schemeClr val="dk1"/>
              </a:solidFill>
            </a:endParaRPr>
          </a:p>
        </p:txBody>
      </p:sp>
      <p:sp>
        <p:nvSpPr>
          <p:cNvPr id="154" name="Google Shape;154;p6"/>
          <p:cNvSpPr/>
          <p:nvPr/>
        </p:nvSpPr>
        <p:spPr>
          <a:xfrm flipH="1" rot="10800000">
            <a:off x="7578236" y="3811575"/>
            <a:ext cx="1373662" cy="300284"/>
          </a:xfrm>
          <a:prstGeom prst="rect">
            <a:avLst/>
          </a:prstGeom>
          <a:noFill/>
          <a:ln cap="rnd" cmpd="sng" w="222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5" name="Google Shape;155;p6"/>
          <p:cNvSpPr/>
          <p:nvPr/>
        </p:nvSpPr>
        <p:spPr>
          <a:xfrm flipH="1" rot="10800000">
            <a:off x="1076057" y="5633999"/>
            <a:ext cx="343500" cy="391500"/>
          </a:xfrm>
          <a:prstGeom prst="rect">
            <a:avLst/>
          </a:prstGeom>
          <a:noFill/>
          <a:ln cap="rnd" cmpd="sng" w="222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6" name="Google Shape;156;p6"/>
          <p:cNvSpPr txBox="1"/>
          <p:nvPr/>
        </p:nvSpPr>
        <p:spPr>
          <a:xfrm>
            <a:off x="868313" y="1551724"/>
            <a:ext cx="80001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chemeClr val="dk1"/>
                </a:solidFill>
              </a:rPr>
              <a:t>טיפ #1 – סינון החלקים יעזור לך עם מיקום החלקים </a:t>
            </a:r>
            <a:r>
              <a:rPr lang="en-US" sz="1800">
                <a:solidFill>
                  <a:schemeClr val="dk1"/>
                </a:solidFill>
              </a:rPr>
              <a:t>שתצטרך</a:t>
            </a:r>
            <a:r>
              <a:rPr i="0" lang="en-US" sz="1800" u="none" cap="none" strike="noStrike">
                <a:solidFill>
                  <a:schemeClr val="dk1"/>
                </a:solidFill>
              </a:rPr>
              <a:t> </a:t>
            </a:r>
            <a:endParaRPr i="0" sz="1800" u="none" cap="none" strike="noStrike">
              <a:solidFill>
                <a:schemeClr val="dk1"/>
              </a:solidFill>
            </a:endParaRPr>
          </a:p>
        </p:txBody>
      </p:sp>
      <p:sp>
        <p:nvSpPr>
          <p:cNvPr id="157" name="Google Shape;157;p6"/>
          <p:cNvSpPr txBox="1"/>
          <p:nvPr>
            <p:ph idx="11" type="ftr"/>
          </p:nvPr>
        </p:nvSpPr>
        <p:spPr>
          <a:xfrm>
            <a:off x="581192" y="6387916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2018, FLL Tutorials</a:t>
            </a:r>
            <a:endParaRPr/>
          </a:p>
        </p:txBody>
      </p:sp>
      <p:sp>
        <p:nvSpPr>
          <p:cNvPr id="158" name="Google Shape;158;p6"/>
          <p:cNvSpPr txBox="1"/>
          <p:nvPr/>
        </p:nvSpPr>
        <p:spPr>
          <a:xfrm>
            <a:off x="3843200" y="6387923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שימוש ב LDD  על מנת ליצור MINDSTORMS DESIGNS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7"/>
          <p:cNvSpPr txBox="1"/>
          <p:nvPr/>
        </p:nvSpPr>
        <p:spPr>
          <a:xfrm>
            <a:off x="506185" y="1453245"/>
            <a:ext cx="838602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chemeClr val="dk1"/>
                </a:solidFill>
              </a:rPr>
              <a:t>טיפ #2 – קריאת ההוראות באתר    http://ldd.lego.com/en-us/support יעזור להבנת התוכנה טוב יותר</a:t>
            </a:r>
            <a:endParaRPr i="0" sz="1800" u="none" cap="none" strike="noStrike">
              <a:solidFill>
                <a:schemeClr val="dk1"/>
              </a:solidFill>
            </a:endParaRPr>
          </a:p>
        </p:txBody>
      </p:sp>
      <p:pic>
        <p:nvPicPr>
          <p:cNvPr id="165" name="Google Shape;16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4778" y="2295571"/>
            <a:ext cx="6223000" cy="3781063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7"/>
          <p:cNvSpPr/>
          <p:nvPr/>
        </p:nvSpPr>
        <p:spPr>
          <a:xfrm flipH="1" rot="10800000">
            <a:off x="6055678" y="2321631"/>
            <a:ext cx="1562100" cy="1006427"/>
          </a:xfrm>
          <a:prstGeom prst="rect">
            <a:avLst/>
          </a:prstGeom>
          <a:noFill/>
          <a:ln cap="rnd" cmpd="sng" w="222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7" name="Google Shape;167;p7"/>
          <p:cNvSpPr txBox="1"/>
          <p:nvPr>
            <p:ph idx="11" type="ftr"/>
          </p:nvPr>
        </p:nvSpPr>
        <p:spPr>
          <a:xfrm>
            <a:off x="581192" y="6387916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2018, FLL Tutorials</a:t>
            </a:r>
            <a:endParaRPr/>
          </a:p>
        </p:txBody>
      </p:sp>
      <p:sp>
        <p:nvSpPr>
          <p:cNvPr id="168" name="Google Shape;168;p7"/>
          <p:cNvSpPr txBox="1"/>
          <p:nvPr/>
        </p:nvSpPr>
        <p:spPr>
          <a:xfrm>
            <a:off x="3843200" y="6387923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טיפים נוספים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8"/>
          <p:cNvSpPr txBox="1"/>
          <p:nvPr>
            <p:ph idx="1" type="body"/>
          </p:nvPr>
        </p:nvSpPr>
        <p:spPr>
          <a:xfrm>
            <a:off x="448091" y="1505583"/>
            <a:ext cx="8238707" cy="4353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6800" lvl="0" marL="306000" rtl="1" algn="r">
              <a:spcBef>
                <a:spcPts val="0"/>
              </a:spcBef>
              <a:spcAft>
                <a:spcPts val="0"/>
              </a:spcAft>
              <a:buSzPts val="2272"/>
              <a:buFont typeface="Arial"/>
              <a:buChar char="◼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סרטון הכרות וירטואלי עם Robotics Toolkit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56800" lvl="1" marL="630000" rtl="1" algn="r">
              <a:spcBef>
                <a:spcPts val="920"/>
              </a:spcBef>
              <a:spcAft>
                <a:spcPts val="0"/>
              </a:spcAft>
              <a:buSzPts val="2272"/>
              <a:buFont typeface="Arial"/>
              <a:buChar char="◼"/>
            </a:pPr>
            <a:r>
              <a:rPr lang="en-US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https://youtu.be/F0bunR-iBHU?list=PLH3wHnw9b170XP7HkZ6wc-FNl_7kxZOyo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56800" lvl="1" marL="630000" rtl="1" algn="r">
              <a:spcBef>
                <a:spcPts val="920"/>
              </a:spcBef>
              <a:spcAft>
                <a:spcPts val="0"/>
              </a:spcAft>
              <a:buSzPts val="2272"/>
              <a:buFont typeface="Arial"/>
              <a:buChar char="◼"/>
            </a:pPr>
            <a:r>
              <a:rPr lang="en-US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https://youtu.be/-IaTwfQXmY0?list=PLH3wHnw9b170XP7HkZ6wc-FNl_7kxZOyo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12527" lvl="0" marL="306000" rtl="0" algn="l">
              <a:spcBef>
                <a:spcPts val="920"/>
              </a:spcBef>
              <a:spcAft>
                <a:spcPts val="0"/>
              </a:spcAft>
              <a:buSzPts val="1472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56800" lvl="0" marL="306000" rtl="1" algn="r">
              <a:spcBef>
                <a:spcPts val="920"/>
              </a:spcBef>
              <a:spcAft>
                <a:spcPts val="0"/>
              </a:spcAft>
              <a:buSzPts val="2272"/>
              <a:buFont typeface="Arial"/>
              <a:buChar char="◼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סרטונים של Isaac Lloyd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56800" lvl="1" marL="630000" rtl="1" algn="r">
              <a:spcBef>
                <a:spcPts val="920"/>
              </a:spcBef>
              <a:spcAft>
                <a:spcPts val="0"/>
              </a:spcAft>
              <a:buSzPts val="2272"/>
              <a:buFont typeface="Arial"/>
              <a:buChar char="◼"/>
            </a:pPr>
            <a:r>
              <a:rPr lang="en-US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https://youtu.be/X4c7Q0W4cDI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56800" lvl="1" marL="630000" rtl="1" algn="r">
              <a:spcBef>
                <a:spcPts val="920"/>
              </a:spcBef>
              <a:spcAft>
                <a:spcPts val="0"/>
              </a:spcAft>
              <a:buSzPts val="2272"/>
              <a:buFont typeface="Arial"/>
              <a:buChar char="◼"/>
            </a:pPr>
            <a:r>
              <a:rPr lang="en-US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https://youtu.be/p-UBj76eEGA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8"/>
          <p:cNvSpPr txBox="1"/>
          <p:nvPr>
            <p:ph idx="11" type="ftr"/>
          </p:nvPr>
        </p:nvSpPr>
        <p:spPr>
          <a:xfrm>
            <a:off x="581192" y="6387916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2018, FLL Tutorials</a:t>
            </a:r>
            <a:endParaRPr/>
          </a:p>
        </p:txBody>
      </p:sp>
      <p:sp>
        <p:nvSpPr>
          <p:cNvPr id="177" name="Google Shape;177;p8"/>
          <p:cNvSpPr txBox="1"/>
          <p:nvPr/>
        </p:nvSpPr>
        <p:spPr>
          <a:xfrm>
            <a:off x="3843200" y="6387923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הגבלות בשימוש LDD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9"/>
          <p:cNvSpPr txBox="1"/>
          <p:nvPr>
            <p:ph idx="1" type="body"/>
          </p:nvPr>
        </p:nvSpPr>
        <p:spPr>
          <a:xfrm>
            <a:off x="457200" y="1514475"/>
            <a:ext cx="8245474" cy="4611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1" algn="r">
              <a:spcBef>
                <a:spcPts val="0"/>
              </a:spcBef>
              <a:spcAft>
                <a:spcPts val="0"/>
              </a:spcAft>
              <a:buSzPts val="2576"/>
              <a:buFont typeface="Arial"/>
              <a:buChar char="◼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הוראות ההרכבה מבלבלות ולא מובנות בהרבה מהמקרים  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06000" lvl="0" marL="306000" rtl="1" algn="r">
              <a:spcBef>
                <a:spcPts val="1160"/>
              </a:spcBef>
              <a:spcAft>
                <a:spcPts val="0"/>
              </a:spcAft>
              <a:buSzPts val="2576"/>
              <a:buFont typeface="Arial"/>
              <a:buChar char="◼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לא ניתן להגדיר את הוראות ההרכבה 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06000" lvl="0" marL="306000" rtl="1" algn="r">
              <a:spcBef>
                <a:spcPts val="1160"/>
              </a:spcBef>
              <a:spcAft>
                <a:spcPts val="0"/>
              </a:spcAft>
              <a:buSzPts val="2576"/>
              <a:buFont typeface="Arial"/>
              <a:buChar char="◼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חלק מהרובוטים אשר נבנים בעולם האמיתי מתקשים לפעול בסביבה הווירטואלית 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06000" lvl="0" marL="306000" rtl="1" algn="r">
              <a:spcBef>
                <a:spcPts val="1160"/>
              </a:spcBef>
              <a:spcAft>
                <a:spcPts val="0"/>
              </a:spcAft>
              <a:buSzPts val="2576"/>
              <a:buFont typeface="Arial"/>
              <a:buChar char="◼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צינורות פניאומטיים, גומיות ואלמנטים אחרים מתקשים להתחבר זה לזה בתוכנה 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9"/>
          <p:cNvSpPr txBox="1"/>
          <p:nvPr>
            <p:ph idx="11" type="ftr"/>
          </p:nvPr>
        </p:nvSpPr>
        <p:spPr>
          <a:xfrm>
            <a:off x="581192" y="6387916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2018, FLL Tutorials</a:t>
            </a:r>
            <a:endParaRPr/>
          </a:p>
        </p:txBody>
      </p:sp>
      <p:sp>
        <p:nvSpPr>
          <p:cNvPr id="185" name="Google Shape;185;p9"/>
          <p:cNvSpPr txBox="1"/>
          <p:nvPr/>
        </p:nvSpPr>
        <p:spPr>
          <a:xfrm>
            <a:off x="3843200" y="6387923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ividend">
  <a:themeElements>
    <a:clrScheme name="Dividend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2014-10-28T21:59:38Z</dcterms:created>
  <dc:creator>Sanjay Seshan</dc:creator>
</cp:coreProperties>
</file>