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kVi0yfuTbIYLUGMOxqxiIZdG3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8ee9f89e7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88ee9f89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88ee9f89e7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6/7/2020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n-US" sz="3240">
                <a:latin typeface="Arial"/>
                <a:ea typeface="Arial"/>
                <a:cs typeface="Arial"/>
                <a:sym typeface="Arial"/>
              </a:rPr>
              <a:t>שיעור 8:</a:t>
            </a:r>
            <a:br>
              <a:rPr lang="en-US" sz="3240">
                <a:latin typeface="Arial"/>
                <a:ea typeface="Arial"/>
                <a:cs typeface="Arial"/>
                <a:sym typeface="Arial"/>
              </a:rPr>
            </a:br>
            <a:r>
              <a:rPr lang="en-US" sz="3240">
                <a:latin typeface="Arial"/>
                <a:ea typeface="Arial"/>
                <a:cs typeface="Arial"/>
                <a:sym typeface="Arial"/>
              </a:rPr>
              <a:t>מעקב אחר קו</a:t>
            </a:r>
            <a:endParaRPr sz="3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81192" y="517577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SESHAN BROTHERS</a:t>
            </a:r>
            <a:endParaRPr>
              <a:solidFill>
                <a:srgbClr val="FFFFFF"/>
              </a:solidFill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תורגם לעברית ע"י D-Bug #3316 מתיכון עירוני ד', תל-אביב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577124" y="68250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למה חשוב לעקוב אחרי קו?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57200" y="1524318"/>
            <a:ext cx="507538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1" algn="r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לא משנה באיזו עונה של FIRST LEGO League אתם נמצאים, על המפה תמיד יהיו קווים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קווים יכולים לעזור לכם לנווט על המפה מקצה אחד לשני בצורה אמינה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קווים יכולים לעזור לכם להגיע לדגם משימה מסויים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זה בסיס שיכול לעזור לכם ב-FIRST LEGO League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49428" lvl="0" marL="342900" rtl="1" algn="r">
              <a:spcBef>
                <a:spcPts val="9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855" y="3138098"/>
            <a:ext cx="2715089" cy="131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5855" y="1710627"/>
            <a:ext cx="2715089" cy="132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5569" y="4680680"/>
            <a:ext cx="2367013" cy="145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5854" y="4680686"/>
            <a:ext cx="2715089" cy="12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קווים צבעוניים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448092" y="1505583"/>
            <a:ext cx="4308636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87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21"/>
              <a:buFont typeface="Arial"/>
              <a:buChar char="◼"/>
            </a:pPr>
            <a:r>
              <a:rPr lang="en-US" sz="2180">
                <a:latin typeface="Arial"/>
                <a:ea typeface="Arial"/>
                <a:cs typeface="Arial"/>
                <a:sym typeface="Arial"/>
              </a:rPr>
              <a:t>בחלק מהעונות של FIRST LEGO League יש קווים בצבעים שונים</a:t>
            </a:r>
            <a:endParaRPr sz="218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2021"/>
              <a:buChar char="◼"/>
            </a:pPr>
            <a:r>
              <a:rPr b="1" lang="en-US" sz="2180">
                <a:latin typeface="Arial"/>
                <a:ea typeface="Arial"/>
                <a:cs typeface="Arial"/>
                <a:sym typeface="Arial"/>
              </a:rPr>
              <a:t>בעיה: </a:t>
            </a:r>
            <a:r>
              <a:rPr lang="en-US" sz="2180">
                <a:latin typeface="Arial"/>
                <a:ea typeface="Arial"/>
                <a:cs typeface="Arial"/>
                <a:sym typeface="Arial"/>
              </a:rPr>
              <a:t>קווים צבעוניים במפה הם לא תמיד צבעי לגו, כלומר, הם קשים לזיהוי ב color mode של חיישן הצבע. </a:t>
            </a:r>
            <a:endParaRPr sz="218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2021"/>
              <a:buChar char="◼"/>
            </a:pPr>
            <a:r>
              <a:rPr lang="en-US" sz="2180">
                <a:latin typeface="Arial"/>
                <a:ea typeface="Arial"/>
                <a:cs typeface="Arial"/>
                <a:sym typeface="Arial"/>
              </a:rPr>
              <a:t>בנוסף, ב- reflected light intensity, הצבעים האדומים מראים ערכים גבוהים במיוחד מה שמקשה להבדיל אותם מלבן, מכיוון שחיישן הצבע מאיר באור אדום.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2021"/>
              <a:buChar char="◼"/>
            </a:pPr>
            <a:r>
              <a:rPr b="1" lang="en-US" sz="2180">
                <a:latin typeface="Arial"/>
                <a:ea typeface="Arial"/>
                <a:cs typeface="Arial"/>
                <a:sym typeface="Arial"/>
              </a:rPr>
              <a:t>פתרון: </a:t>
            </a:r>
            <a:r>
              <a:rPr lang="en-US" sz="2180">
                <a:latin typeface="Arial"/>
                <a:ea typeface="Arial"/>
                <a:cs typeface="Arial"/>
                <a:sym typeface="Arial"/>
              </a:rPr>
              <a:t>Color mode עובד בצורה הדירה על קווים אדומים אז נשתמש בו. בשביל הירוק, רק reflected light intensity יעבוד באופן יעיל.</a:t>
            </a:r>
            <a:endParaRPr sz="218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44" y="2601386"/>
            <a:ext cx="3697701" cy="17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מציאת קווים שימושיים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429617" y="1659496"/>
            <a:ext cx="41424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33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Font typeface="Arial"/>
              <a:buChar char="◼"/>
            </a:pPr>
            <a:r>
              <a:rPr lang="en-US" sz="2860">
                <a:latin typeface="Arial"/>
                <a:ea typeface="Arial"/>
                <a:cs typeface="Arial"/>
                <a:sym typeface="Arial"/>
              </a:rPr>
              <a:t>ברוב הפעמים הקווים מתוכננים כך שתוכלו להגיע לדגמי משימה בקלות ולנווט במגרש</a:t>
            </a:r>
            <a:endParaRPr sz="2860">
              <a:latin typeface="Arial"/>
              <a:ea typeface="Arial"/>
              <a:cs typeface="Arial"/>
              <a:sym typeface="Arial"/>
            </a:endParaRPr>
          </a:p>
          <a:p>
            <a:pPr indent="-293300" lvl="0" marL="306000" rtl="1" algn="r">
              <a:lnSpc>
                <a:spcPct val="80000"/>
              </a:lnSpc>
              <a:spcBef>
                <a:spcPts val="1212"/>
              </a:spcBef>
              <a:spcAft>
                <a:spcPts val="0"/>
              </a:spcAft>
              <a:buSzPts val="2615"/>
              <a:buFont typeface="Arial"/>
              <a:buChar char="◼"/>
            </a:pPr>
            <a:r>
              <a:rPr lang="en-US" sz="2860">
                <a:latin typeface="Arial"/>
                <a:ea typeface="Arial"/>
                <a:cs typeface="Arial"/>
                <a:sym typeface="Arial"/>
              </a:rPr>
              <a:t>אם תעקבו אחרי קו תוכלו להגיע בדיוק לאן שרציתם</a:t>
            </a:r>
            <a:endParaRPr sz="2860">
              <a:latin typeface="Arial"/>
              <a:ea typeface="Arial"/>
              <a:cs typeface="Arial"/>
              <a:sym typeface="Arial"/>
            </a:endParaRPr>
          </a:p>
          <a:p>
            <a:pPr indent="-293300" lvl="0" marL="306000" rtl="1" algn="r">
              <a:lnSpc>
                <a:spcPct val="80000"/>
              </a:lnSpc>
              <a:spcBef>
                <a:spcPts val="1212"/>
              </a:spcBef>
              <a:spcAft>
                <a:spcPts val="0"/>
              </a:spcAft>
              <a:buSzPts val="2615"/>
              <a:buFont typeface="Arial"/>
              <a:buChar char="◼"/>
            </a:pPr>
            <a:r>
              <a:rPr lang="en-US" sz="2860">
                <a:latin typeface="Arial"/>
                <a:ea typeface="Arial"/>
                <a:cs typeface="Arial"/>
                <a:sym typeface="Arial"/>
              </a:rPr>
              <a:t>חפשו קווים שימושיים לעקוב אחריהם</a:t>
            </a:r>
            <a:endParaRPr sz="28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306" y="1618970"/>
            <a:ext cx="3762899" cy="2398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7056583" y="1761717"/>
            <a:ext cx="655780" cy="641927"/>
          </a:xfrm>
          <a:prstGeom prst="ellipse">
            <a:avLst/>
          </a:prstGeom>
          <a:noFill/>
          <a:ln cap="flat" cmpd="sng" w="2857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7929420" y="2930117"/>
            <a:ext cx="655780" cy="641927"/>
          </a:xfrm>
          <a:prstGeom prst="ellipse">
            <a:avLst/>
          </a:prstGeom>
          <a:noFill/>
          <a:ln cap="flat" cmpd="sng" w="2857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2752" y="4299443"/>
            <a:ext cx="3725453" cy="180684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084293" y="4775200"/>
            <a:ext cx="1173017" cy="427666"/>
          </a:xfrm>
          <a:prstGeom prst="ellipse">
            <a:avLst/>
          </a:prstGeom>
          <a:noFill/>
          <a:ln cap="flat" cmpd="sng" w="2857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קווים לא כל כך שימושיים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448092" y="1505583"/>
            <a:ext cx="3939182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לפעמים, הקו קרוב </a:t>
            </a:r>
            <a:r>
              <a:rPr lang="en-US" sz="3330">
                <a:latin typeface="Arial"/>
                <a:ea typeface="Arial"/>
                <a:cs typeface="Arial"/>
                <a:sym typeface="Arial"/>
              </a:rPr>
              <a:t>מדי</a:t>
            </a:r>
            <a:r>
              <a:rPr lang="en-US" sz="3330">
                <a:latin typeface="Arial"/>
                <a:ea typeface="Arial"/>
                <a:cs typeface="Arial"/>
                <a:sym typeface="Arial"/>
              </a:rPr>
              <a:t> לדגם משימה בכדי לעקוב אחריו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לכן, נצטרך להשתמש בטכניקות אחרות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לא כל קו נועד למעקב!</a:t>
            </a:r>
            <a:endParaRPr sz="33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979" y="2634970"/>
            <a:ext cx="3762899" cy="2398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5389445" y="2873203"/>
            <a:ext cx="443345" cy="641927"/>
          </a:xfrm>
          <a:prstGeom prst="ellipse">
            <a:avLst/>
          </a:prstGeom>
          <a:noFill/>
          <a:ln cap="flat" cmpd="sng" w="2857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טיפים למעקב אחר קו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448092" y="1505583"/>
            <a:ext cx="8122852" cy="1837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15"/>
              <a:buFont typeface="Arial"/>
              <a:buChar char="◼"/>
            </a:pPr>
            <a:r>
              <a:rPr lang="en-US" sz="3060">
                <a:latin typeface="Arial"/>
                <a:ea typeface="Arial"/>
                <a:cs typeface="Arial"/>
                <a:sym typeface="Arial"/>
              </a:rPr>
              <a:t>וודאו שאתם בדיוק על הקו לפני שאתם מתחילים לעקוב</a:t>
            </a:r>
            <a:endParaRPr sz="3060">
              <a:latin typeface="Arial"/>
              <a:ea typeface="Arial"/>
              <a:cs typeface="Arial"/>
              <a:sym typeface="Arial"/>
            </a:endParaRPr>
          </a:p>
          <a:p>
            <a:pPr indent="-514350" lvl="1" marL="838350" rtl="1" algn="r">
              <a:lnSpc>
                <a:spcPct val="80000"/>
              </a:lnSpc>
              <a:spcBef>
                <a:spcPts val="1144"/>
              </a:spcBef>
              <a:spcAft>
                <a:spcPts val="0"/>
              </a:spcAft>
              <a:buSzPts val="2502"/>
              <a:buFont typeface="Arial"/>
              <a:buAutoNum type="arabicPeriod"/>
            </a:pPr>
            <a:r>
              <a:rPr lang="en-US" sz="2720">
                <a:latin typeface="Arial"/>
                <a:ea typeface="Arial"/>
                <a:cs typeface="Arial"/>
                <a:sym typeface="Arial"/>
              </a:rPr>
              <a:t>סע עד לקו</a:t>
            </a:r>
            <a:endParaRPr sz="2720">
              <a:latin typeface="Arial"/>
              <a:ea typeface="Arial"/>
              <a:cs typeface="Arial"/>
              <a:sym typeface="Arial"/>
            </a:endParaRPr>
          </a:p>
          <a:p>
            <a:pPr indent="-514350" lvl="1" marL="838350" rtl="1" algn="r">
              <a:lnSpc>
                <a:spcPct val="80000"/>
              </a:lnSpc>
              <a:spcBef>
                <a:spcPts val="1144"/>
              </a:spcBef>
              <a:spcAft>
                <a:spcPts val="0"/>
              </a:spcAft>
              <a:buSzPts val="2502"/>
              <a:buFont typeface="Arial"/>
              <a:buAutoNum type="arabicPeriod"/>
            </a:pPr>
            <a:r>
              <a:rPr lang="en-US" sz="2720">
                <a:latin typeface="Arial"/>
                <a:ea typeface="Arial"/>
                <a:cs typeface="Arial"/>
                <a:sym typeface="Arial"/>
              </a:rPr>
              <a:t>פנה קצת בכדי להתיישר על הקו</a:t>
            </a:r>
            <a:endParaRPr sz="27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359" y="3637417"/>
            <a:ext cx="5671127" cy="2750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6"/>
          <p:cNvGrpSpPr/>
          <p:nvPr/>
        </p:nvGrpSpPr>
        <p:grpSpPr>
          <a:xfrm rot="-3665094">
            <a:off x="4843259" y="4001787"/>
            <a:ext cx="522936" cy="653670"/>
            <a:chOff x="7544526" y="2316689"/>
            <a:chExt cx="731520" cy="914400"/>
          </a:xfrm>
        </p:grpSpPr>
        <p:sp>
          <p:nvSpPr>
            <p:cNvPr id="157" name="Google Shape;157;p6"/>
            <p:cNvSpPr/>
            <p:nvPr/>
          </p:nvSpPr>
          <p:spPr>
            <a:xfrm>
              <a:off x="7585166" y="2316689"/>
              <a:ext cx="650240" cy="9144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544526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164286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0" name="Google Shape;160;p6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שלבים הבאים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השלם את שיעור מעקב אחרי קו ב-EV3Lessons.com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spcBef>
                <a:spcPts val="1240"/>
              </a:spcBef>
              <a:spcAft>
                <a:spcPts val="0"/>
              </a:spcAft>
              <a:buSzPts val="2944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Beginner: Basic Line Follower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spcBef>
                <a:spcPts val="1240"/>
              </a:spcBef>
              <a:spcAft>
                <a:spcPts val="0"/>
              </a:spcAft>
              <a:buSzPts val="2944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Intermediate: Color Line Follower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spcBef>
                <a:spcPts val="1240"/>
              </a:spcBef>
              <a:spcAft>
                <a:spcPts val="0"/>
              </a:spcAft>
              <a:buSzPts val="2944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Advanced: Proportional Line Follower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4572000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8ee9f89e7_0_7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88ee9f89e7_0_7"/>
          <p:cNvSpPr txBox="1"/>
          <p:nvPr>
            <p:ph idx="1" type="body"/>
          </p:nvPr>
        </p:nvSpPr>
        <p:spPr>
          <a:xfrm>
            <a:off x="456841" y="1881608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76" name="Google Shape;176;g88ee9f89e7_0_7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77" name="Google Shape;177;g88ee9f89e7_0_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8" name="Google Shape;178;g88ee9f89e7_0_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