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6858000" cx="9144000"/>
  <p:notesSz cx="9144000" cy="6858000"/>
  <p:embeddedFontLst>
    <p:embeddedFont>
      <p:font typeface="Helvetica Neue"/>
      <p:regular r:id="rId14"/>
      <p:bold r:id="rId15"/>
      <p:italic r:id="rId16"/>
      <p:boldItalic r:id="rId17"/>
    </p:embeddedFont>
    <p:embeddedFont>
      <p:font typeface="Gill Sans"/>
      <p:regular r:id="rId18"/>
      <p:bold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20" roundtripDataSignature="AMtx7mgBR+enODau9UCldeGWw8SQzSC/5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216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customschemas.google.com/relationships/presentationmetadata" Target="meta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HelveticaNeue-bold.fntdata"/><Relationship Id="rId14" Type="http://schemas.openxmlformats.org/officeDocument/2006/relationships/font" Target="fonts/HelveticaNeue-regular.fntdata"/><Relationship Id="rId17" Type="http://schemas.openxmlformats.org/officeDocument/2006/relationships/font" Target="fonts/HelveticaNeue-boldItalic.fntdata"/><Relationship Id="rId16" Type="http://schemas.openxmlformats.org/officeDocument/2006/relationships/font" Target="fonts/HelveticaNeue-italic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GillSans-bold.fntdata"/><Relationship Id="rId6" Type="http://schemas.openxmlformats.org/officeDocument/2006/relationships/slide" Target="slides/slide1.xml"/><Relationship Id="rId18" Type="http://schemas.openxmlformats.org/officeDocument/2006/relationships/font" Target="fonts/GillSans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" name="Google Shape;56;p1:notes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p2:notes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3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" name="Google Shape;71;p3:notes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4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p4:notes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5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5:notes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6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6:notes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7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7:notes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89c13f5d00_0_25:notes"/>
          <p:cNvSpPr/>
          <p:nvPr>
            <p:ph idx="2" type="sldImg"/>
          </p:nvPr>
        </p:nvSpPr>
        <p:spPr>
          <a:xfrm>
            <a:off x="1524000" y="514350"/>
            <a:ext cx="6096000" cy="25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0" name="Google Shape;130;g89c13f5d00_0_25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g89c13f5d00_0_25:notes"/>
          <p:cNvSpPr txBox="1"/>
          <p:nvPr>
            <p:ph idx="12" type="sldNum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showMasterSp="0" type="obj">
  <p:cSld name="OBJECT">
    <p:bg>
      <p:bgPr>
        <a:solidFill>
          <a:schemeClr val="lt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0"/>
          <p:cNvSpPr/>
          <p:nvPr/>
        </p:nvSpPr>
        <p:spPr>
          <a:xfrm>
            <a:off x="448091" y="441324"/>
            <a:ext cx="2720340" cy="108585"/>
          </a:xfrm>
          <a:custGeom>
            <a:rect b="b" l="l" r="r" t="t"/>
            <a:pathLst>
              <a:path extrusionOk="0" h="108584" w="2720340">
                <a:moveTo>
                  <a:pt x="0" y="107999"/>
                </a:moveTo>
                <a:lnTo>
                  <a:pt x="2719909" y="107999"/>
                </a:lnTo>
                <a:lnTo>
                  <a:pt x="2719909" y="0"/>
                </a:lnTo>
                <a:lnTo>
                  <a:pt x="0" y="0"/>
                </a:lnTo>
                <a:lnTo>
                  <a:pt x="0" y="107999"/>
                </a:lnTo>
                <a:close/>
              </a:path>
            </a:pathLst>
          </a:custGeom>
          <a:solidFill>
            <a:srgbClr val="1A326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6;p10"/>
          <p:cNvSpPr/>
          <p:nvPr/>
        </p:nvSpPr>
        <p:spPr>
          <a:xfrm>
            <a:off x="5976001" y="441324"/>
            <a:ext cx="2710815" cy="108585"/>
          </a:xfrm>
          <a:custGeom>
            <a:rect b="b" l="l" r="r" t="t"/>
            <a:pathLst>
              <a:path extrusionOk="0" h="108584" w="2710815">
                <a:moveTo>
                  <a:pt x="0" y="107999"/>
                </a:moveTo>
                <a:lnTo>
                  <a:pt x="2710799" y="107999"/>
                </a:lnTo>
                <a:lnTo>
                  <a:pt x="2710799" y="0"/>
                </a:lnTo>
                <a:lnTo>
                  <a:pt x="0" y="0"/>
                </a:lnTo>
                <a:lnTo>
                  <a:pt x="0" y="107999"/>
                </a:lnTo>
                <a:close/>
              </a:path>
            </a:pathLst>
          </a:custGeom>
          <a:solidFill>
            <a:srgbClr val="969FA7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10"/>
          <p:cNvSpPr/>
          <p:nvPr/>
        </p:nvSpPr>
        <p:spPr>
          <a:xfrm>
            <a:off x="3216601" y="441324"/>
            <a:ext cx="2710815" cy="108585"/>
          </a:xfrm>
          <a:custGeom>
            <a:rect b="b" l="l" r="r" t="t"/>
            <a:pathLst>
              <a:path extrusionOk="0" h="108584" w="2710815">
                <a:moveTo>
                  <a:pt x="0" y="107999"/>
                </a:moveTo>
                <a:lnTo>
                  <a:pt x="2710799" y="107999"/>
                </a:lnTo>
                <a:lnTo>
                  <a:pt x="2710799" y="0"/>
                </a:lnTo>
                <a:lnTo>
                  <a:pt x="0" y="0"/>
                </a:lnTo>
                <a:lnTo>
                  <a:pt x="0" y="107999"/>
                </a:lnTo>
                <a:close/>
              </a:path>
            </a:pathLst>
          </a:custGeom>
          <a:solidFill>
            <a:srgbClr val="4590B8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10"/>
          <p:cNvSpPr/>
          <p:nvPr/>
        </p:nvSpPr>
        <p:spPr>
          <a:xfrm>
            <a:off x="448091" y="563880"/>
            <a:ext cx="8240395" cy="5682615"/>
          </a:xfrm>
          <a:custGeom>
            <a:rect b="b" l="l" r="r" t="t"/>
            <a:pathLst>
              <a:path extrusionOk="0" h="5682615" w="8240395">
                <a:moveTo>
                  <a:pt x="0" y="5682175"/>
                </a:moveTo>
                <a:lnTo>
                  <a:pt x="8240107" y="5682175"/>
                </a:lnTo>
                <a:lnTo>
                  <a:pt x="8240107" y="0"/>
                </a:lnTo>
                <a:lnTo>
                  <a:pt x="0" y="0"/>
                </a:lnTo>
                <a:lnTo>
                  <a:pt x="0" y="5682175"/>
                </a:lnTo>
                <a:close/>
              </a:path>
            </a:pathLst>
          </a:custGeom>
          <a:solidFill>
            <a:srgbClr val="1A326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10"/>
          <p:cNvSpPr/>
          <p:nvPr/>
        </p:nvSpPr>
        <p:spPr>
          <a:xfrm>
            <a:off x="335279" y="563880"/>
            <a:ext cx="8488680" cy="2916936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10"/>
          <p:cNvSpPr txBox="1"/>
          <p:nvPr>
            <p:ph idx="11" type="ftr"/>
          </p:nvPr>
        </p:nvSpPr>
        <p:spPr>
          <a:xfrm>
            <a:off x="659932" y="6428669"/>
            <a:ext cx="3850004" cy="29082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>
                <a:solidFill>
                  <a:srgbClr val="2F5AAC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0"/>
          <p:cNvSpPr txBox="1"/>
          <p:nvPr>
            <p:ph idx="10" type="dt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10"/>
          <p:cNvSpPr txBox="1"/>
          <p:nvPr>
            <p:ph idx="12" type="sldNum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>
  <p:cSld name="Title and Content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1"/>
          <p:cNvSpPr txBox="1"/>
          <p:nvPr>
            <p:ph type="title"/>
          </p:nvPr>
        </p:nvSpPr>
        <p:spPr>
          <a:xfrm>
            <a:off x="448091" y="599725"/>
            <a:ext cx="8247816" cy="8185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1"/>
          <p:cNvSpPr txBox="1"/>
          <p:nvPr>
            <p:ph idx="1" type="body"/>
          </p:nvPr>
        </p:nvSpPr>
        <p:spPr>
          <a:xfrm>
            <a:off x="526831" y="1378123"/>
            <a:ext cx="8025130" cy="40709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>
                <a:solidFill>
                  <a:srgbClr val="3D3D3D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1"/>
          <p:cNvSpPr txBox="1"/>
          <p:nvPr>
            <p:ph idx="11" type="ftr"/>
          </p:nvPr>
        </p:nvSpPr>
        <p:spPr>
          <a:xfrm>
            <a:off x="659932" y="6428669"/>
            <a:ext cx="3850004" cy="29082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>
                <a:solidFill>
                  <a:srgbClr val="2F5AAC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1"/>
          <p:cNvSpPr txBox="1"/>
          <p:nvPr>
            <p:ph idx="10" type="dt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11"/>
          <p:cNvSpPr txBox="1"/>
          <p:nvPr>
            <p:ph idx="12" type="sldNum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>
  <p:cSld name="Title Slide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2"/>
          <p:cNvSpPr txBox="1"/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2"/>
          <p:cNvSpPr txBox="1"/>
          <p:nvPr>
            <p:ph idx="1" type="subTitle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2"/>
          <p:cNvSpPr txBox="1"/>
          <p:nvPr>
            <p:ph idx="11" type="ftr"/>
          </p:nvPr>
        </p:nvSpPr>
        <p:spPr>
          <a:xfrm>
            <a:off x="659932" y="6428669"/>
            <a:ext cx="3850004" cy="29082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>
                <a:solidFill>
                  <a:srgbClr val="2F5AAC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12"/>
          <p:cNvSpPr txBox="1"/>
          <p:nvPr>
            <p:ph idx="10" type="dt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2"/>
          <p:cNvSpPr txBox="1"/>
          <p:nvPr>
            <p:ph idx="12" type="sldNum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>
  <p:cSld name="Two Content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3"/>
          <p:cNvSpPr txBox="1"/>
          <p:nvPr>
            <p:ph type="title"/>
          </p:nvPr>
        </p:nvSpPr>
        <p:spPr>
          <a:xfrm>
            <a:off x="448091" y="599725"/>
            <a:ext cx="8247816" cy="8185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13"/>
          <p:cNvSpPr txBox="1"/>
          <p:nvPr>
            <p:ph idx="1" type="body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3"/>
          <p:cNvSpPr txBox="1"/>
          <p:nvPr>
            <p:ph idx="2" type="body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3"/>
          <p:cNvSpPr txBox="1"/>
          <p:nvPr>
            <p:ph idx="11" type="ftr"/>
          </p:nvPr>
        </p:nvSpPr>
        <p:spPr>
          <a:xfrm>
            <a:off x="659932" y="6428669"/>
            <a:ext cx="3850004" cy="29082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>
                <a:solidFill>
                  <a:srgbClr val="2F5AAC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13"/>
          <p:cNvSpPr txBox="1"/>
          <p:nvPr>
            <p:ph idx="10" type="dt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13"/>
          <p:cNvSpPr txBox="1"/>
          <p:nvPr>
            <p:ph idx="12" type="sldNum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>
  <p:cSld name="Title Only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4"/>
          <p:cNvSpPr txBox="1"/>
          <p:nvPr>
            <p:ph type="title"/>
          </p:nvPr>
        </p:nvSpPr>
        <p:spPr>
          <a:xfrm>
            <a:off x="448091" y="599725"/>
            <a:ext cx="8247816" cy="8185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4"/>
          <p:cNvSpPr txBox="1"/>
          <p:nvPr>
            <p:ph idx="11" type="ftr"/>
          </p:nvPr>
        </p:nvSpPr>
        <p:spPr>
          <a:xfrm>
            <a:off x="659932" y="6428669"/>
            <a:ext cx="3850004" cy="29082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>
                <a:solidFill>
                  <a:srgbClr val="2F5AAC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14"/>
          <p:cNvSpPr txBox="1"/>
          <p:nvPr>
            <p:ph idx="10" type="dt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14"/>
          <p:cNvSpPr txBox="1"/>
          <p:nvPr>
            <p:ph idx="12" type="sldNum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 1">
  <p:cSld name="OBJECT_1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g89c13f5d00_0_124"/>
          <p:cNvSpPr/>
          <p:nvPr/>
        </p:nvSpPr>
        <p:spPr>
          <a:xfrm>
            <a:off x="448092" y="599725"/>
            <a:ext cx="8238600" cy="818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" name="Google Shape;49;g89c13f5d00_0_124"/>
          <p:cNvSpPr txBox="1"/>
          <p:nvPr>
            <p:ph type="title"/>
          </p:nvPr>
        </p:nvSpPr>
        <p:spPr>
          <a:xfrm>
            <a:off x="581192" y="687475"/>
            <a:ext cx="7989900" cy="596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g89c13f5d00_0_124"/>
          <p:cNvSpPr txBox="1"/>
          <p:nvPr>
            <p:ph idx="1" type="body"/>
          </p:nvPr>
        </p:nvSpPr>
        <p:spPr>
          <a:xfrm>
            <a:off x="448091" y="1505583"/>
            <a:ext cx="8238600" cy="435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rtl="0" algn="l">
              <a:spcBef>
                <a:spcPts val="720"/>
              </a:spcBef>
              <a:spcAft>
                <a:spcPts val="0"/>
              </a:spcAft>
              <a:buSzPts val="3312"/>
              <a:buNone/>
              <a:defRPr sz="3600"/>
            </a:lvl1pPr>
            <a:lvl2pPr indent="-228600" lvl="1" marL="914400" rtl="0" algn="l">
              <a:spcBef>
                <a:spcPts val="640"/>
              </a:spcBef>
              <a:spcAft>
                <a:spcPts val="0"/>
              </a:spcAft>
              <a:buSzPts val="2944"/>
              <a:buNone/>
              <a:defRPr sz="3200"/>
            </a:lvl2pPr>
            <a:lvl3pPr indent="-228600" lvl="2" marL="1371600" rtl="0" algn="l">
              <a:spcBef>
                <a:spcPts val="600"/>
              </a:spcBef>
              <a:spcAft>
                <a:spcPts val="0"/>
              </a:spcAft>
              <a:buSzPts val="2576"/>
              <a:buNone/>
              <a:defRPr sz="2800"/>
            </a:lvl3pPr>
            <a:lvl4pPr indent="-228600" lvl="3" marL="1828800" rtl="0" algn="l">
              <a:spcBef>
                <a:spcPts val="600"/>
              </a:spcBef>
              <a:spcAft>
                <a:spcPts val="0"/>
              </a:spcAft>
              <a:buSzPts val="2208"/>
              <a:buNone/>
              <a:defRPr sz="2400"/>
            </a:lvl4pPr>
            <a:lvl5pPr indent="-228600" lvl="4" marL="2286000" rtl="0" algn="l">
              <a:spcBef>
                <a:spcPts val="600"/>
              </a:spcBef>
              <a:spcAft>
                <a:spcPts val="0"/>
              </a:spcAft>
              <a:buSzPts val="2208"/>
              <a:buNone/>
              <a:defRPr sz="2400"/>
            </a:lvl5pPr>
            <a:lvl6pPr indent="-228600" lvl="5" marL="2743200" rtl="0" algn="l">
              <a:spcBef>
                <a:spcPts val="600"/>
              </a:spcBef>
              <a:spcAft>
                <a:spcPts val="0"/>
              </a:spcAft>
              <a:buSzPts val="1656"/>
              <a:buNone/>
              <a:defRPr/>
            </a:lvl6pPr>
            <a:lvl7pPr indent="-228600" lvl="6" marL="3200400" rtl="0" algn="l">
              <a:spcBef>
                <a:spcPts val="600"/>
              </a:spcBef>
              <a:spcAft>
                <a:spcPts val="0"/>
              </a:spcAft>
              <a:buSzPts val="1656"/>
              <a:buNone/>
              <a:defRPr/>
            </a:lvl7pPr>
            <a:lvl8pPr indent="-228600" lvl="7" marL="3657600" rtl="0" algn="l">
              <a:spcBef>
                <a:spcPts val="600"/>
              </a:spcBef>
              <a:spcAft>
                <a:spcPts val="0"/>
              </a:spcAft>
              <a:buSzPts val="1656"/>
              <a:buNone/>
              <a:defRPr/>
            </a:lvl8pPr>
            <a:lvl9pPr indent="-228600" lvl="8" marL="4114800" rtl="0" algn="l">
              <a:spcBef>
                <a:spcPts val="600"/>
              </a:spcBef>
              <a:spcAft>
                <a:spcPts val="600"/>
              </a:spcAft>
              <a:buSzPts val="1656"/>
              <a:buNone/>
              <a:defRPr/>
            </a:lvl9pPr>
          </a:lstStyle>
          <a:p/>
        </p:txBody>
      </p:sp>
      <p:sp>
        <p:nvSpPr>
          <p:cNvPr id="51" name="Google Shape;51;g89c13f5d00_0_124"/>
          <p:cNvSpPr txBox="1"/>
          <p:nvPr>
            <p:ph idx="10" type="dt"/>
          </p:nvPr>
        </p:nvSpPr>
        <p:spPr>
          <a:xfrm>
            <a:off x="5559327" y="6392242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2D58AC"/>
                </a:solidFill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g89c13f5d00_0_124"/>
          <p:cNvSpPr txBox="1"/>
          <p:nvPr>
            <p:ph idx="11" type="ftr"/>
          </p:nvPr>
        </p:nvSpPr>
        <p:spPr>
          <a:xfrm>
            <a:off x="581192" y="6387916"/>
            <a:ext cx="48705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2D58AC"/>
                </a:solidFill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g89c13f5d00_0_124"/>
          <p:cNvSpPr txBox="1"/>
          <p:nvPr>
            <p:ph idx="12" type="sldNum"/>
          </p:nvPr>
        </p:nvSpPr>
        <p:spPr>
          <a:xfrm>
            <a:off x="7800476" y="6392242"/>
            <a:ext cx="770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rtl="0" algn="l">
              <a:spcBef>
                <a:spcPts val="0"/>
              </a:spcBef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rtl="0" algn="l">
              <a:spcBef>
                <a:spcPts val="0"/>
              </a:spcBef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rtl="0" algn="l">
              <a:spcBef>
                <a:spcPts val="0"/>
              </a:spcBef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rtl="0" algn="l">
              <a:spcBef>
                <a:spcPts val="0"/>
              </a:spcBef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rtl="0" algn="l">
              <a:spcBef>
                <a:spcPts val="0"/>
              </a:spcBef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rtl="0" algn="l">
              <a:spcBef>
                <a:spcPts val="0"/>
              </a:spcBef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rtl="0" algn="l">
              <a:spcBef>
                <a:spcPts val="0"/>
              </a:spcBef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rtl="0" algn="l">
              <a:spcBef>
                <a:spcPts val="0"/>
              </a:spcBef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rtl="0" algn="l">
              <a:spcBef>
                <a:spcPts val="0"/>
              </a:spcBef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9"/>
          <p:cNvSpPr/>
          <p:nvPr/>
        </p:nvSpPr>
        <p:spPr>
          <a:xfrm>
            <a:off x="448091" y="441324"/>
            <a:ext cx="2720340" cy="108585"/>
          </a:xfrm>
          <a:custGeom>
            <a:rect b="b" l="l" r="r" t="t"/>
            <a:pathLst>
              <a:path extrusionOk="0" h="108584" w="2720340">
                <a:moveTo>
                  <a:pt x="0" y="107999"/>
                </a:moveTo>
                <a:lnTo>
                  <a:pt x="2719909" y="107999"/>
                </a:lnTo>
                <a:lnTo>
                  <a:pt x="2719909" y="0"/>
                </a:lnTo>
                <a:lnTo>
                  <a:pt x="0" y="0"/>
                </a:lnTo>
                <a:lnTo>
                  <a:pt x="0" y="107999"/>
                </a:lnTo>
                <a:close/>
              </a:path>
            </a:pathLst>
          </a:custGeom>
          <a:solidFill>
            <a:srgbClr val="1A326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7;p9"/>
          <p:cNvSpPr/>
          <p:nvPr/>
        </p:nvSpPr>
        <p:spPr>
          <a:xfrm>
            <a:off x="5976001" y="441324"/>
            <a:ext cx="2710815" cy="108585"/>
          </a:xfrm>
          <a:custGeom>
            <a:rect b="b" l="l" r="r" t="t"/>
            <a:pathLst>
              <a:path extrusionOk="0" h="108584" w="2710815">
                <a:moveTo>
                  <a:pt x="0" y="107999"/>
                </a:moveTo>
                <a:lnTo>
                  <a:pt x="2710799" y="107999"/>
                </a:lnTo>
                <a:lnTo>
                  <a:pt x="2710799" y="0"/>
                </a:lnTo>
                <a:lnTo>
                  <a:pt x="0" y="0"/>
                </a:lnTo>
                <a:lnTo>
                  <a:pt x="0" y="107999"/>
                </a:lnTo>
                <a:close/>
              </a:path>
            </a:pathLst>
          </a:custGeom>
          <a:solidFill>
            <a:srgbClr val="969FA7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8;p9"/>
          <p:cNvSpPr/>
          <p:nvPr/>
        </p:nvSpPr>
        <p:spPr>
          <a:xfrm>
            <a:off x="3216601" y="441324"/>
            <a:ext cx="2710815" cy="108585"/>
          </a:xfrm>
          <a:custGeom>
            <a:rect b="b" l="l" r="r" t="t"/>
            <a:pathLst>
              <a:path extrusionOk="0" h="108584" w="2710815">
                <a:moveTo>
                  <a:pt x="0" y="107999"/>
                </a:moveTo>
                <a:lnTo>
                  <a:pt x="2710799" y="107999"/>
                </a:lnTo>
                <a:lnTo>
                  <a:pt x="2710799" y="0"/>
                </a:lnTo>
                <a:lnTo>
                  <a:pt x="0" y="0"/>
                </a:lnTo>
                <a:lnTo>
                  <a:pt x="0" y="107999"/>
                </a:lnTo>
                <a:close/>
              </a:path>
            </a:pathLst>
          </a:custGeom>
          <a:solidFill>
            <a:srgbClr val="4590B8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9;p9"/>
          <p:cNvSpPr txBox="1"/>
          <p:nvPr>
            <p:ph type="title"/>
          </p:nvPr>
        </p:nvSpPr>
        <p:spPr>
          <a:xfrm>
            <a:off x="448091" y="599725"/>
            <a:ext cx="8247816" cy="8185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0" name="Google Shape;10;p9"/>
          <p:cNvSpPr txBox="1"/>
          <p:nvPr>
            <p:ph idx="1" type="body"/>
          </p:nvPr>
        </p:nvSpPr>
        <p:spPr>
          <a:xfrm>
            <a:off x="526831" y="1378123"/>
            <a:ext cx="8025130" cy="40709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rgbClr val="3D3D3D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" name="Google Shape;11;p9"/>
          <p:cNvSpPr txBox="1"/>
          <p:nvPr>
            <p:ph idx="11" type="ftr"/>
          </p:nvPr>
        </p:nvSpPr>
        <p:spPr>
          <a:xfrm>
            <a:off x="659932" y="6428669"/>
            <a:ext cx="3850004" cy="29082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>
                <a:solidFill>
                  <a:srgbClr val="2F5AAC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9"/>
          <p:cNvSpPr txBox="1"/>
          <p:nvPr>
            <p:ph idx="10" type="dt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9"/>
          <p:cNvSpPr txBox="1"/>
          <p:nvPr>
            <p:ph idx="12" type="sldNum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rt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 b="0" u="none"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Relationship Id="rId3" Type="http://schemas.openxmlformats.org/officeDocument/2006/relationships/hyperlink" Target="http://www.ev3lessons.com/" TargetMode="External"/><Relationship Id="rId4" Type="http://schemas.openxmlformats.org/officeDocument/2006/relationships/hyperlink" Target="http://www.flltutorials.com/" TargetMode="External"/><Relationship Id="rId5" Type="http://schemas.openxmlformats.org/officeDocument/2006/relationships/hyperlink" Target="http://creativecommons.org/licenses/by-nc-sa/4.0/" TargetMode="External"/><Relationship Id="rId6" Type="http://schemas.openxmlformats.org/officeDocument/2006/relationships/hyperlink" Target="http://creativecommons.org/licenses/by-nc-sa/4.0/" TargetMode="External"/><Relationship Id="rId7" Type="http://schemas.openxmlformats.org/officeDocument/2006/relationships/image" Target="../media/image2.png"/><Relationship Id="rId8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"/>
          <p:cNvSpPr txBox="1"/>
          <p:nvPr/>
        </p:nvSpPr>
        <p:spPr>
          <a:xfrm>
            <a:off x="2489550" y="3606175"/>
            <a:ext cx="4164900" cy="15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3200">
                <a:solidFill>
                  <a:schemeClr val="lt1"/>
                </a:solidFill>
              </a:rPr>
              <a:t>שיעור 2:</a:t>
            </a:r>
            <a:endParaRPr/>
          </a:p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3500">
                <a:solidFill>
                  <a:srgbClr val="FFFFFF"/>
                </a:solidFill>
              </a:rPr>
              <a:t>בניית שלדה מוצלחת לתמרון</a:t>
            </a:r>
            <a:endParaRPr sz="5700">
              <a:solidFill>
                <a:srgbClr val="FFFFFF"/>
              </a:solidFill>
            </a:endParaRPr>
          </a:p>
        </p:txBody>
      </p:sp>
      <p:sp>
        <p:nvSpPr>
          <p:cNvPr id="59" name="Google Shape;59;p1"/>
          <p:cNvSpPr txBox="1"/>
          <p:nvPr/>
        </p:nvSpPr>
        <p:spPr>
          <a:xfrm>
            <a:off x="577042" y="5319022"/>
            <a:ext cx="7989900" cy="5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-IL">
                <a:solidFill>
                  <a:srgbClr val="FFFFFF"/>
                </a:solidFill>
              </a:rPr>
              <a:t>SESHAN BROTHERS</a:t>
            </a:r>
            <a:endParaRPr>
              <a:solidFill>
                <a:srgbClr val="FFFFFF"/>
              </a:solidFill>
            </a:endParaRPr>
          </a:p>
          <a:p>
            <a:pPr indent="0" lvl="0" marL="0" rtl="1" algn="ctr">
              <a:lnSpc>
                <a:spcPct val="80000"/>
              </a:lnSpc>
              <a:spcBef>
                <a:spcPts val="896"/>
              </a:spcBef>
              <a:spcAft>
                <a:spcPts val="0"/>
              </a:spcAft>
              <a:buNone/>
            </a:pPr>
            <a:r>
              <a:rPr lang="iw-IL">
                <a:solidFill>
                  <a:srgbClr val="FFFFFF"/>
                </a:solidFill>
              </a:rPr>
              <a:t>תורגם לעברית ע"י D-Bug #3316 מתיכון עירוני ד', תל-אביב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"/>
          <p:cNvSpPr txBox="1"/>
          <p:nvPr>
            <p:ph type="title"/>
          </p:nvPr>
        </p:nvSpPr>
        <p:spPr>
          <a:xfrm>
            <a:off x="448100" y="599725"/>
            <a:ext cx="8239200" cy="779100"/>
          </a:xfrm>
          <a:prstGeom prst="rect">
            <a:avLst/>
          </a:prstGeom>
          <a:solidFill>
            <a:srgbClr val="1A3260"/>
          </a:solidFill>
          <a:ln>
            <a:noFill/>
          </a:ln>
        </p:spPr>
        <p:txBody>
          <a:bodyPr anchorCtr="0" anchor="t" bIns="0" lIns="0" spcFirstLastPara="1" rIns="0" wrap="square" tIns="196850">
            <a:spAutoFit/>
          </a:bodyPr>
          <a:lstStyle/>
          <a:p>
            <a:pPr indent="0" lvl="0" marL="224154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אילו תכונות אתם צריכים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2"/>
          <p:cNvSpPr txBox="1"/>
          <p:nvPr/>
        </p:nvSpPr>
        <p:spPr>
          <a:xfrm>
            <a:off x="2087661" y="1661354"/>
            <a:ext cx="6599555" cy="31931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-387350" lvl="0" marL="3556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590B8"/>
              </a:buClr>
              <a:buSzPts val="2550"/>
              <a:buChar char="•"/>
            </a:pPr>
            <a:r>
              <a:rPr lang="iw-IL" sz="2700">
                <a:solidFill>
                  <a:srgbClr val="3D3D3D"/>
                </a:solidFill>
              </a:rPr>
              <a:t>בשיעור הקודם, דיברנו על היכולת לתמרן בצורה אמינה</a:t>
            </a:r>
            <a:endParaRPr sz="2100"/>
          </a:p>
        </p:txBody>
      </p:sp>
      <p:sp>
        <p:nvSpPr>
          <p:cNvPr id="66" name="Google Shape;66;p2"/>
          <p:cNvSpPr/>
          <p:nvPr/>
        </p:nvSpPr>
        <p:spPr>
          <a:xfrm>
            <a:off x="1709927" y="2932176"/>
            <a:ext cx="5730239" cy="309372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" name="Google Shape;67;p2"/>
          <p:cNvSpPr txBox="1"/>
          <p:nvPr>
            <p:ph idx="11" type="ftr"/>
          </p:nvPr>
        </p:nvSpPr>
        <p:spPr>
          <a:xfrm>
            <a:off x="659923" y="6428675"/>
            <a:ext cx="4908900" cy="29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12700" rtl="0" algn="l">
              <a:lnSpc>
                <a:spcPct val="1186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-IL"/>
              <a:t>© 2018, FLL Tutorials, Last Edit 8/16/2018</a:t>
            </a:r>
            <a:endParaRPr/>
          </a:p>
        </p:txBody>
      </p:sp>
      <p:sp>
        <p:nvSpPr>
          <p:cNvPr id="68" name="Google Shape;68;p2"/>
          <p:cNvSpPr txBox="1"/>
          <p:nvPr/>
        </p:nvSpPr>
        <p:spPr>
          <a:xfrm>
            <a:off x="4273500" y="6340523"/>
            <a:ext cx="4870500" cy="29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ctr">
              <a:lnSpc>
                <a:spcPct val="80000"/>
              </a:lnSpc>
              <a:spcBef>
                <a:spcPts val="896"/>
              </a:spcBef>
              <a:spcAft>
                <a:spcPts val="0"/>
              </a:spcAft>
              <a:buNone/>
            </a:pPr>
            <a:r>
              <a:rPr b="1" lang="iw-IL">
                <a:solidFill>
                  <a:srgbClr val="2D58AC"/>
                </a:solidFill>
              </a:rPr>
              <a:t>תורגם לעברית ע"י D-BUG #3316</a:t>
            </a:r>
            <a:endParaRPr b="1" sz="1800">
              <a:solidFill>
                <a:srgbClr val="2D58AC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2D58AC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"/>
          <p:cNvSpPr txBox="1"/>
          <p:nvPr>
            <p:ph type="title"/>
          </p:nvPr>
        </p:nvSpPr>
        <p:spPr>
          <a:xfrm>
            <a:off x="448100" y="599725"/>
            <a:ext cx="8239200" cy="872100"/>
          </a:xfrm>
          <a:prstGeom prst="rect">
            <a:avLst/>
          </a:prstGeom>
          <a:solidFill>
            <a:srgbClr val="1A3260"/>
          </a:solidFill>
          <a:ln>
            <a:noFill/>
          </a:ln>
        </p:spPr>
        <p:txBody>
          <a:bodyPr anchorCtr="0" anchor="t" bIns="0" lIns="0" spcFirstLastPara="1" rIns="0" wrap="square" tIns="196850">
            <a:spAutoFit/>
          </a:bodyPr>
          <a:lstStyle/>
          <a:p>
            <a:pPr indent="0" lvl="0" marL="224154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ניווט אמין ב-FLL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3"/>
          <p:cNvSpPr txBox="1"/>
          <p:nvPr/>
        </p:nvSpPr>
        <p:spPr>
          <a:xfrm>
            <a:off x="553840" y="1650726"/>
            <a:ext cx="7835400" cy="3773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85725">
            <a:spAutoFit/>
          </a:bodyPr>
          <a:lstStyle/>
          <a:p>
            <a:pPr indent="-361949" lvl="0" marL="355600" marR="4445635" rtl="1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590B8"/>
              </a:buClr>
              <a:buSzPts val="2500"/>
              <a:buChar char="•"/>
            </a:pPr>
            <a:r>
              <a:rPr lang="iw-IL" sz="2700">
                <a:solidFill>
                  <a:srgbClr val="3D3D3D"/>
                </a:solidFill>
              </a:rPr>
              <a:t>ניווט טוב יכלול חלק או כל הטכניקות הבאות:</a:t>
            </a:r>
            <a:endParaRPr sz="1700"/>
          </a:p>
          <a:p>
            <a:pPr indent="-361949" lvl="1" marL="679450" marR="0" rtl="1" algn="r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4590B8"/>
              </a:buClr>
              <a:buSzPts val="1850"/>
              <a:buChar char="•"/>
            </a:pPr>
            <a:r>
              <a:rPr i="0" lang="iw-IL" sz="2000" u="none" cap="none" strike="noStrike">
                <a:solidFill>
                  <a:srgbClr val="3D3D3D"/>
                </a:solidFill>
              </a:rPr>
              <a:t>נסיעה ישרה למרחק רב</a:t>
            </a:r>
            <a:endParaRPr i="0" sz="2000" u="none" cap="none" strike="noStrike">
              <a:solidFill>
                <a:schemeClr val="dk1"/>
              </a:solidFill>
            </a:endParaRPr>
          </a:p>
          <a:p>
            <a:pPr indent="-361949" lvl="1" marL="679450" marR="0" rtl="1" algn="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590B8"/>
              </a:buClr>
              <a:buSzPts val="1850"/>
              <a:buChar char="•"/>
            </a:pPr>
            <a:r>
              <a:rPr i="0" lang="iw-IL" sz="2000" u="none" cap="none" strike="noStrike">
                <a:solidFill>
                  <a:srgbClr val="3D3D3D"/>
                </a:solidFill>
              </a:rPr>
              <a:t>סיבוב הרובוט במספר מעלות</a:t>
            </a:r>
            <a:endParaRPr i="0" sz="2000" u="none" cap="none" strike="noStrike">
              <a:solidFill>
                <a:schemeClr val="dk1"/>
              </a:solidFill>
            </a:endParaRPr>
          </a:p>
          <a:p>
            <a:pPr indent="-361949" lvl="1" marL="679450" marR="0" rtl="1" algn="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590B8"/>
              </a:buClr>
              <a:buSzPts val="1850"/>
              <a:buChar char="•"/>
            </a:pPr>
            <a:r>
              <a:rPr i="0" lang="iw-IL" sz="2000" u="none" cap="none" strike="noStrike">
                <a:solidFill>
                  <a:srgbClr val="3D3D3D"/>
                </a:solidFill>
              </a:rPr>
              <a:t>התמקמות בבסיס</a:t>
            </a:r>
            <a:endParaRPr i="0" sz="2000" u="none" cap="none" strike="noStrike">
              <a:solidFill>
                <a:schemeClr val="dk1"/>
              </a:solidFill>
            </a:endParaRPr>
          </a:p>
          <a:p>
            <a:pPr indent="-361949" lvl="1" marL="679450" marR="0" rtl="1" algn="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590B8"/>
              </a:buClr>
              <a:buSzPts val="1850"/>
              <a:buChar char="•"/>
            </a:pPr>
            <a:r>
              <a:rPr i="0" lang="iw-IL" sz="2000" u="none" cap="none" strike="noStrike">
                <a:solidFill>
                  <a:srgbClr val="3D3D3D"/>
                </a:solidFill>
              </a:rPr>
              <a:t>מעקב אחרי קיר</a:t>
            </a:r>
            <a:endParaRPr i="0" sz="2000" u="none" cap="none" strike="noStrike">
              <a:solidFill>
                <a:schemeClr val="dk1"/>
              </a:solidFill>
            </a:endParaRPr>
          </a:p>
          <a:p>
            <a:pPr indent="-361949" lvl="1" marL="679450" marR="0" rtl="1" algn="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590B8"/>
              </a:buClr>
              <a:buSzPts val="1850"/>
              <a:buChar char="•"/>
            </a:pPr>
            <a:r>
              <a:rPr i="0" lang="iw-IL" sz="2000" u="none" cap="none" strike="noStrike">
                <a:solidFill>
                  <a:srgbClr val="3D3D3D"/>
                </a:solidFill>
              </a:rPr>
              <a:t>התיישרות לקו</a:t>
            </a:r>
            <a:endParaRPr i="0" sz="2000" u="none" cap="none" strike="noStrike">
              <a:solidFill>
                <a:schemeClr val="dk1"/>
              </a:solidFill>
            </a:endParaRPr>
          </a:p>
          <a:p>
            <a:pPr indent="-361949" lvl="1" marL="679450" marR="0" rtl="1" algn="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590B8"/>
              </a:buClr>
              <a:buSzPts val="1850"/>
              <a:buChar char="•"/>
            </a:pPr>
            <a:r>
              <a:rPr i="0" lang="iw-IL" sz="2000" u="none" cap="none" strike="noStrike">
                <a:solidFill>
                  <a:srgbClr val="3D3D3D"/>
                </a:solidFill>
              </a:rPr>
              <a:t>התיישרות על קיר</a:t>
            </a:r>
            <a:endParaRPr i="0" sz="2000" u="none" cap="none" strike="noStrike">
              <a:solidFill>
                <a:schemeClr val="dk1"/>
              </a:solidFill>
            </a:endParaRPr>
          </a:p>
          <a:p>
            <a:pPr indent="-361949" lvl="1" marL="679450" marR="0" rtl="1" algn="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590B8"/>
              </a:buClr>
              <a:buSzPts val="1850"/>
              <a:buChar char="•"/>
            </a:pPr>
            <a:r>
              <a:rPr i="0" lang="iw-IL" sz="2000" u="none" cap="none" strike="noStrike">
                <a:solidFill>
                  <a:srgbClr val="3D3D3D"/>
                </a:solidFill>
              </a:rPr>
              <a:t>התיישרות על דגמי המשימה</a:t>
            </a:r>
            <a:endParaRPr i="0" sz="2000" u="none" cap="none" strike="noStrike">
              <a:solidFill>
                <a:schemeClr val="dk1"/>
              </a:solidFill>
            </a:endParaRPr>
          </a:p>
          <a:p>
            <a:pPr indent="-361949" lvl="1" marL="679450" marR="0" rtl="1" algn="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590B8"/>
              </a:buClr>
              <a:buSzPts val="1850"/>
              <a:buChar char="•"/>
            </a:pPr>
            <a:r>
              <a:rPr i="0" lang="iw-IL" sz="2000" u="none" cap="none" strike="noStrike">
                <a:solidFill>
                  <a:srgbClr val="3D3D3D"/>
                </a:solidFill>
              </a:rPr>
              <a:t>מעקב אחרי קו</a:t>
            </a:r>
            <a:endParaRPr i="0" sz="2000" u="none" cap="none" strike="noStrike">
              <a:solidFill>
                <a:schemeClr val="dk1"/>
              </a:solidFill>
            </a:endParaRPr>
          </a:p>
          <a:p>
            <a:pPr indent="-361950" lvl="0" marL="355600" marR="5080" rtl="1" algn="r">
              <a:lnSpc>
                <a:spcPct val="80000"/>
              </a:lnSpc>
              <a:spcBef>
                <a:spcPts val="1065"/>
              </a:spcBef>
              <a:spcAft>
                <a:spcPts val="0"/>
              </a:spcAft>
              <a:buClr>
                <a:srgbClr val="4590B8"/>
              </a:buClr>
              <a:buSzPts val="2150"/>
              <a:buChar char="•"/>
            </a:pPr>
            <a:r>
              <a:rPr lang="iw-IL" sz="2300">
                <a:solidFill>
                  <a:srgbClr val="3D3D3D"/>
                </a:solidFill>
              </a:rPr>
              <a:t>כל אחת מהטכניקות דורשות מהרובוט שלכם תכונות מסויימות </a:t>
            </a:r>
            <a:endParaRPr sz="1700"/>
          </a:p>
        </p:txBody>
      </p:sp>
      <p:sp>
        <p:nvSpPr>
          <p:cNvPr id="75" name="Google Shape;75;p3"/>
          <p:cNvSpPr/>
          <p:nvPr/>
        </p:nvSpPr>
        <p:spPr>
          <a:xfrm>
            <a:off x="368398" y="2549625"/>
            <a:ext cx="4194000" cy="22647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" name="Google Shape;76;p3"/>
          <p:cNvSpPr txBox="1"/>
          <p:nvPr>
            <p:ph idx="11" type="ftr"/>
          </p:nvPr>
        </p:nvSpPr>
        <p:spPr>
          <a:xfrm>
            <a:off x="659923" y="6428675"/>
            <a:ext cx="4908900" cy="29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12700" rtl="0" algn="l">
              <a:lnSpc>
                <a:spcPct val="1186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-IL"/>
              <a:t>© 2018, FLL Tutorials, Last Edit 8/16/2018</a:t>
            </a:r>
            <a:endParaRPr/>
          </a:p>
        </p:txBody>
      </p:sp>
      <p:sp>
        <p:nvSpPr>
          <p:cNvPr id="77" name="Google Shape;77;p3"/>
          <p:cNvSpPr txBox="1"/>
          <p:nvPr/>
        </p:nvSpPr>
        <p:spPr>
          <a:xfrm>
            <a:off x="4273500" y="6340523"/>
            <a:ext cx="4870500" cy="29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ctr">
              <a:lnSpc>
                <a:spcPct val="80000"/>
              </a:lnSpc>
              <a:spcBef>
                <a:spcPts val="896"/>
              </a:spcBef>
              <a:spcAft>
                <a:spcPts val="0"/>
              </a:spcAft>
              <a:buNone/>
            </a:pPr>
            <a:r>
              <a:rPr b="1" lang="iw-IL">
                <a:solidFill>
                  <a:srgbClr val="2D58AC"/>
                </a:solidFill>
              </a:rPr>
              <a:t>תורגם לעברית ע"י D-BUG #3316</a:t>
            </a:r>
            <a:endParaRPr b="1" sz="1800">
              <a:solidFill>
                <a:srgbClr val="2D58AC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2D58AC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4"/>
          <p:cNvSpPr txBox="1"/>
          <p:nvPr>
            <p:ph type="title"/>
          </p:nvPr>
        </p:nvSpPr>
        <p:spPr>
          <a:xfrm>
            <a:off x="448100" y="599725"/>
            <a:ext cx="8239200" cy="778500"/>
          </a:xfrm>
          <a:prstGeom prst="rect">
            <a:avLst/>
          </a:prstGeom>
          <a:solidFill>
            <a:srgbClr val="1A3260"/>
          </a:solidFill>
          <a:ln>
            <a:noFill/>
          </a:ln>
        </p:spPr>
        <p:txBody>
          <a:bodyPr anchorCtr="0" anchor="t" bIns="0" lIns="0" spcFirstLastPara="1" rIns="0" wrap="square" tIns="196850">
            <a:spAutoFit/>
          </a:bodyPr>
          <a:lstStyle/>
          <a:p>
            <a:pPr indent="0" lvl="0" marL="224154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התכונות העיקריות של הרובוט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4"/>
          <p:cNvSpPr txBox="1"/>
          <p:nvPr>
            <p:ph idx="11" type="ftr"/>
          </p:nvPr>
        </p:nvSpPr>
        <p:spPr>
          <a:xfrm>
            <a:off x="194373" y="6410775"/>
            <a:ext cx="4980600" cy="29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12700" rtl="0" algn="l">
              <a:lnSpc>
                <a:spcPct val="1186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-IL"/>
              <a:t>© 2018, FLL Tutorials, Last Edit 8/16/2018</a:t>
            </a:r>
            <a:endParaRPr/>
          </a:p>
        </p:txBody>
      </p:sp>
      <p:sp>
        <p:nvSpPr>
          <p:cNvPr id="84" name="Google Shape;84;p4"/>
          <p:cNvSpPr txBox="1"/>
          <p:nvPr>
            <p:ph idx="1" type="body"/>
          </p:nvPr>
        </p:nvSpPr>
        <p:spPr>
          <a:xfrm>
            <a:off x="526831" y="1378123"/>
            <a:ext cx="8025130" cy="40915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02225">
            <a:spAutoFit/>
          </a:bodyPr>
          <a:lstStyle/>
          <a:p>
            <a:pPr indent="-368300" lvl="0" marL="35560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590B8"/>
              </a:buClr>
              <a:buSzPts val="2250"/>
              <a:buChar char="•"/>
            </a:pPr>
            <a:r>
              <a:rPr lang="iw-IL" sz="2400">
                <a:latin typeface="Arial"/>
                <a:ea typeface="Arial"/>
                <a:cs typeface="Arial"/>
                <a:sym typeface="Arial"/>
              </a:rPr>
              <a:t>קירות חיצוניים (מסגרת)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-368934" lvl="1" marL="679450" rtl="1" algn="r">
              <a:lnSpc>
                <a:spcPct val="100000"/>
              </a:lnSpc>
              <a:spcBef>
                <a:spcPts val="610"/>
              </a:spcBef>
              <a:spcAft>
                <a:spcPts val="0"/>
              </a:spcAft>
              <a:buClr>
                <a:srgbClr val="4590B8"/>
              </a:buClr>
              <a:buSzPts val="1950"/>
              <a:buChar char="•"/>
            </a:pPr>
            <a:r>
              <a:rPr lang="iw-IL" sz="2100">
                <a:solidFill>
                  <a:srgbClr val="3D3D3D"/>
                </a:solidFill>
                <a:latin typeface="Arial"/>
                <a:ea typeface="Arial"/>
                <a:cs typeface="Arial"/>
                <a:sym typeface="Arial"/>
              </a:rPr>
              <a:t>מאפשר להתיישר על משטח חלק (קיר או דגם של משימה)</a:t>
            </a:r>
            <a:endParaRPr sz="2200">
              <a:latin typeface="Arial"/>
              <a:ea typeface="Arial"/>
              <a:cs typeface="Arial"/>
              <a:sym typeface="Arial"/>
            </a:endParaRPr>
          </a:p>
          <a:p>
            <a:pPr indent="-368934" lvl="1" marL="679450" rtl="1" algn="r">
              <a:lnSpc>
                <a:spcPct val="100000"/>
              </a:lnSpc>
              <a:spcBef>
                <a:spcPts val="610"/>
              </a:spcBef>
              <a:spcAft>
                <a:spcPts val="0"/>
              </a:spcAft>
              <a:buClr>
                <a:srgbClr val="4590B8"/>
              </a:buClr>
              <a:buSzPts val="1950"/>
              <a:buChar char="•"/>
            </a:pPr>
            <a:r>
              <a:rPr lang="iw-IL" sz="2100">
                <a:solidFill>
                  <a:srgbClr val="3D3D3D"/>
                </a:solidFill>
                <a:latin typeface="Arial"/>
                <a:ea typeface="Arial"/>
                <a:cs typeface="Arial"/>
                <a:sym typeface="Arial"/>
              </a:rPr>
              <a:t> משפר נסיעה ישרה ואת דיוק הפנייה← עוזר בתמיכת הגלגלים</a:t>
            </a:r>
            <a:endParaRPr sz="2100">
              <a:latin typeface="Arial"/>
              <a:ea typeface="Arial"/>
              <a:cs typeface="Arial"/>
              <a:sym typeface="Arial"/>
            </a:endParaRPr>
          </a:p>
          <a:p>
            <a:pPr indent="-368300" lvl="0" marL="355600" rtl="1" algn="r">
              <a:lnSpc>
                <a:spcPct val="100000"/>
              </a:lnSpc>
              <a:spcBef>
                <a:spcPts val="590"/>
              </a:spcBef>
              <a:spcAft>
                <a:spcPts val="0"/>
              </a:spcAft>
              <a:buClr>
                <a:srgbClr val="4590B8"/>
              </a:buClr>
              <a:buSzPts val="2250"/>
              <a:buChar char="•"/>
            </a:pPr>
            <a:r>
              <a:rPr lang="iw-IL" sz="2400">
                <a:latin typeface="Arial"/>
                <a:ea typeface="Arial"/>
                <a:cs typeface="Arial"/>
                <a:sym typeface="Arial"/>
              </a:rPr>
              <a:t>שני חיישני צבע מיושרים אך במרחק מסויים אחד מן השני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-368934" lvl="1" marL="679450" rtl="1" algn="r">
              <a:lnSpc>
                <a:spcPct val="100000"/>
              </a:lnSpc>
              <a:spcBef>
                <a:spcPts val="610"/>
              </a:spcBef>
              <a:spcAft>
                <a:spcPts val="0"/>
              </a:spcAft>
              <a:buClr>
                <a:srgbClr val="4590B8"/>
              </a:buClr>
              <a:buSzPts val="1950"/>
              <a:buChar char="•"/>
            </a:pPr>
            <a:r>
              <a:rPr lang="iw-IL" sz="2100">
                <a:solidFill>
                  <a:srgbClr val="3D3D3D"/>
                </a:solidFill>
                <a:latin typeface="Arial"/>
                <a:ea typeface="Arial"/>
                <a:cs typeface="Arial"/>
                <a:sym typeface="Arial"/>
              </a:rPr>
              <a:t>מאפשר להתיישר על קו</a:t>
            </a:r>
            <a:endParaRPr sz="2100">
              <a:latin typeface="Arial"/>
              <a:ea typeface="Arial"/>
              <a:cs typeface="Arial"/>
              <a:sym typeface="Arial"/>
            </a:endParaRPr>
          </a:p>
          <a:p>
            <a:pPr indent="-368300" lvl="0" marL="355600" rtl="1" algn="r">
              <a:lnSpc>
                <a:spcPct val="100000"/>
              </a:lnSpc>
              <a:spcBef>
                <a:spcPts val="590"/>
              </a:spcBef>
              <a:spcAft>
                <a:spcPts val="0"/>
              </a:spcAft>
              <a:buClr>
                <a:srgbClr val="4590B8"/>
              </a:buClr>
              <a:buSzPts val="2250"/>
              <a:buChar char="•"/>
            </a:pPr>
            <a:r>
              <a:rPr lang="iw-IL" sz="2400">
                <a:latin typeface="Arial"/>
                <a:ea typeface="Arial"/>
                <a:cs typeface="Arial"/>
                <a:sym typeface="Arial"/>
              </a:rPr>
              <a:t> חיישני צבע הנמצאים לפני הגלגלים המונעים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-368934" lvl="1" marL="679450" rtl="1" algn="r">
              <a:lnSpc>
                <a:spcPct val="100000"/>
              </a:lnSpc>
              <a:spcBef>
                <a:spcPts val="610"/>
              </a:spcBef>
              <a:spcAft>
                <a:spcPts val="0"/>
              </a:spcAft>
              <a:buClr>
                <a:srgbClr val="4590B8"/>
              </a:buClr>
              <a:buSzPts val="1950"/>
              <a:buChar char="•"/>
            </a:pPr>
            <a:r>
              <a:rPr lang="iw-IL" sz="2100">
                <a:solidFill>
                  <a:srgbClr val="3D3D3D"/>
                </a:solidFill>
                <a:latin typeface="Arial"/>
                <a:ea typeface="Arial"/>
                <a:cs typeface="Arial"/>
                <a:sym typeface="Arial"/>
              </a:rPr>
              <a:t>מאפשר נסיעה עם מעקב אחרי קו</a:t>
            </a:r>
            <a:endParaRPr sz="2100">
              <a:latin typeface="Arial"/>
              <a:ea typeface="Arial"/>
              <a:cs typeface="Arial"/>
              <a:sym typeface="Arial"/>
            </a:endParaRPr>
          </a:p>
          <a:p>
            <a:pPr indent="-368300" lvl="0" marL="355600" rtl="1" algn="r">
              <a:lnSpc>
                <a:spcPct val="100000"/>
              </a:lnSpc>
              <a:spcBef>
                <a:spcPts val="590"/>
              </a:spcBef>
              <a:spcAft>
                <a:spcPts val="0"/>
              </a:spcAft>
              <a:buClr>
                <a:srgbClr val="4590B8"/>
              </a:buClr>
              <a:buSzPts val="2250"/>
              <a:buChar char="•"/>
            </a:pPr>
            <a:r>
              <a:rPr lang="iw-IL" sz="2400">
                <a:latin typeface="Arial"/>
                <a:ea typeface="Arial"/>
                <a:cs typeface="Arial"/>
                <a:sym typeface="Arial"/>
              </a:rPr>
              <a:t>גלגלים לנסיעה צמודה על קיר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-368299" lvl="1" marL="678815" marR="34925" rtl="1" algn="r">
              <a:lnSpc>
                <a:spcPct val="95882"/>
              </a:lnSpc>
              <a:spcBef>
                <a:spcPts val="1005"/>
              </a:spcBef>
              <a:spcAft>
                <a:spcPts val="0"/>
              </a:spcAft>
              <a:buClr>
                <a:srgbClr val="4590B8"/>
              </a:buClr>
              <a:buSzPts val="1950"/>
              <a:buChar char="•"/>
            </a:pPr>
            <a:r>
              <a:rPr lang="iw-IL" sz="2100">
                <a:solidFill>
                  <a:srgbClr val="3D3D3D"/>
                </a:solidFill>
                <a:latin typeface="Arial"/>
                <a:ea typeface="Arial"/>
                <a:cs typeface="Arial"/>
                <a:sym typeface="Arial"/>
              </a:rPr>
              <a:t>עלולים להיות הבדלים ב</a:t>
            </a:r>
            <a:r>
              <a:rPr lang="iw-IL" sz="2100">
                <a:solidFill>
                  <a:srgbClr val="3D3D3D"/>
                </a:solidFill>
                <a:latin typeface="Arial"/>
                <a:ea typeface="Arial"/>
                <a:cs typeface="Arial"/>
                <a:sym typeface="Arial"/>
              </a:rPr>
              <a:t>חומר ובאיכות של הקירות בתחרויות שונות. גלגלים הנוגעים בקיר משפרים את היכולת לעקוב אחרי קירות ולהתיישר על קירות</a:t>
            </a:r>
            <a:endParaRPr sz="2200">
              <a:latin typeface="Arial"/>
              <a:ea typeface="Arial"/>
              <a:cs typeface="Arial"/>
              <a:sym typeface="Arial"/>
            </a:endParaRPr>
          </a:p>
          <a:p>
            <a:pPr indent="-368300" lvl="0" marL="354965" marR="5080" rtl="1" algn="r">
              <a:lnSpc>
                <a:spcPct val="80000"/>
              </a:lnSpc>
              <a:spcBef>
                <a:spcPts val="1085"/>
              </a:spcBef>
              <a:spcAft>
                <a:spcPts val="0"/>
              </a:spcAft>
              <a:buClr>
                <a:srgbClr val="4590B8"/>
              </a:buClr>
              <a:buSzPts val="2250"/>
              <a:buChar char="•"/>
            </a:pPr>
            <a:r>
              <a:rPr lang="iw-IL" sz="2400">
                <a:latin typeface="Arial"/>
                <a:ea typeface="Arial"/>
                <a:cs typeface="Arial"/>
                <a:sym typeface="Arial"/>
              </a:rPr>
              <a:t>למרות שקבוצות שונות בונות רובוטים שונים, לרוב הרובוטים המוצלחים יש את התכונות האלו </a:t>
            </a:r>
            <a:endParaRPr sz="24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4"/>
          <p:cNvSpPr txBox="1"/>
          <p:nvPr/>
        </p:nvSpPr>
        <p:spPr>
          <a:xfrm>
            <a:off x="4273500" y="6416723"/>
            <a:ext cx="4870500" cy="29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ctr">
              <a:lnSpc>
                <a:spcPct val="80000"/>
              </a:lnSpc>
              <a:spcBef>
                <a:spcPts val="896"/>
              </a:spcBef>
              <a:spcAft>
                <a:spcPts val="0"/>
              </a:spcAft>
              <a:buNone/>
            </a:pPr>
            <a:r>
              <a:rPr b="1" lang="iw-IL">
                <a:solidFill>
                  <a:srgbClr val="2D58AC"/>
                </a:solidFill>
              </a:rPr>
              <a:t>תורגם לעברית ע"י D-BUG #3316</a:t>
            </a:r>
            <a:endParaRPr b="1" sz="1800">
              <a:solidFill>
                <a:srgbClr val="2D58AC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2D58AC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5"/>
          <p:cNvSpPr txBox="1"/>
          <p:nvPr>
            <p:ph type="title"/>
          </p:nvPr>
        </p:nvSpPr>
        <p:spPr>
          <a:xfrm>
            <a:off x="448091" y="599725"/>
            <a:ext cx="8239125" cy="818515"/>
          </a:xfrm>
          <a:prstGeom prst="rect">
            <a:avLst/>
          </a:prstGeom>
          <a:solidFill>
            <a:srgbClr val="1A3260"/>
          </a:solidFill>
          <a:ln>
            <a:noFill/>
          </a:ln>
        </p:spPr>
        <p:txBody>
          <a:bodyPr anchorCtr="0" anchor="t" bIns="0" lIns="0" spcFirstLastPara="1" rIns="0" wrap="square" tIns="196850">
            <a:spAutoFit/>
          </a:bodyPr>
          <a:lstStyle/>
          <a:p>
            <a:pPr indent="0" lvl="0" marL="22415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-IL"/>
              <a:t>DROIDBOT MODEL C</a:t>
            </a:r>
            <a:endParaRPr/>
          </a:p>
        </p:txBody>
      </p:sp>
      <p:sp>
        <p:nvSpPr>
          <p:cNvPr id="91" name="Google Shape;91;p5"/>
          <p:cNvSpPr txBox="1"/>
          <p:nvPr/>
        </p:nvSpPr>
        <p:spPr>
          <a:xfrm>
            <a:off x="1163899" y="1566775"/>
            <a:ext cx="7472100" cy="38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200">
                <a:solidFill>
                  <a:srgbClr val="4590B8"/>
                </a:solidFill>
              </a:rPr>
              <a:t>	</a:t>
            </a:r>
            <a:r>
              <a:rPr lang="iw-IL" sz="2400">
                <a:solidFill>
                  <a:srgbClr val="3D3D3D"/>
                </a:solidFill>
              </a:rPr>
              <a:t> הרובוט הזה כולל את כל התכונות העיקריות לניווט טוב</a:t>
            </a:r>
            <a:endParaRPr sz="2400">
              <a:solidFill>
                <a:schemeClr val="dk1"/>
              </a:solidFill>
            </a:endParaRPr>
          </a:p>
        </p:txBody>
      </p:sp>
      <p:sp>
        <p:nvSpPr>
          <p:cNvPr id="92" name="Google Shape;92;p5"/>
          <p:cNvSpPr/>
          <p:nvPr/>
        </p:nvSpPr>
        <p:spPr>
          <a:xfrm>
            <a:off x="2727960" y="2453639"/>
            <a:ext cx="3974700" cy="29808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5"/>
          <p:cNvSpPr txBox="1"/>
          <p:nvPr/>
        </p:nvSpPr>
        <p:spPr>
          <a:xfrm>
            <a:off x="920610" y="4662932"/>
            <a:ext cx="1731600" cy="566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noAutofit/>
          </a:bodyPr>
          <a:lstStyle/>
          <a:p>
            <a:pPr indent="0" lvl="0" marL="127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800">
                <a:solidFill>
                  <a:schemeClr val="dk1"/>
                </a:solidFill>
              </a:rPr>
              <a:t>גלגלים לנסיעה צמודה לקיר</a:t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94" name="Google Shape;94;p5"/>
          <p:cNvSpPr txBox="1"/>
          <p:nvPr/>
        </p:nvSpPr>
        <p:spPr>
          <a:xfrm>
            <a:off x="5078076" y="5714491"/>
            <a:ext cx="2008500" cy="566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noAutofit/>
          </a:bodyPr>
          <a:lstStyle/>
          <a:p>
            <a:pPr indent="0" lvl="0" marL="127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800">
                <a:solidFill>
                  <a:schemeClr val="dk1"/>
                </a:solidFill>
              </a:rPr>
              <a:t>חיישני הצבע נמצאים לפני הגלגלים המונעים</a:t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95" name="Google Shape;95;p5"/>
          <p:cNvSpPr/>
          <p:nvPr/>
        </p:nvSpPr>
        <p:spPr>
          <a:xfrm>
            <a:off x="2702245" y="3524586"/>
            <a:ext cx="894714" cy="258445"/>
          </a:xfrm>
          <a:custGeom>
            <a:rect b="b" l="l" r="r" t="t"/>
            <a:pathLst>
              <a:path extrusionOk="0" h="258445" w="894714">
                <a:moveTo>
                  <a:pt x="721024" y="202457"/>
                </a:moveTo>
                <a:lnTo>
                  <a:pt x="709303" y="258392"/>
                </a:lnTo>
                <a:lnTo>
                  <a:pt x="894690" y="209652"/>
                </a:lnTo>
                <a:lnTo>
                  <a:pt x="893111" y="208401"/>
                </a:lnTo>
                <a:lnTo>
                  <a:pt x="760338" y="208401"/>
                </a:lnTo>
                <a:lnTo>
                  <a:pt x="748991" y="208317"/>
                </a:lnTo>
                <a:lnTo>
                  <a:pt x="721024" y="202457"/>
                </a:lnTo>
                <a:close/>
              </a:path>
              <a:path extrusionOk="0" h="258445" w="894714">
                <a:moveTo>
                  <a:pt x="732745" y="146522"/>
                </a:moveTo>
                <a:lnTo>
                  <a:pt x="721024" y="202457"/>
                </a:lnTo>
                <a:lnTo>
                  <a:pt x="748991" y="208317"/>
                </a:lnTo>
                <a:lnTo>
                  <a:pt x="760338" y="208401"/>
                </a:lnTo>
                <a:lnTo>
                  <a:pt x="770484" y="204270"/>
                </a:lnTo>
                <a:lnTo>
                  <a:pt x="778340" y="196636"/>
                </a:lnTo>
                <a:lnTo>
                  <a:pt x="782819" y="186210"/>
                </a:lnTo>
                <a:lnTo>
                  <a:pt x="782903" y="174864"/>
                </a:lnTo>
                <a:lnTo>
                  <a:pt x="778772" y="164718"/>
                </a:lnTo>
                <a:lnTo>
                  <a:pt x="771138" y="156861"/>
                </a:lnTo>
                <a:lnTo>
                  <a:pt x="760712" y="152383"/>
                </a:lnTo>
                <a:lnTo>
                  <a:pt x="732745" y="146522"/>
                </a:lnTo>
                <a:close/>
              </a:path>
              <a:path extrusionOk="0" h="258445" w="894714">
                <a:moveTo>
                  <a:pt x="744466" y="90587"/>
                </a:moveTo>
                <a:lnTo>
                  <a:pt x="732745" y="146522"/>
                </a:lnTo>
                <a:lnTo>
                  <a:pt x="760712" y="152383"/>
                </a:lnTo>
                <a:lnTo>
                  <a:pt x="771138" y="156861"/>
                </a:lnTo>
                <a:lnTo>
                  <a:pt x="778772" y="164718"/>
                </a:lnTo>
                <a:lnTo>
                  <a:pt x="782903" y="174864"/>
                </a:lnTo>
                <a:lnTo>
                  <a:pt x="782819" y="186210"/>
                </a:lnTo>
                <a:lnTo>
                  <a:pt x="778340" y="196636"/>
                </a:lnTo>
                <a:lnTo>
                  <a:pt x="770484" y="204270"/>
                </a:lnTo>
                <a:lnTo>
                  <a:pt x="760338" y="208401"/>
                </a:lnTo>
                <a:lnTo>
                  <a:pt x="893111" y="208401"/>
                </a:lnTo>
                <a:lnTo>
                  <a:pt x="744466" y="90587"/>
                </a:lnTo>
                <a:close/>
              </a:path>
              <a:path extrusionOk="0" h="258445" w="894714">
                <a:moveTo>
                  <a:pt x="22564" y="0"/>
                </a:moveTo>
                <a:lnTo>
                  <a:pt x="12418" y="4130"/>
                </a:lnTo>
                <a:lnTo>
                  <a:pt x="4562" y="11764"/>
                </a:lnTo>
                <a:lnTo>
                  <a:pt x="83" y="22190"/>
                </a:lnTo>
                <a:lnTo>
                  <a:pt x="0" y="33537"/>
                </a:lnTo>
                <a:lnTo>
                  <a:pt x="4130" y="43682"/>
                </a:lnTo>
                <a:lnTo>
                  <a:pt x="11765" y="51539"/>
                </a:lnTo>
                <a:lnTo>
                  <a:pt x="22191" y="56018"/>
                </a:lnTo>
                <a:lnTo>
                  <a:pt x="721024" y="202457"/>
                </a:lnTo>
                <a:lnTo>
                  <a:pt x="732745" y="146522"/>
                </a:lnTo>
                <a:lnTo>
                  <a:pt x="33911" y="83"/>
                </a:lnTo>
                <a:lnTo>
                  <a:pt x="22564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5"/>
          <p:cNvSpPr/>
          <p:nvPr/>
        </p:nvSpPr>
        <p:spPr>
          <a:xfrm>
            <a:off x="2701814" y="3524156"/>
            <a:ext cx="1644014" cy="876935"/>
          </a:xfrm>
          <a:custGeom>
            <a:rect b="b" l="l" r="r" t="t"/>
            <a:pathLst>
              <a:path extrusionOk="0" h="876935" w="1644014">
                <a:moveTo>
                  <a:pt x="1478531" y="822303"/>
                </a:moveTo>
                <a:lnTo>
                  <a:pt x="1451958" y="872900"/>
                </a:lnTo>
                <a:lnTo>
                  <a:pt x="1643608" y="876724"/>
                </a:lnTo>
                <a:lnTo>
                  <a:pt x="1616310" y="838773"/>
                </a:lnTo>
                <a:lnTo>
                  <a:pt x="1514720" y="838773"/>
                </a:lnTo>
                <a:lnTo>
                  <a:pt x="1503829" y="835590"/>
                </a:lnTo>
                <a:lnTo>
                  <a:pt x="1478531" y="822303"/>
                </a:lnTo>
                <a:close/>
              </a:path>
              <a:path extrusionOk="0" h="876935" w="1644014">
                <a:moveTo>
                  <a:pt x="1505104" y="771707"/>
                </a:moveTo>
                <a:lnTo>
                  <a:pt x="1478531" y="822303"/>
                </a:lnTo>
                <a:lnTo>
                  <a:pt x="1503829" y="835590"/>
                </a:lnTo>
                <a:lnTo>
                  <a:pt x="1514720" y="838773"/>
                </a:lnTo>
                <a:lnTo>
                  <a:pt x="1525608" y="837575"/>
                </a:lnTo>
                <a:lnTo>
                  <a:pt x="1535253" y="832380"/>
                </a:lnTo>
                <a:lnTo>
                  <a:pt x="1542413" y="823577"/>
                </a:lnTo>
                <a:lnTo>
                  <a:pt x="1545597" y="812686"/>
                </a:lnTo>
                <a:lnTo>
                  <a:pt x="1544398" y="801797"/>
                </a:lnTo>
                <a:lnTo>
                  <a:pt x="1539204" y="792153"/>
                </a:lnTo>
                <a:lnTo>
                  <a:pt x="1530401" y="784993"/>
                </a:lnTo>
                <a:lnTo>
                  <a:pt x="1505104" y="771707"/>
                </a:lnTo>
                <a:close/>
              </a:path>
              <a:path extrusionOk="0" h="876935" w="1644014">
                <a:moveTo>
                  <a:pt x="1531676" y="721111"/>
                </a:moveTo>
                <a:lnTo>
                  <a:pt x="1505104" y="771707"/>
                </a:lnTo>
                <a:lnTo>
                  <a:pt x="1530401" y="784993"/>
                </a:lnTo>
                <a:lnTo>
                  <a:pt x="1539204" y="792153"/>
                </a:lnTo>
                <a:lnTo>
                  <a:pt x="1544398" y="801797"/>
                </a:lnTo>
                <a:lnTo>
                  <a:pt x="1545597" y="812686"/>
                </a:lnTo>
                <a:lnTo>
                  <a:pt x="1542413" y="823577"/>
                </a:lnTo>
                <a:lnTo>
                  <a:pt x="1535253" y="832380"/>
                </a:lnTo>
                <a:lnTo>
                  <a:pt x="1525608" y="837575"/>
                </a:lnTo>
                <a:lnTo>
                  <a:pt x="1514720" y="838773"/>
                </a:lnTo>
                <a:lnTo>
                  <a:pt x="1616310" y="838773"/>
                </a:lnTo>
                <a:lnTo>
                  <a:pt x="1531676" y="721111"/>
                </a:lnTo>
                <a:close/>
              </a:path>
              <a:path extrusionOk="0" h="876935" w="1644014">
                <a:moveTo>
                  <a:pt x="30877" y="0"/>
                </a:moveTo>
                <a:lnTo>
                  <a:pt x="19988" y="1198"/>
                </a:lnTo>
                <a:lnTo>
                  <a:pt x="10343" y="6392"/>
                </a:lnTo>
                <a:lnTo>
                  <a:pt x="3183" y="15195"/>
                </a:lnTo>
                <a:lnTo>
                  <a:pt x="0" y="26086"/>
                </a:lnTo>
                <a:lnTo>
                  <a:pt x="1198" y="36975"/>
                </a:lnTo>
                <a:lnTo>
                  <a:pt x="6392" y="46620"/>
                </a:lnTo>
                <a:lnTo>
                  <a:pt x="15195" y="53780"/>
                </a:lnTo>
                <a:lnTo>
                  <a:pt x="1478531" y="822303"/>
                </a:lnTo>
                <a:lnTo>
                  <a:pt x="1505104" y="771707"/>
                </a:lnTo>
                <a:lnTo>
                  <a:pt x="41768" y="3183"/>
                </a:lnTo>
                <a:lnTo>
                  <a:pt x="30877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5"/>
          <p:cNvSpPr/>
          <p:nvPr/>
        </p:nvSpPr>
        <p:spPr>
          <a:xfrm>
            <a:off x="5900413" y="4179601"/>
            <a:ext cx="829945" cy="186689"/>
          </a:xfrm>
          <a:custGeom>
            <a:rect b="b" l="l" r="r" t="t"/>
            <a:pathLst>
              <a:path extrusionOk="0" h="186689" w="829945">
                <a:moveTo>
                  <a:pt x="173594" y="56773"/>
                </a:moveTo>
                <a:lnTo>
                  <a:pt x="167052" y="113547"/>
                </a:lnTo>
                <a:lnTo>
                  <a:pt x="798003" y="186253"/>
                </a:lnTo>
                <a:lnTo>
                  <a:pt x="809309" y="185295"/>
                </a:lnTo>
                <a:lnTo>
                  <a:pt x="819034" y="180252"/>
                </a:lnTo>
                <a:lnTo>
                  <a:pt x="826157" y="171930"/>
                </a:lnTo>
                <a:lnTo>
                  <a:pt x="829661" y="161137"/>
                </a:lnTo>
                <a:lnTo>
                  <a:pt x="828703" y="149830"/>
                </a:lnTo>
                <a:lnTo>
                  <a:pt x="823659" y="140106"/>
                </a:lnTo>
                <a:lnTo>
                  <a:pt x="815337" y="132983"/>
                </a:lnTo>
                <a:lnTo>
                  <a:pt x="804544" y="129479"/>
                </a:lnTo>
                <a:lnTo>
                  <a:pt x="173594" y="56773"/>
                </a:lnTo>
                <a:close/>
              </a:path>
              <a:path extrusionOk="0" h="186689" w="829945">
                <a:moveTo>
                  <a:pt x="180136" y="0"/>
                </a:moveTo>
                <a:lnTo>
                  <a:pt x="0" y="65534"/>
                </a:lnTo>
                <a:lnTo>
                  <a:pt x="160510" y="170322"/>
                </a:lnTo>
                <a:lnTo>
                  <a:pt x="167052" y="113547"/>
                </a:lnTo>
                <a:lnTo>
                  <a:pt x="138664" y="110276"/>
                </a:lnTo>
                <a:lnTo>
                  <a:pt x="127872" y="106772"/>
                </a:lnTo>
                <a:lnTo>
                  <a:pt x="119550" y="99649"/>
                </a:lnTo>
                <a:lnTo>
                  <a:pt x="114506" y="89925"/>
                </a:lnTo>
                <a:lnTo>
                  <a:pt x="113549" y="78619"/>
                </a:lnTo>
                <a:lnTo>
                  <a:pt x="117053" y="67826"/>
                </a:lnTo>
                <a:lnTo>
                  <a:pt x="124176" y="59504"/>
                </a:lnTo>
                <a:lnTo>
                  <a:pt x="133901" y="54460"/>
                </a:lnTo>
                <a:lnTo>
                  <a:pt x="145207" y="53502"/>
                </a:lnTo>
                <a:lnTo>
                  <a:pt x="173971" y="53502"/>
                </a:lnTo>
                <a:lnTo>
                  <a:pt x="180136" y="0"/>
                </a:lnTo>
                <a:close/>
              </a:path>
              <a:path extrusionOk="0" h="186689" w="829945">
                <a:moveTo>
                  <a:pt x="145207" y="53502"/>
                </a:moveTo>
                <a:lnTo>
                  <a:pt x="133901" y="54460"/>
                </a:lnTo>
                <a:lnTo>
                  <a:pt x="124176" y="59504"/>
                </a:lnTo>
                <a:lnTo>
                  <a:pt x="117053" y="67826"/>
                </a:lnTo>
                <a:lnTo>
                  <a:pt x="113549" y="78619"/>
                </a:lnTo>
                <a:lnTo>
                  <a:pt x="114506" y="89925"/>
                </a:lnTo>
                <a:lnTo>
                  <a:pt x="119550" y="99649"/>
                </a:lnTo>
                <a:lnTo>
                  <a:pt x="127872" y="106772"/>
                </a:lnTo>
                <a:lnTo>
                  <a:pt x="138664" y="110276"/>
                </a:lnTo>
                <a:lnTo>
                  <a:pt x="167052" y="113547"/>
                </a:lnTo>
                <a:lnTo>
                  <a:pt x="173594" y="56773"/>
                </a:lnTo>
                <a:lnTo>
                  <a:pt x="145207" y="53502"/>
                </a:lnTo>
                <a:close/>
              </a:path>
              <a:path extrusionOk="0" h="186689" w="829945">
                <a:moveTo>
                  <a:pt x="173971" y="53502"/>
                </a:moveTo>
                <a:lnTo>
                  <a:pt x="145207" y="53502"/>
                </a:lnTo>
                <a:lnTo>
                  <a:pt x="173594" y="56773"/>
                </a:lnTo>
                <a:lnTo>
                  <a:pt x="173971" y="53502"/>
                </a:lnTo>
                <a:close/>
              </a:path>
            </a:pathLst>
          </a:custGeom>
          <a:solidFill>
            <a:srgbClr val="FF85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5"/>
          <p:cNvSpPr/>
          <p:nvPr/>
        </p:nvSpPr>
        <p:spPr>
          <a:xfrm>
            <a:off x="2701763" y="4795061"/>
            <a:ext cx="1522729" cy="186054"/>
          </a:xfrm>
          <a:custGeom>
            <a:rect b="b" l="l" r="r" t="t"/>
            <a:pathLst>
              <a:path extrusionOk="0" h="186054" w="1522729">
                <a:moveTo>
                  <a:pt x="1355731" y="14709"/>
                </a:moveTo>
                <a:lnTo>
                  <a:pt x="1352634" y="71774"/>
                </a:lnTo>
                <a:lnTo>
                  <a:pt x="1381168" y="73323"/>
                </a:lnTo>
                <a:lnTo>
                  <a:pt x="1392152" y="76168"/>
                </a:lnTo>
                <a:lnTo>
                  <a:pt x="1400890" y="82775"/>
                </a:lnTo>
                <a:lnTo>
                  <a:pt x="1406512" y="92177"/>
                </a:lnTo>
                <a:lnTo>
                  <a:pt x="1408151" y="103405"/>
                </a:lnTo>
                <a:lnTo>
                  <a:pt x="1405307" y="114390"/>
                </a:lnTo>
                <a:lnTo>
                  <a:pt x="1398700" y="123128"/>
                </a:lnTo>
                <a:lnTo>
                  <a:pt x="1389298" y="128750"/>
                </a:lnTo>
                <a:lnTo>
                  <a:pt x="1378070" y="130389"/>
                </a:lnTo>
                <a:lnTo>
                  <a:pt x="1349453" y="130389"/>
                </a:lnTo>
                <a:lnTo>
                  <a:pt x="1346440" y="185907"/>
                </a:lnTo>
                <a:lnTo>
                  <a:pt x="1474375" y="130389"/>
                </a:lnTo>
                <a:lnTo>
                  <a:pt x="1378070" y="130389"/>
                </a:lnTo>
                <a:lnTo>
                  <a:pt x="1349537" y="128841"/>
                </a:lnTo>
                <a:lnTo>
                  <a:pt x="1477943" y="128841"/>
                </a:lnTo>
                <a:lnTo>
                  <a:pt x="1522282" y="109599"/>
                </a:lnTo>
                <a:lnTo>
                  <a:pt x="1355731" y="14709"/>
                </a:lnTo>
                <a:close/>
              </a:path>
              <a:path extrusionOk="0" h="186054" w="1522729">
                <a:moveTo>
                  <a:pt x="1352634" y="71774"/>
                </a:moveTo>
                <a:lnTo>
                  <a:pt x="1349537" y="128841"/>
                </a:lnTo>
                <a:lnTo>
                  <a:pt x="1378070" y="130389"/>
                </a:lnTo>
                <a:lnTo>
                  <a:pt x="1389298" y="128750"/>
                </a:lnTo>
                <a:lnTo>
                  <a:pt x="1398700" y="123128"/>
                </a:lnTo>
                <a:lnTo>
                  <a:pt x="1405307" y="114390"/>
                </a:lnTo>
                <a:lnTo>
                  <a:pt x="1408151" y="103405"/>
                </a:lnTo>
                <a:lnTo>
                  <a:pt x="1406512" y="92177"/>
                </a:lnTo>
                <a:lnTo>
                  <a:pt x="1400890" y="82775"/>
                </a:lnTo>
                <a:lnTo>
                  <a:pt x="1392152" y="76168"/>
                </a:lnTo>
                <a:lnTo>
                  <a:pt x="1381168" y="73323"/>
                </a:lnTo>
                <a:lnTo>
                  <a:pt x="1352634" y="71774"/>
                </a:lnTo>
                <a:close/>
              </a:path>
              <a:path extrusionOk="0" h="186054" w="1522729">
                <a:moveTo>
                  <a:pt x="30081" y="0"/>
                </a:moveTo>
                <a:lnTo>
                  <a:pt x="18853" y="1639"/>
                </a:lnTo>
                <a:lnTo>
                  <a:pt x="9452" y="7261"/>
                </a:lnTo>
                <a:lnTo>
                  <a:pt x="2845" y="15999"/>
                </a:lnTo>
                <a:lnTo>
                  <a:pt x="0" y="26983"/>
                </a:lnTo>
                <a:lnTo>
                  <a:pt x="1639" y="38211"/>
                </a:lnTo>
                <a:lnTo>
                  <a:pt x="7262" y="47613"/>
                </a:lnTo>
                <a:lnTo>
                  <a:pt x="16000" y="54220"/>
                </a:lnTo>
                <a:lnTo>
                  <a:pt x="26984" y="57064"/>
                </a:lnTo>
                <a:lnTo>
                  <a:pt x="1349537" y="128841"/>
                </a:lnTo>
                <a:lnTo>
                  <a:pt x="1352634" y="71774"/>
                </a:lnTo>
                <a:lnTo>
                  <a:pt x="30081" y="0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5"/>
          <p:cNvSpPr/>
          <p:nvPr/>
        </p:nvSpPr>
        <p:spPr>
          <a:xfrm>
            <a:off x="2701725" y="4183609"/>
            <a:ext cx="688975" cy="668654"/>
          </a:xfrm>
          <a:custGeom>
            <a:rect b="b" l="l" r="r" t="t"/>
            <a:pathLst>
              <a:path extrusionOk="0" h="668654" w="688975">
                <a:moveTo>
                  <a:pt x="545844" y="98808"/>
                </a:moveTo>
                <a:lnTo>
                  <a:pt x="8683" y="619465"/>
                </a:lnTo>
                <a:lnTo>
                  <a:pt x="2259" y="628819"/>
                </a:lnTo>
                <a:lnTo>
                  <a:pt x="0" y="639538"/>
                </a:lnTo>
                <a:lnTo>
                  <a:pt x="1924" y="650322"/>
                </a:lnTo>
                <a:lnTo>
                  <a:pt x="8053" y="659871"/>
                </a:lnTo>
                <a:lnTo>
                  <a:pt x="17407" y="666295"/>
                </a:lnTo>
                <a:lnTo>
                  <a:pt x="28125" y="668555"/>
                </a:lnTo>
                <a:lnTo>
                  <a:pt x="38909" y="666631"/>
                </a:lnTo>
                <a:lnTo>
                  <a:pt x="48459" y="660502"/>
                </a:lnTo>
                <a:lnTo>
                  <a:pt x="585619" y="139845"/>
                </a:lnTo>
                <a:lnTo>
                  <a:pt x="545844" y="98808"/>
                </a:lnTo>
                <a:close/>
              </a:path>
              <a:path extrusionOk="0" h="668654" w="688975">
                <a:moveTo>
                  <a:pt x="663984" y="70867"/>
                </a:moveTo>
                <a:lnTo>
                  <a:pt x="586695" y="70867"/>
                </a:lnTo>
                <a:lnTo>
                  <a:pt x="597414" y="73127"/>
                </a:lnTo>
                <a:lnTo>
                  <a:pt x="606768" y="79551"/>
                </a:lnTo>
                <a:lnTo>
                  <a:pt x="612897" y="89101"/>
                </a:lnTo>
                <a:lnTo>
                  <a:pt x="614821" y="99885"/>
                </a:lnTo>
                <a:lnTo>
                  <a:pt x="612561" y="110603"/>
                </a:lnTo>
                <a:lnTo>
                  <a:pt x="606138" y="119957"/>
                </a:lnTo>
                <a:lnTo>
                  <a:pt x="585619" y="139845"/>
                </a:lnTo>
                <a:lnTo>
                  <a:pt x="625395" y="180882"/>
                </a:lnTo>
                <a:lnTo>
                  <a:pt x="663984" y="70867"/>
                </a:lnTo>
                <a:close/>
              </a:path>
              <a:path extrusionOk="0" h="668654" w="688975">
                <a:moveTo>
                  <a:pt x="586695" y="70867"/>
                </a:moveTo>
                <a:lnTo>
                  <a:pt x="575911" y="72792"/>
                </a:lnTo>
                <a:lnTo>
                  <a:pt x="566361" y="78921"/>
                </a:lnTo>
                <a:lnTo>
                  <a:pt x="545844" y="98808"/>
                </a:lnTo>
                <a:lnTo>
                  <a:pt x="585619" y="139845"/>
                </a:lnTo>
                <a:lnTo>
                  <a:pt x="606138" y="119957"/>
                </a:lnTo>
                <a:lnTo>
                  <a:pt x="612561" y="110603"/>
                </a:lnTo>
                <a:lnTo>
                  <a:pt x="614821" y="99885"/>
                </a:lnTo>
                <a:lnTo>
                  <a:pt x="612897" y="89101"/>
                </a:lnTo>
                <a:lnTo>
                  <a:pt x="606768" y="79551"/>
                </a:lnTo>
                <a:lnTo>
                  <a:pt x="597414" y="73127"/>
                </a:lnTo>
                <a:lnTo>
                  <a:pt x="586695" y="70867"/>
                </a:lnTo>
                <a:close/>
              </a:path>
              <a:path extrusionOk="0" h="668654" w="688975">
                <a:moveTo>
                  <a:pt x="688841" y="0"/>
                </a:moveTo>
                <a:lnTo>
                  <a:pt x="506068" y="57772"/>
                </a:lnTo>
                <a:lnTo>
                  <a:pt x="545844" y="98808"/>
                </a:lnTo>
                <a:lnTo>
                  <a:pt x="566361" y="78921"/>
                </a:lnTo>
                <a:lnTo>
                  <a:pt x="575911" y="72792"/>
                </a:lnTo>
                <a:lnTo>
                  <a:pt x="586695" y="70867"/>
                </a:lnTo>
                <a:lnTo>
                  <a:pt x="663984" y="70867"/>
                </a:lnTo>
                <a:lnTo>
                  <a:pt x="688841" y="0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5"/>
          <p:cNvSpPr/>
          <p:nvPr/>
        </p:nvSpPr>
        <p:spPr>
          <a:xfrm>
            <a:off x="4603487" y="4610917"/>
            <a:ext cx="1205864" cy="595629"/>
          </a:xfrm>
          <a:custGeom>
            <a:rect b="b" l="l" r="r" t="t"/>
            <a:pathLst>
              <a:path extrusionOk="0" h="595629" w="1205864">
                <a:moveTo>
                  <a:pt x="1162176" y="0"/>
                </a:moveTo>
                <a:lnTo>
                  <a:pt x="1185959" y="73459"/>
                </a:lnTo>
                <a:lnTo>
                  <a:pt x="1200715" y="135132"/>
                </a:lnTo>
                <a:lnTo>
                  <a:pt x="1205276" y="178661"/>
                </a:lnTo>
                <a:lnTo>
                  <a:pt x="1198475" y="197684"/>
                </a:lnTo>
                <a:lnTo>
                  <a:pt x="679537" y="385198"/>
                </a:lnTo>
                <a:lnTo>
                  <a:pt x="672736" y="404221"/>
                </a:lnTo>
                <a:lnTo>
                  <a:pt x="677297" y="447749"/>
                </a:lnTo>
                <a:lnTo>
                  <a:pt x="692053" y="509423"/>
                </a:lnTo>
                <a:lnTo>
                  <a:pt x="715836" y="582882"/>
                </a:lnTo>
                <a:lnTo>
                  <a:pt x="687169" y="511188"/>
                </a:lnTo>
                <a:lnTo>
                  <a:pt x="659094" y="454327"/>
                </a:lnTo>
                <a:lnTo>
                  <a:pt x="634777" y="417937"/>
                </a:lnTo>
                <a:lnTo>
                  <a:pt x="617387" y="407655"/>
                </a:lnTo>
                <a:lnTo>
                  <a:pt x="98449" y="595169"/>
                </a:lnTo>
                <a:lnTo>
                  <a:pt x="81058" y="584887"/>
                </a:lnTo>
                <a:lnTo>
                  <a:pt x="56742" y="548498"/>
                </a:lnTo>
                <a:lnTo>
                  <a:pt x="28667" y="491637"/>
                </a:lnTo>
                <a:lnTo>
                  <a:pt x="0" y="419942"/>
                </a:lnTo>
              </a:path>
            </a:pathLst>
          </a:custGeom>
          <a:noFill/>
          <a:ln cap="flat" cmpd="sng" w="57125">
            <a:solidFill>
              <a:srgbClr val="FFC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5"/>
          <p:cNvSpPr/>
          <p:nvPr/>
        </p:nvSpPr>
        <p:spPr>
          <a:xfrm>
            <a:off x="5319323" y="5193800"/>
            <a:ext cx="662304" cy="497204"/>
          </a:xfrm>
          <a:custGeom>
            <a:rect b="b" l="l" r="r" t="t"/>
            <a:pathLst>
              <a:path extrusionOk="0" h="497204" w="662304">
                <a:moveTo>
                  <a:pt x="661769" y="496968"/>
                </a:moveTo>
                <a:lnTo>
                  <a:pt x="0" y="0"/>
                </a:lnTo>
              </a:path>
            </a:pathLst>
          </a:custGeom>
          <a:noFill/>
          <a:ln cap="flat" cmpd="sng" w="57150">
            <a:solidFill>
              <a:srgbClr val="FFC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5"/>
          <p:cNvSpPr txBox="1"/>
          <p:nvPr/>
        </p:nvSpPr>
        <p:spPr>
          <a:xfrm>
            <a:off x="6810838" y="2453132"/>
            <a:ext cx="1335300" cy="566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noAutofit/>
          </a:bodyPr>
          <a:lstStyle/>
          <a:p>
            <a:pPr indent="0" lvl="0" marL="12700" marR="508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800">
                <a:solidFill>
                  <a:schemeClr val="dk1"/>
                </a:solidFill>
              </a:rPr>
              <a:t>מרכז כובד נמוך</a:t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103" name="Google Shape;103;p5"/>
          <p:cNvSpPr txBox="1"/>
          <p:nvPr>
            <p:ph idx="11" type="ftr"/>
          </p:nvPr>
        </p:nvSpPr>
        <p:spPr>
          <a:xfrm>
            <a:off x="319823" y="6469850"/>
            <a:ext cx="5016300" cy="29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12700" rtl="0" algn="l">
              <a:lnSpc>
                <a:spcPct val="1186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-IL"/>
              <a:t>© 2018, FLL Tutorials, Last Edit 8/16/2018</a:t>
            </a:r>
            <a:endParaRPr/>
          </a:p>
        </p:txBody>
      </p:sp>
      <p:sp>
        <p:nvSpPr>
          <p:cNvPr id="104" name="Google Shape;104;p5"/>
          <p:cNvSpPr txBox="1"/>
          <p:nvPr/>
        </p:nvSpPr>
        <p:spPr>
          <a:xfrm>
            <a:off x="6756913" y="3524156"/>
            <a:ext cx="1983000" cy="11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noAutofit/>
          </a:bodyPr>
          <a:lstStyle/>
          <a:p>
            <a:pPr indent="0" lvl="0" marL="12700" marR="808990" rtl="1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800">
                <a:solidFill>
                  <a:schemeClr val="dk1"/>
                </a:solidFill>
              </a:rPr>
              <a:t>קירות חיצוניים שתומכים בגלגלים</a:t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105" name="Google Shape;105;p5"/>
          <p:cNvSpPr txBox="1"/>
          <p:nvPr/>
        </p:nvSpPr>
        <p:spPr>
          <a:xfrm>
            <a:off x="319813" y="2441854"/>
            <a:ext cx="2262000" cy="141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348615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300">
                <a:solidFill>
                  <a:schemeClr val="dk1"/>
                </a:solidFill>
              </a:rPr>
              <a:t>** כיסוי חיישני הצבע לא נחוץ. ראו את שיעור מיקום חיישני הצבע שלנו.</a:t>
            </a:r>
            <a:endParaRPr sz="1500"/>
          </a:p>
          <a:p>
            <a:pPr indent="0" lvl="0" marL="12700" marR="348615" rtl="1" algn="r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iw-IL" sz="1900">
                <a:solidFill>
                  <a:schemeClr val="dk1"/>
                </a:solidFill>
              </a:rPr>
              <a:t>שני חיישני צבע בפינות של הרובוט</a:t>
            </a:r>
            <a:endParaRPr sz="1900">
              <a:solidFill>
                <a:schemeClr val="dk1"/>
              </a:solidFill>
            </a:endParaRPr>
          </a:p>
        </p:txBody>
      </p:sp>
      <p:sp>
        <p:nvSpPr>
          <p:cNvPr id="106" name="Google Shape;106;p5"/>
          <p:cNvSpPr txBox="1"/>
          <p:nvPr/>
        </p:nvSpPr>
        <p:spPr>
          <a:xfrm>
            <a:off x="7502625" y="5149275"/>
            <a:ext cx="1422300" cy="141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750">
                <a:solidFill>
                  <a:schemeClr val="dk1"/>
                </a:solidFill>
              </a:rPr>
              <a:t>מבנה מאוזן – גולה תומכת באותו גובה כמו הגלגלים</a:t>
            </a:r>
            <a:endParaRPr sz="1750">
              <a:solidFill>
                <a:schemeClr val="dk1"/>
              </a:solidFill>
            </a:endParaRPr>
          </a:p>
        </p:txBody>
      </p:sp>
      <p:sp>
        <p:nvSpPr>
          <p:cNvPr id="107" name="Google Shape;107;p5"/>
          <p:cNvSpPr txBox="1"/>
          <p:nvPr/>
        </p:nvSpPr>
        <p:spPr>
          <a:xfrm>
            <a:off x="4273500" y="6340523"/>
            <a:ext cx="4870500" cy="29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ctr">
              <a:lnSpc>
                <a:spcPct val="80000"/>
              </a:lnSpc>
              <a:spcBef>
                <a:spcPts val="896"/>
              </a:spcBef>
              <a:spcAft>
                <a:spcPts val="0"/>
              </a:spcAft>
              <a:buNone/>
            </a:pPr>
            <a:r>
              <a:rPr b="1" lang="iw-IL">
                <a:solidFill>
                  <a:srgbClr val="2D58AC"/>
                </a:solidFill>
              </a:rPr>
              <a:t>תורגם לעברית ע"י D-BUG #3316</a:t>
            </a:r>
            <a:endParaRPr b="1" sz="1800">
              <a:solidFill>
                <a:srgbClr val="2D58AC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2D58AC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6"/>
          <p:cNvSpPr txBox="1"/>
          <p:nvPr>
            <p:ph type="title"/>
          </p:nvPr>
        </p:nvSpPr>
        <p:spPr>
          <a:xfrm>
            <a:off x="448100" y="599725"/>
            <a:ext cx="8239200" cy="762000"/>
          </a:xfrm>
          <a:prstGeom prst="rect">
            <a:avLst/>
          </a:prstGeom>
          <a:solidFill>
            <a:srgbClr val="1A3260"/>
          </a:solidFill>
          <a:ln>
            <a:noFill/>
          </a:ln>
        </p:spPr>
        <p:txBody>
          <a:bodyPr anchorCtr="0" anchor="t" bIns="0" lIns="0" spcFirstLastPara="1" rIns="0" wrap="square" tIns="196850">
            <a:spAutoFit/>
          </a:bodyPr>
          <a:lstStyle/>
          <a:p>
            <a:pPr indent="0" lvl="0" marL="224154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תכונות נוספות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6"/>
          <p:cNvSpPr txBox="1"/>
          <p:nvPr/>
        </p:nvSpPr>
        <p:spPr>
          <a:xfrm>
            <a:off x="526831" y="1526540"/>
            <a:ext cx="8009255" cy="27033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-306069" lvl="0" marL="318135" marR="492125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590B8"/>
              </a:buClr>
              <a:buSzPts val="2200"/>
              <a:buChar char="!"/>
            </a:pPr>
            <a:r>
              <a:rPr lang="iw-IL" sz="2400">
                <a:solidFill>
                  <a:srgbClr val="3D3D3D"/>
                </a:solidFill>
              </a:rPr>
              <a:t>חיבור וניתוק מהיר של חליפות בכל צידי הרובוט</a:t>
            </a:r>
            <a:endParaRPr sz="2400">
              <a:solidFill>
                <a:srgbClr val="3D3D3D"/>
              </a:solidFill>
            </a:endParaRPr>
          </a:p>
          <a:p>
            <a:pPr indent="-306069" lvl="0" marL="318135" marR="492125" rtl="1" algn="r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4590B8"/>
              </a:buClr>
              <a:buSzPts val="2200"/>
              <a:buChar char="!"/>
            </a:pPr>
            <a:r>
              <a:rPr lang="iw-IL" sz="2400">
                <a:solidFill>
                  <a:srgbClr val="3D3D3D"/>
                </a:solidFill>
              </a:rPr>
              <a:t>חיבור חליפות לא אמור לגרום לבעיות פיזור משקל הרובוט</a:t>
            </a:r>
            <a:endParaRPr sz="2400">
              <a:solidFill>
                <a:schemeClr val="dk1"/>
              </a:solidFill>
            </a:endParaRPr>
          </a:p>
          <a:p>
            <a:pPr indent="-306069" lvl="0" marL="318135" marR="302260" rtl="1" algn="r">
              <a:lnSpc>
                <a:spcPct val="100000"/>
              </a:lnSpc>
              <a:spcBef>
                <a:spcPts val="1175"/>
              </a:spcBef>
              <a:spcAft>
                <a:spcPts val="0"/>
              </a:spcAft>
              <a:buClr>
                <a:srgbClr val="4590B8"/>
              </a:buClr>
              <a:buSzPts val="2200"/>
              <a:buChar char="!"/>
            </a:pPr>
            <a:r>
              <a:rPr lang="iw-IL" sz="2400">
                <a:solidFill>
                  <a:schemeClr val="dk1"/>
                </a:solidFill>
              </a:rPr>
              <a:t>דורש חלקים מינימלים – DroidBot Model C בנוי מערכה אחת ושני חלקים נוספים</a:t>
            </a:r>
            <a:endParaRPr/>
          </a:p>
          <a:p>
            <a:pPr indent="-306069" lvl="0" marL="318135" marR="302260" rtl="1" algn="r">
              <a:spcBef>
                <a:spcPts val="1175"/>
              </a:spcBef>
              <a:spcAft>
                <a:spcPts val="0"/>
              </a:spcAft>
              <a:buClr>
                <a:srgbClr val="4590B8"/>
              </a:buClr>
              <a:buSzPts val="2200"/>
              <a:buChar char="!"/>
            </a:pPr>
            <a:r>
              <a:rPr lang="iw-IL" sz="2400">
                <a:solidFill>
                  <a:schemeClr val="dk1"/>
                </a:solidFill>
              </a:rPr>
              <a:t>גלגלאות מחוברות למנועים להתקנה קלה של חליפות</a:t>
            </a:r>
            <a:endParaRPr/>
          </a:p>
          <a:p>
            <a:pPr indent="-166371" lvl="0" marL="318135" marR="302260" rtl="1" algn="r">
              <a:lnSpc>
                <a:spcPct val="100000"/>
              </a:lnSpc>
              <a:spcBef>
                <a:spcPts val="1175"/>
              </a:spcBef>
              <a:spcAft>
                <a:spcPts val="0"/>
              </a:spcAft>
              <a:buClr>
                <a:srgbClr val="4590B8"/>
              </a:buClr>
              <a:buSzPts val="2200"/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</p:txBody>
      </p:sp>
      <p:sp>
        <p:nvSpPr>
          <p:cNvPr id="114" name="Google Shape;114;p6"/>
          <p:cNvSpPr/>
          <p:nvPr/>
        </p:nvSpPr>
        <p:spPr>
          <a:xfrm>
            <a:off x="734568" y="4410455"/>
            <a:ext cx="2770632" cy="193548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6"/>
          <p:cNvSpPr txBox="1"/>
          <p:nvPr/>
        </p:nvSpPr>
        <p:spPr>
          <a:xfrm>
            <a:off x="3276798" y="4394700"/>
            <a:ext cx="1255200" cy="130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12065" marR="30226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600">
                <a:solidFill>
                  <a:schemeClr val="dk1"/>
                </a:solidFill>
              </a:rPr>
              <a:t>גלגלאות מחוברות למנועים להתקנה קלה של חליפות</a:t>
            </a:r>
            <a:endParaRPr sz="1600"/>
          </a:p>
        </p:txBody>
      </p:sp>
      <p:sp>
        <p:nvSpPr>
          <p:cNvPr id="116" name="Google Shape;116;p6"/>
          <p:cNvSpPr txBox="1"/>
          <p:nvPr/>
        </p:nvSpPr>
        <p:spPr>
          <a:xfrm>
            <a:off x="7259311" y="4394708"/>
            <a:ext cx="1437005" cy="153247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12700" marR="508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500">
                <a:solidFill>
                  <a:schemeClr val="dk1"/>
                </a:solidFill>
              </a:rPr>
              <a:t>גלגלאות ויתדות על החליפה מאפשרות חיבור מהיר למנועים שעל הרובוט.</a:t>
            </a:r>
            <a:endParaRPr sz="1500"/>
          </a:p>
          <a:p>
            <a:pPr indent="0" lvl="0" marL="12700" marR="5080" rtl="1" algn="r">
              <a:lnSpc>
                <a:spcPct val="100000"/>
              </a:lnSpc>
              <a:spcBef>
                <a:spcPts val="90"/>
              </a:spcBef>
              <a:spcAft>
                <a:spcPts val="0"/>
              </a:spcAft>
              <a:buNone/>
            </a:pPr>
            <a:r>
              <a:rPr lang="iw-IL" sz="1500">
                <a:solidFill>
                  <a:schemeClr val="dk1"/>
                </a:solidFill>
              </a:rPr>
              <a:t>חליפה זו מחליקה לתוך ה-Droidbot Modle C</a:t>
            </a:r>
            <a:endParaRPr sz="1500">
              <a:solidFill>
                <a:schemeClr val="dk1"/>
              </a:solidFill>
            </a:endParaRPr>
          </a:p>
        </p:txBody>
      </p:sp>
      <p:sp>
        <p:nvSpPr>
          <p:cNvPr id="117" name="Google Shape;117;p6"/>
          <p:cNvSpPr/>
          <p:nvPr/>
        </p:nvSpPr>
        <p:spPr>
          <a:xfrm>
            <a:off x="4565903" y="4059935"/>
            <a:ext cx="2718816" cy="2435352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6"/>
          <p:cNvSpPr txBox="1"/>
          <p:nvPr>
            <p:ph idx="11" type="ftr"/>
          </p:nvPr>
        </p:nvSpPr>
        <p:spPr>
          <a:xfrm>
            <a:off x="659923" y="6428675"/>
            <a:ext cx="4926900" cy="29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12700" rtl="0" algn="l">
              <a:lnSpc>
                <a:spcPct val="1186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-IL"/>
              <a:t>© 2018, FLL Tutorials, Last Edit 8/16/2018</a:t>
            </a:r>
            <a:endParaRPr/>
          </a:p>
        </p:txBody>
      </p:sp>
      <p:sp>
        <p:nvSpPr>
          <p:cNvPr id="119" name="Google Shape;119;p6"/>
          <p:cNvSpPr txBox="1"/>
          <p:nvPr/>
        </p:nvSpPr>
        <p:spPr>
          <a:xfrm>
            <a:off x="4273500" y="6340523"/>
            <a:ext cx="4870500" cy="29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ctr">
              <a:lnSpc>
                <a:spcPct val="80000"/>
              </a:lnSpc>
              <a:spcBef>
                <a:spcPts val="896"/>
              </a:spcBef>
              <a:spcAft>
                <a:spcPts val="0"/>
              </a:spcAft>
              <a:buNone/>
            </a:pPr>
            <a:r>
              <a:rPr b="1" lang="iw-IL">
                <a:solidFill>
                  <a:srgbClr val="2D58AC"/>
                </a:solidFill>
              </a:rPr>
              <a:t>תורגם לעברית ע"י D-BUG #3316</a:t>
            </a:r>
            <a:endParaRPr b="1" sz="1800">
              <a:solidFill>
                <a:srgbClr val="2D58AC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2D58AC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7"/>
          <p:cNvSpPr txBox="1"/>
          <p:nvPr>
            <p:ph type="title"/>
          </p:nvPr>
        </p:nvSpPr>
        <p:spPr>
          <a:xfrm>
            <a:off x="448100" y="599725"/>
            <a:ext cx="8239200" cy="779100"/>
          </a:xfrm>
          <a:prstGeom prst="rect">
            <a:avLst/>
          </a:prstGeom>
          <a:solidFill>
            <a:srgbClr val="1A3260"/>
          </a:solidFill>
          <a:ln>
            <a:noFill/>
          </a:ln>
        </p:spPr>
        <p:txBody>
          <a:bodyPr anchorCtr="0" anchor="t" bIns="0" lIns="0" spcFirstLastPara="1" rIns="0" wrap="square" tIns="196850">
            <a:spAutoFit/>
          </a:bodyPr>
          <a:lstStyle/>
          <a:p>
            <a:pPr indent="0" lvl="0" marL="224154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מה הלאה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7"/>
          <p:cNvSpPr txBox="1"/>
          <p:nvPr>
            <p:ph idx="11" type="ftr"/>
          </p:nvPr>
        </p:nvSpPr>
        <p:spPr>
          <a:xfrm>
            <a:off x="659923" y="6428675"/>
            <a:ext cx="4801500" cy="29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12700" rtl="0" algn="l">
              <a:lnSpc>
                <a:spcPct val="1186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-IL"/>
              <a:t>© 2018, FLL Tutorials, Last Edit 8/16/2018</a:t>
            </a:r>
            <a:endParaRPr/>
          </a:p>
        </p:txBody>
      </p:sp>
      <p:sp>
        <p:nvSpPr>
          <p:cNvPr id="126" name="Google Shape;126;p7"/>
          <p:cNvSpPr txBox="1"/>
          <p:nvPr/>
        </p:nvSpPr>
        <p:spPr>
          <a:xfrm>
            <a:off x="1081906" y="1627894"/>
            <a:ext cx="7319700" cy="224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-457200" lvl="0" marL="457200" marR="29337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3D3D"/>
              </a:buClr>
              <a:buSzPts val="3600"/>
              <a:buChar char="●"/>
            </a:pPr>
            <a:r>
              <a:rPr lang="iw-IL" sz="3600">
                <a:solidFill>
                  <a:srgbClr val="3D3D3D"/>
                </a:solidFill>
              </a:rPr>
              <a:t>כאשר אתם בונים את הרובוט שלכם, נסו לשקול את הגורמים שהצגנו כאן</a:t>
            </a:r>
            <a:endParaRPr sz="3600">
              <a:solidFill>
                <a:srgbClr val="3D3D3D"/>
              </a:solidFill>
            </a:endParaRPr>
          </a:p>
          <a:p>
            <a:pPr indent="0" lvl="0" marL="457200" marR="29337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3D3D3D"/>
              </a:solidFill>
            </a:endParaRPr>
          </a:p>
          <a:p>
            <a:pPr indent="-457200" lvl="0" marL="457200" marR="293370" rtl="1" algn="r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3D3D3D"/>
              </a:buClr>
              <a:buSzPts val="3600"/>
              <a:buChar char="●"/>
            </a:pPr>
            <a:r>
              <a:rPr lang="iw-IL" sz="3600">
                <a:solidFill>
                  <a:srgbClr val="3D3D3D"/>
                </a:solidFill>
              </a:rPr>
              <a:t>קיימים עוד עיצובים לרובוטים ב FLL tutorials שאתם יכולים ללמוד מהם</a:t>
            </a:r>
            <a:endParaRPr/>
          </a:p>
        </p:txBody>
      </p:sp>
      <p:sp>
        <p:nvSpPr>
          <p:cNvPr id="127" name="Google Shape;127;p7"/>
          <p:cNvSpPr txBox="1"/>
          <p:nvPr/>
        </p:nvSpPr>
        <p:spPr>
          <a:xfrm>
            <a:off x="4273500" y="6340523"/>
            <a:ext cx="4870500" cy="29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ctr">
              <a:lnSpc>
                <a:spcPct val="80000"/>
              </a:lnSpc>
              <a:spcBef>
                <a:spcPts val="896"/>
              </a:spcBef>
              <a:spcAft>
                <a:spcPts val="0"/>
              </a:spcAft>
              <a:buNone/>
            </a:pPr>
            <a:r>
              <a:rPr b="1" lang="iw-IL">
                <a:solidFill>
                  <a:srgbClr val="2D58AC"/>
                </a:solidFill>
              </a:rPr>
              <a:t>תורגם לעברית ע"י D-BUG #3316</a:t>
            </a:r>
            <a:endParaRPr b="1" sz="1800">
              <a:solidFill>
                <a:srgbClr val="2D58AC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2D58AC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89c13f5d00_0_25"/>
          <p:cNvSpPr txBox="1"/>
          <p:nvPr>
            <p:ph type="title"/>
          </p:nvPr>
        </p:nvSpPr>
        <p:spPr>
          <a:xfrm>
            <a:off x="448100" y="590900"/>
            <a:ext cx="8238600" cy="840000"/>
          </a:xfrm>
          <a:prstGeom prst="rect">
            <a:avLst/>
          </a:prstGeom>
          <a:solidFill>
            <a:srgbClr val="1A3260"/>
          </a:solidFill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ill Sans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תודות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g89c13f5d00_0_25"/>
          <p:cNvSpPr txBox="1"/>
          <p:nvPr>
            <p:ph idx="1" type="body"/>
          </p:nvPr>
        </p:nvSpPr>
        <p:spPr>
          <a:xfrm>
            <a:off x="448091" y="1810383"/>
            <a:ext cx="8238600" cy="435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1" algn="r">
              <a:spcBef>
                <a:spcPts val="0"/>
              </a:spcBef>
              <a:spcAft>
                <a:spcPts val="0"/>
              </a:spcAft>
              <a:buSzPts val="2576"/>
              <a:buFont typeface="Arial"/>
              <a:buChar char="•"/>
            </a:pPr>
            <a:r>
              <a:rPr lang="iw-IL" sz="2800">
                <a:latin typeface="Arial"/>
                <a:ea typeface="Arial"/>
                <a:cs typeface="Arial"/>
                <a:sym typeface="Arial"/>
              </a:rPr>
              <a:t>המדריך נוצר ע"י Sanjay Seshan  ו-  Arvind Seshan</a:t>
            </a:r>
            <a:endParaRPr sz="2800"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1" algn="r">
              <a:spcBef>
                <a:spcPts val="1160"/>
              </a:spcBef>
              <a:spcAft>
                <a:spcPts val="0"/>
              </a:spcAft>
              <a:buSzPts val="2576"/>
              <a:buFont typeface="Arial"/>
              <a:buChar char="•"/>
            </a:pPr>
            <a:r>
              <a:rPr lang="iw-IL" sz="2800">
                <a:latin typeface="Arial"/>
                <a:ea typeface="Arial"/>
                <a:cs typeface="Arial"/>
                <a:sym typeface="Arial"/>
              </a:rPr>
              <a:t>תורגם לעברית ע"י D-Bug #3316 מתיכון עירוני ד', תל-אביב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1" algn="r">
              <a:spcBef>
                <a:spcPts val="1160"/>
              </a:spcBef>
              <a:spcAft>
                <a:spcPts val="0"/>
              </a:spcAft>
              <a:buSzPts val="2576"/>
              <a:buFont typeface="Arial"/>
              <a:buChar char="•"/>
            </a:pPr>
            <a:r>
              <a:rPr lang="iw-IL" sz="2800">
                <a:latin typeface="Arial"/>
                <a:ea typeface="Arial"/>
                <a:cs typeface="Arial"/>
                <a:sym typeface="Arial"/>
              </a:rPr>
              <a:t>תוכלו למצוא עוד מדריכים ב: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1" algn="r">
              <a:spcBef>
                <a:spcPts val="1160"/>
              </a:spcBef>
              <a:spcAft>
                <a:spcPts val="0"/>
              </a:spcAft>
              <a:buSzPts val="2576"/>
              <a:buFont typeface="Arial"/>
              <a:buChar char="•"/>
            </a:pPr>
            <a:r>
              <a:rPr lang="iw-IL" sz="2800"/>
              <a:t> </a:t>
            </a:r>
            <a:r>
              <a:rPr lang="iw-IL" sz="2800" u="sng">
                <a:solidFill>
                  <a:schemeClr val="hlink"/>
                </a:solidFill>
                <a:hlinkClick r:id="rId3"/>
              </a:rPr>
              <a:t>www.ev3lessons.com</a:t>
            </a:r>
            <a:endParaRPr sz="2800"/>
          </a:p>
          <a:p>
            <a:pPr indent="-342900" lvl="0" marL="342900" rtl="1" algn="r">
              <a:spcBef>
                <a:spcPts val="1160"/>
              </a:spcBef>
              <a:spcAft>
                <a:spcPts val="0"/>
              </a:spcAft>
              <a:buSzPts val="2576"/>
              <a:buFont typeface="Arial"/>
              <a:buChar char="•"/>
            </a:pPr>
            <a:r>
              <a:rPr lang="iw-IL" sz="2800"/>
              <a:t> </a:t>
            </a:r>
            <a:r>
              <a:rPr lang="iw-IL" sz="2800">
                <a:latin typeface="Arial"/>
                <a:ea typeface="Arial"/>
                <a:cs typeface="Arial"/>
                <a:sym typeface="Arial"/>
              </a:rPr>
              <a:t>ו-</a:t>
            </a:r>
            <a:r>
              <a:rPr lang="iw-IL" sz="2800"/>
              <a:t>  </a:t>
            </a:r>
            <a:r>
              <a:rPr lang="iw-IL" sz="2800" u="sng">
                <a:solidFill>
                  <a:schemeClr val="hlink"/>
                </a:solidFill>
                <a:hlinkClick r:id="rId4"/>
              </a:rPr>
              <a:t>www.flltutorials.com</a:t>
            </a:r>
            <a:endParaRPr sz="2800"/>
          </a:p>
          <a:p>
            <a:pPr indent="-179324" lvl="0" marL="342900" rtl="0" algn="l">
              <a:spcBef>
                <a:spcPts val="1160"/>
              </a:spcBef>
              <a:spcAft>
                <a:spcPts val="0"/>
              </a:spcAft>
              <a:buSzPts val="2576"/>
              <a:buFont typeface="Arial"/>
              <a:buNone/>
            </a:pPr>
            <a:r>
              <a:t/>
            </a:r>
            <a:endParaRPr sz="2800"/>
          </a:p>
        </p:txBody>
      </p:sp>
      <p:sp>
        <p:nvSpPr>
          <p:cNvPr id="135" name="Google Shape;135;g89c13f5d00_0_25"/>
          <p:cNvSpPr/>
          <p:nvPr/>
        </p:nvSpPr>
        <p:spPr>
          <a:xfrm>
            <a:off x="457199" y="5391957"/>
            <a:ext cx="7913400" cy="923400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74B7"/>
              </a:buClr>
              <a:buSzPts val="2000"/>
              <a:buFont typeface="Helvetica Neue"/>
              <a:buNone/>
            </a:pPr>
            <a:r>
              <a:rPr b="0" i="0" lang="iw-IL" sz="2000" u="none" cap="none" strike="noStrike">
                <a:solidFill>
                  <a:srgbClr val="4374B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                         </a:t>
            </a:r>
            <a:br>
              <a:rPr b="0" i="0" lang="iw-IL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iw-IL" sz="2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This work is licensed under a </a:t>
            </a:r>
            <a:r>
              <a:rPr b="0" i="0" lang="iw-IL" sz="2000" u="sng" cap="none" strike="noStrike">
                <a:solidFill>
                  <a:srgbClr val="4374B7"/>
                </a:solidFill>
                <a:latin typeface="Helvetica Neue"/>
                <a:ea typeface="Helvetica Neue"/>
                <a:cs typeface="Helvetica Neue"/>
                <a:sym typeface="Helvetica Neue"/>
                <a:hlinkClick r:id="rId5"/>
              </a:rPr>
              <a:t>Creative Commons Attribution-NonCommercial-ShareAlike 4.0 International License</a:t>
            </a:r>
            <a:r>
              <a:rPr b="0" i="0" lang="iw-IL" sz="2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r>
              <a:rPr b="0" i="0" lang="iw-IL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2000" u="none" cap="none" strike="noStrike">
              <a:solidFill>
                <a:srgbClr val="4374B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descr="Creative Commons License" id="136" name="Google Shape;136;g89c13f5d00_0_25">
            <a:hlinkClick r:id="rId6"/>
          </p:cNvPr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410561" y="4398852"/>
            <a:ext cx="2161449" cy="76142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close up of a logo&#10;&#10;Description automatically generated" id="137" name="Google Shape;137;g89c13f5d00_0_2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359725" y="3820314"/>
            <a:ext cx="2050825" cy="15716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828282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2020-06-09T12:40:29Z</dcterms:created>
</cp:coreProperties>
</file>