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gCMdvEiB6+VKrWTiM5WwXAXCWV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8d9c3ed4c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88d9c3ed4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88d9c3ed4c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7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7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9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9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6/7/2020</a:t>
            </a:r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9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sz="900" cap="non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9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0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1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21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21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2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4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24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6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6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6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6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www.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חלקי "לגו טכני" בסיסיים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81192" y="5175772"/>
            <a:ext cx="79899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SESHAN BROTHERS</a:t>
            </a:r>
            <a:endParaRPr>
              <a:solidFill>
                <a:srgbClr val="FFFFFF"/>
              </a:solidFill>
            </a:endParaRPr>
          </a:p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תורגם לעברית ע"י D-Bug #3316 מתיכון עירוני ד', תל-אביב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משני כיוון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288" y="2066317"/>
            <a:ext cx="3899712" cy="2725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4715250" y="2090172"/>
            <a:ext cx="36519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במחברים האלו אפשר להשתמש כדי לשנות כיוון</a:t>
            </a:r>
            <a:endParaRPr/>
          </a:p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לפעמים תצטרכו להוסיף רק ½M. במקרים כאלה המחברים האלו יכולים להיות מאוד שימושיים 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צירים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 txBox="1"/>
          <p:nvPr>
            <p:ph idx="1" type="body"/>
          </p:nvPr>
        </p:nvSpPr>
        <p:spPr>
          <a:xfrm>
            <a:off x="3825306" y="1611913"/>
            <a:ext cx="4887950" cy="409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קיימים צירים בשלל אורכים, מM2 ועד M32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בסט MINDSTORMS יש בדרך כלל צירים שחורים, אדומים ואפורים. אך בסטים חדשים יותר יש רק צירים אדומים וצהובים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4154" t="0"/>
          <a:stretch/>
        </p:blipFill>
        <p:spPr>
          <a:xfrm rot="5400000">
            <a:off x="-476969" y="2653754"/>
            <a:ext cx="4922278" cy="252770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2562805" y="3052689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16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2712906" y="1447299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32</a:t>
            </a:r>
            <a:endParaRPr/>
          </a:p>
        </p:txBody>
      </p:sp>
      <p:sp>
        <p:nvSpPr>
          <p:cNvPr id="233" name="Google Shape;233;p11"/>
          <p:cNvSpPr txBox="1"/>
          <p:nvPr/>
        </p:nvSpPr>
        <p:spPr>
          <a:xfrm>
            <a:off x="2378497" y="3794014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12</a:t>
            </a:r>
            <a:endParaRPr/>
          </a:p>
        </p:txBody>
      </p:sp>
      <p:sp>
        <p:nvSpPr>
          <p:cNvPr id="234" name="Google Shape;234;p11"/>
          <p:cNvSpPr txBox="1"/>
          <p:nvPr/>
        </p:nvSpPr>
        <p:spPr>
          <a:xfrm>
            <a:off x="2155211" y="3980616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r>
            <a:endParaRPr/>
          </a:p>
        </p:txBody>
      </p:sp>
      <p:sp>
        <p:nvSpPr>
          <p:cNvPr id="235" name="Google Shape;235;p11"/>
          <p:cNvSpPr txBox="1"/>
          <p:nvPr/>
        </p:nvSpPr>
        <p:spPr>
          <a:xfrm>
            <a:off x="2073435" y="4133016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</a:t>
            </a:r>
            <a:endParaRPr/>
          </a:p>
        </p:txBody>
      </p:sp>
      <p:sp>
        <p:nvSpPr>
          <p:cNvPr id="236" name="Google Shape;236;p11"/>
          <p:cNvSpPr txBox="1"/>
          <p:nvPr/>
        </p:nvSpPr>
        <p:spPr>
          <a:xfrm>
            <a:off x="1935905" y="4274265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8</a:t>
            </a:r>
            <a:endParaRPr/>
          </a:p>
        </p:txBody>
      </p:sp>
      <p:sp>
        <p:nvSpPr>
          <p:cNvPr id="237" name="Google Shape;237;p11"/>
          <p:cNvSpPr txBox="1"/>
          <p:nvPr/>
        </p:nvSpPr>
        <p:spPr>
          <a:xfrm>
            <a:off x="1776072" y="4426665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7</a:t>
            </a:r>
            <a:endParaRPr/>
          </a:p>
        </p:txBody>
      </p:sp>
      <p:sp>
        <p:nvSpPr>
          <p:cNvPr id="238" name="Google Shape;238;p11"/>
          <p:cNvSpPr txBox="1"/>
          <p:nvPr/>
        </p:nvSpPr>
        <p:spPr>
          <a:xfrm>
            <a:off x="1616242" y="4556763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r>
            <a:endParaRPr/>
          </a:p>
        </p:txBody>
      </p:sp>
      <p:sp>
        <p:nvSpPr>
          <p:cNvPr id="239" name="Google Shape;239;p11"/>
          <p:cNvSpPr txBox="1"/>
          <p:nvPr/>
        </p:nvSpPr>
        <p:spPr>
          <a:xfrm>
            <a:off x="1445256" y="4709163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/>
          </a:p>
        </p:txBody>
      </p:sp>
      <p:sp>
        <p:nvSpPr>
          <p:cNvPr id="240" name="Google Shape;240;p11"/>
          <p:cNvSpPr txBox="1"/>
          <p:nvPr/>
        </p:nvSpPr>
        <p:spPr>
          <a:xfrm>
            <a:off x="1330028" y="4828110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endParaRPr/>
          </a:p>
        </p:txBody>
      </p:sp>
      <p:sp>
        <p:nvSpPr>
          <p:cNvPr id="241" name="Google Shape;241;p11"/>
          <p:cNvSpPr txBox="1"/>
          <p:nvPr/>
        </p:nvSpPr>
        <p:spPr>
          <a:xfrm>
            <a:off x="1181345" y="4980510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/>
          </a:p>
        </p:txBody>
      </p:sp>
      <p:sp>
        <p:nvSpPr>
          <p:cNvPr id="242" name="Google Shape;242;p11"/>
          <p:cNvSpPr txBox="1"/>
          <p:nvPr/>
        </p:nvSpPr>
        <p:spPr>
          <a:xfrm>
            <a:off x="1043813" y="5132910"/>
            <a:ext cx="4161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/>
          </a:p>
        </p:txBody>
      </p:sp>
      <p:sp>
        <p:nvSpPr>
          <p:cNvPr id="243" name="Google Shape;243;p11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מחברי צירים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 txBox="1"/>
          <p:nvPr>
            <p:ph idx="1" type="body"/>
          </p:nvPr>
        </p:nvSpPr>
        <p:spPr>
          <a:xfrm>
            <a:off x="457200" y="1579242"/>
            <a:ext cx="8138160" cy="1847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קיימים מחברי צירים במגוון זוויות, רוב המחברים מסומנים בעזרת מספרים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אל תנסו לעקם בכוח חלקי לגו לזוויות שהם לא אמורים להגיע אליהן. אתם תגרמו לעומסים לא רצויים על הצירים והמחברים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251" name="Google Shape;251;p12"/>
          <p:cNvSpPr txBox="1"/>
          <p:nvPr/>
        </p:nvSpPr>
        <p:spPr>
          <a:xfrm>
            <a:off x="2261375" y="5089681"/>
            <a:ext cx="2453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/>
          </a:p>
        </p:txBody>
      </p:sp>
      <p:sp>
        <p:nvSpPr>
          <p:cNvPr id="252" name="Google Shape;252;p12"/>
          <p:cNvSpPr txBox="1"/>
          <p:nvPr/>
        </p:nvSpPr>
        <p:spPr>
          <a:xfrm>
            <a:off x="3015668" y="5089681"/>
            <a:ext cx="2453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/>
          </a:p>
        </p:txBody>
      </p:sp>
      <p:sp>
        <p:nvSpPr>
          <p:cNvPr id="253" name="Google Shape;253;p12"/>
          <p:cNvSpPr txBox="1"/>
          <p:nvPr/>
        </p:nvSpPr>
        <p:spPr>
          <a:xfrm>
            <a:off x="3736470" y="5089681"/>
            <a:ext cx="2453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/>
          </a:p>
        </p:txBody>
      </p:sp>
      <p:sp>
        <p:nvSpPr>
          <p:cNvPr id="254" name="Google Shape;254;p12"/>
          <p:cNvSpPr txBox="1"/>
          <p:nvPr/>
        </p:nvSpPr>
        <p:spPr>
          <a:xfrm>
            <a:off x="4569604" y="5089681"/>
            <a:ext cx="2453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endParaRPr/>
          </a:p>
        </p:txBody>
      </p:sp>
      <p:sp>
        <p:nvSpPr>
          <p:cNvPr id="255" name="Google Shape;255;p12"/>
          <p:cNvSpPr txBox="1"/>
          <p:nvPr/>
        </p:nvSpPr>
        <p:spPr>
          <a:xfrm>
            <a:off x="5366319" y="5089681"/>
            <a:ext cx="2453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/>
          </a:p>
        </p:txBody>
      </p:sp>
      <p:sp>
        <p:nvSpPr>
          <p:cNvPr id="256" name="Google Shape;256;p12"/>
          <p:cNvSpPr txBox="1"/>
          <p:nvPr/>
        </p:nvSpPr>
        <p:spPr>
          <a:xfrm>
            <a:off x="6520694" y="5089681"/>
            <a:ext cx="2453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r>
            <a:endParaRPr/>
          </a:p>
        </p:txBody>
      </p:sp>
      <p:sp>
        <p:nvSpPr>
          <p:cNvPr id="257" name="Google Shape;257;p12"/>
          <p:cNvSpPr txBox="1"/>
          <p:nvPr/>
        </p:nvSpPr>
        <p:spPr>
          <a:xfrm>
            <a:off x="3609280" y="5388316"/>
            <a:ext cx="6950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22.5°</a:t>
            </a:r>
            <a:endParaRPr/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198" y="3464832"/>
            <a:ext cx="8686801" cy="148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 txBox="1"/>
          <p:nvPr/>
        </p:nvSpPr>
        <p:spPr>
          <a:xfrm>
            <a:off x="4449342" y="5388316"/>
            <a:ext cx="6950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45°</a:t>
            </a:r>
            <a:endParaRPr/>
          </a:p>
        </p:txBody>
      </p:sp>
      <p:sp>
        <p:nvSpPr>
          <p:cNvPr id="260" name="Google Shape;260;p12"/>
          <p:cNvSpPr txBox="1"/>
          <p:nvPr/>
        </p:nvSpPr>
        <p:spPr>
          <a:xfrm>
            <a:off x="5203908" y="5388316"/>
            <a:ext cx="6950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67.5°</a:t>
            </a:r>
            <a:endParaRPr/>
          </a:p>
        </p:txBody>
      </p:sp>
      <p:sp>
        <p:nvSpPr>
          <p:cNvPr id="261" name="Google Shape;261;p12"/>
          <p:cNvSpPr txBox="1"/>
          <p:nvPr/>
        </p:nvSpPr>
        <p:spPr>
          <a:xfrm>
            <a:off x="6390598" y="5388316"/>
            <a:ext cx="6950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90°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1951463" y="3493667"/>
            <a:ext cx="5486400" cy="2411452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ניסוי: צירים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"/>
          <p:cNvSpPr txBox="1"/>
          <p:nvPr>
            <p:ph idx="1" type="body"/>
          </p:nvPr>
        </p:nvSpPr>
        <p:spPr>
          <a:xfrm>
            <a:off x="525537" y="138461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לפעמים צירים קצרים עם מחברים יכולים להיות הרבה יותר חזקים מציר אחד ארוך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בנו את שני הדגמים הבאים. נסו לכופף ולסובב אותם. מי מביניהם חזק יותר?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65792" lvl="0" marL="306000" rtl="0" algn="l">
              <a:spcBef>
                <a:spcPts val="1080"/>
              </a:spcBef>
              <a:spcAft>
                <a:spcPts val="0"/>
              </a:spcAft>
              <a:buSzPts val="2208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271" name="Google Shape;2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738" y="3512633"/>
            <a:ext cx="7716645" cy="201837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3"/>
          <p:cNvSpPr txBox="1"/>
          <p:nvPr/>
        </p:nvSpPr>
        <p:spPr>
          <a:xfrm>
            <a:off x="880946" y="5288284"/>
            <a:ext cx="1683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12 length axle</a:t>
            </a:r>
            <a:endParaRPr/>
          </a:p>
        </p:txBody>
      </p:sp>
      <p:sp>
        <p:nvSpPr>
          <p:cNvPr id="273" name="Google Shape;273;p13"/>
          <p:cNvSpPr txBox="1"/>
          <p:nvPr/>
        </p:nvSpPr>
        <p:spPr>
          <a:xfrm>
            <a:off x="880946" y="3296813"/>
            <a:ext cx="49176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Three length axles with connectors</a:t>
            </a:r>
            <a:endParaRPr/>
          </a:p>
        </p:txBody>
      </p:sp>
      <p:sp>
        <p:nvSpPr>
          <p:cNvPr id="274" name="Google Shape;274;p13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ספייסרים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 txBox="1"/>
          <p:nvPr>
            <p:ph idx="1" type="body"/>
          </p:nvPr>
        </p:nvSpPr>
        <p:spPr>
          <a:xfrm>
            <a:off x="3898966" y="1584227"/>
            <a:ext cx="4828479" cy="4049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ספייסרים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יכולים להיות מאוד שימושיים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שמים אותם על צירים בתור מרווחים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282" name="Google Shape;2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165" y="1547429"/>
            <a:ext cx="2228631" cy="16184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83" name="Google Shape;28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394" y="3429000"/>
            <a:ext cx="3859363" cy="265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0575" y="3357375"/>
            <a:ext cx="3545272" cy="265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8d9c3ed4c_0_18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88d9c3ed4c_0_18"/>
          <p:cNvSpPr txBox="1"/>
          <p:nvPr>
            <p:ph idx="1" type="body"/>
          </p:nvPr>
        </p:nvSpPr>
        <p:spPr>
          <a:xfrm>
            <a:off x="456841" y="1962058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המדריך נוצר ע"י Sanjay Seshan  ו- 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תוכלו למצוא עוד מדריכים ב: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www.ev3lessons.com</a:t>
            </a:r>
            <a:endParaRPr sz="2800"/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ו-</a:t>
            </a:r>
            <a:r>
              <a:rPr lang="en-US" sz="2800"/>
              <a:t> 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www.flltutorials.com</a:t>
            </a:r>
            <a:endParaRPr sz="2800"/>
          </a:p>
          <a:p>
            <a:pPr indent="-179324" lvl="0" marL="3429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293" name="Google Shape;293;g88d9c3ed4c_0_18"/>
          <p:cNvSpPr/>
          <p:nvPr/>
        </p:nvSpPr>
        <p:spPr>
          <a:xfrm>
            <a:off x="457199" y="5391957"/>
            <a:ext cx="7913400" cy="923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94" name="Google Shape;294;g88d9c3ed4c_0_1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0561" y="4398852"/>
            <a:ext cx="2161449" cy="76142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88d9c3ed4c_0_18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</a:t>
            </a:r>
            <a:endParaRPr/>
          </a:p>
        </p:txBody>
      </p:sp>
      <p:pic>
        <p:nvPicPr>
          <p:cNvPr descr="A close up of a logo&#10;&#10;Description automatically generated" id="296" name="Google Shape;296;g88d9c3ed4c_0_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725" y="3820314"/>
            <a:ext cx="2050825" cy="15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חדשים בלגו טכני (LEGO Technic)?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457200" y="1524318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484"/>
              <a:buFont typeface="Arial"/>
              <a:buChar char="•"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שיעור זה הוא מבוא לחתיכות "לגו טכני" נפוצות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40"/>
              </a:spcBef>
              <a:spcAft>
                <a:spcPts val="0"/>
              </a:spcAft>
              <a:buSzPts val="2484"/>
              <a:buFont typeface="Arial"/>
              <a:buChar char="•"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בשיעור זה לא יוצגו כל חלקי ה"לגו טכני" הקיימים. זהו רק מבוא לחלקים נפוצים ברובוטי MINDSTORMS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25" y="3340924"/>
            <a:ext cx="3833957" cy="25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זרועות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457200" y="1451518"/>
            <a:ext cx="3974926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342900" rtl="1" algn="r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חלקי זרועות באים במגוון גדלים</a:t>
            </a:r>
            <a:br>
              <a:rPr lang="en-US" sz="2200"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latin typeface="Arial"/>
                <a:ea typeface="Arial"/>
                <a:cs typeface="Arial"/>
                <a:sym typeface="Arial"/>
              </a:rPr>
              <a:t>M2 עד M15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1" algn="r">
              <a:spcBef>
                <a:spcPts val="100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"לגו טכני" נמדד במודול (M)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1" algn="r">
              <a:spcBef>
                <a:spcPts val="100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מספר החורים תואם למודול של החלק</a:t>
            </a: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6689" y="1565669"/>
            <a:ext cx="4381561" cy="35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949" y="4170251"/>
            <a:ext cx="3512635" cy="912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3"/>
          <p:cNvCxnSpPr/>
          <p:nvPr/>
        </p:nvCxnSpPr>
        <p:spPr>
          <a:xfrm>
            <a:off x="1773043" y="4515622"/>
            <a:ext cx="11151" cy="59101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3"/>
          <p:cNvCxnSpPr/>
          <p:nvPr/>
        </p:nvCxnSpPr>
        <p:spPr>
          <a:xfrm>
            <a:off x="2197270" y="4515012"/>
            <a:ext cx="11151" cy="59101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3"/>
          <p:cNvSpPr txBox="1"/>
          <p:nvPr/>
        </p:nvSpPr>
        <p:spPr>
          <a:xfrm>
            <a:off x="1739589" y="4941743"/>
            <a:ext cx="535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1M</a:t>
            </a:r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2616816" y="4511908"/>
            <a:ext cx="11151" cy="59101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3"/>
          <p:cNvSpPr txBox="1"/>
          <p:nvPr/>
        </p:nvSpPr>
        <p:spPr>
          <a:xfrm>
            <a:off x="2169392" y="4940433"/>
            <a:ext cx="535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1M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1048213" y="5550520"/>
            <a:ext cx="25870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7 Modules = 7M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4873079" y="4939992"/>
            <a:ext cx="702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2M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5414414" y="4696632"/>
            <a:ext cx="702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3M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6011504" y="4426865"/>
            <a:ext cx="702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5M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6517469" y="4213313"/>
            <a:ext cx="702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7M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7023434" y="4014185"/>
            <a:ext cx="702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9M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7358462" y="3757042"/>
            <a:ext cx="702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11M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7831526" y="3524461"/>
            <a:ext cx="702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13M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8267685" y="3330887"/>
            <a:ext cx="702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15M</a:t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780583" y="3824563"/>
            <a:ext cx="3429001" cy="2366501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ניסוי: זרועות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647700" y="1866900"/>
            <a:ext cx="80549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נניח שאתם צריכים לבנות משהו ארוך</a:t>
            </a:r>
            <a:endParaRPr/>
          </a:p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בנו את שני הדגמים הבאים, מי </a:t>
            </a:r>
            <a:r>
              <a:rPr lang="en-US" sz="2400">
                <a:solidFill>
                  <a:schemeClr val="dk1"/>
                </a:solidFill>
              </a:rPr>
              <a:t>מביניהם</a:t>
            </a:r>
            <a:r>
              <a:rPr lang="en-US" sz="2400">
                <a:solidFill>
                  <a:schemeClr val="dk1"/>
                </a:solidFill>
              </a:rPr>
              <a:t> חזק יותר?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063" y="3242835"/>
            <a:ext cx="7281746" cy="24040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>
            <p:ph type="title"/>
          </p:nvPr>
        </p:nvSpPr>
        <p:spPr>
          <a:xfrm>
            <a:off x="581192" y="1216394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LIFTARMS – ANGLES</a:t>
            </a:r>
            <a:endParaRPr/>
          </a:p>
        </p:txBody>
      </p:sp>
      <p:sp>
        <p:nvSpPr>
          <p:cNvPr id="152" name="Google Shape;152;p5"/>
          <p:cNvSpPr txBox="1"/>
          <p:nvPr>
            <p:ph idx="1" type="body"/>
          </p:nvPr>
        </p:nvSpPr>
        <p:spPr>
          <a:xfrm>
            <a:off x="550471" y="3547095"/>
            <a:ext cx="2728825" cy="1707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אל תנסו לחבר חלקים בזוויות שהם לא אמורים להתחבר בהן. אתם תגרמו לעומסים על חלקי הזרועות והיתדות.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6059" lvl="1" marL="800100" rtl="0" algn="l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153" name="Google Shape;153;p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grpSp>
        <p:nvGrpSpPr>
          <p:cNvPr id="154" name="Google Shape;154;p5"/>
          <p:cNvGrpSpPr/>
          <p:nvPr/>
        </p:nvGrpSpPr>
        <p:grpSpPr>
          <a:xfrm>
            <a:off x="380499" y="1367437"/>
            <a:ext cx="8322175" cy="3077909"/>
            <a:chOff x="457199" y="431750"/>
            <a:chExt cx="8322175" cy="3077909"/>
          </a:xfrm>
        </p:grpSpPr>
        <p:pic>
          <p:nvPicPr>
            <p:cNvPr id="155" name="Google Shape;15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3899" y="431750"/>
              <a:ext cx="8245475" cy="23809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5"/>
            <p:cNvSpPr txBox="1"/>
            <p:nvPr/>
          </p:nvSpPr>
          <p:spPr>
            <a:xfrm>
              <a:off x="1252652" y="1716353"/>
              <a:ext cx="11374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4X2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90 degrees</a:t>
              </a: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457199" y="1746090"/>
              <a:ext cx="8028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T-beam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3X3</a:t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2367774" y="1731222"/>
              <a:ext cx="11374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4X3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90 degrees</a:t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3795883" y="2239573"/>
              <a:ext cx="11374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Angle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4X4</a:t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4851532" y="2337471"/>
              <a:ext cx="11374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Angle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4X2</a:t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6119551" y="2341485"/>
              <a:ext cx="11374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Angle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3X7</a:t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7506528" y="2770995"/>
              <a:ext cx="1137424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Double Angle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3X7</a:t>
              </a:r>
              <a:endParaRPr/>
            </a:p>
          </p:txBody>
        </p:sp>
      </p:grpSp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7117" y="4476334"/>
            <a:ext cx="2456488" cy="169124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3715353" y="3779959"/>
            <a:ext cx="197869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These beams all have a 53.1° angle. This angle makes 3:4:5 right triangles like this one.</a:t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3536535" y="1559859"/>
            <a:ext cx="3544488" cy="4816598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5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זויות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מחברים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>
            <p:ph idx="1" type="body"/>
          </p:nvPr>
        </p:nvSpPr>
        <p:spPr>
          <a:xfrm>
            <a:off x="4016279" y="1914338"/>
            <a:ext cx="497205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342900" rtl="1" algn="r">
              <a:spcBef>
                <a:spcPts val="0"/>
              </a:spcBef>
              <a:spcAft>
                <a:spcPts val="0"/>
              </a:spcAft>
              <a:buSzPts val="2308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קיימים שני סוגים של 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מחברים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2500">
                <a:latin typeface="Arial"/>
                <a:ea typeface="Arial"/>
                <a:cs typeface="Arial"/>
                <a:sym typeface="Arial"/>
              </a:rPr>
            </a:br>
            <a:r>
              <a:rPr lang="en-US" sz="2500">
                <a:latin typeface="Arial"/>
                <a:ea typeface="Arial"/>
                <a:cs typeface="Arial"/>
                <a:sym typeface="Arial"/>
              </a:rPr>
              <a:t>מחברים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בעלי חיכוך ו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מחברים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ללא חיכוך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-349250" lvl="0" marL="342900" rtl="1" algn="r">
              <a:spcBef>
                <a:spcPts val="1080"/>
              </a:spcBef>
              <a:spcAft>
                <a:spcPts val="0"/>
              </a:spcAft>
              <a:buSzPts val="2308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טעות נפוצה היא שימוש ללא הבחנה בין סוגי מחברים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-349250" lvl="0" marL="342900" rtl="1" algn="r">
              <a:spcBef>
                <a:spcPts val="1080"/>
              </a:spcBef>
              <a:spcAft>
                <a:spcPts val="0"/>
              </a:spcAft>
              <a:buSzPts val="2308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שימוש בסוג 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מחברים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הנכון יכול לעשות הבדל גדול!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79" y="1960574"/>
            <a:ext cx="35814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750718" y="5295497"/>
            <a:ext cx="27018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FL – ללא חיכוך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WF- עם חיכוך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737526" y="4531737"/>
            <a:ext cx="11094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WF   FL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2416951" y="4545805"/>
            <a:ext cx="12049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WF   FL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1143635" y="1729672"/>
            <a:ext cx="11554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WF   FL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3021350" y="2139421"/>
            <a:ext cx="10426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FL   FL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2283114" y="1954755"/>
            <a:ext cx="604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FL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ניסוי: מחברים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/>
          <p:nvPr>
            <p:ph idx="1" type="body"/>
          </p:nvPr>
        </p:nvSpPr>
        <p:spPr>
          <a:xfrm>
            <a:off x="3598894" y="1681272"/>
            <a:ext cx="497205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נסו לבנות את שני הדגמים הבאים. בראשון השתמשו במחבר שחור בעל חיכוך ובשני השתמשו במחבר אפור ללא חיכוך.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מה ההבדל?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375" y="1644065"/>
            <a:ext cx="1660433" cy="185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/>
        </p:nvSpPr>
        <p:spPr>
          <a:xfrm>
            <a:off x="1268234" y="1543398"/>
            <a:ext cx="12795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WF      FL</a:t>
            </a:r>
            <a:endParaRPr/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712" y="3445394"/>
            <a:ext cx="7687913" cy="28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מסגרות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 txBox="1"/>
          <p:nvPr>
            <p:ph idx="1" type="body"/>
          </p:nvPr>
        </p:nvSpPr>
        <p:spPr>
          <a:xfrm>
            <a:off x="5091343" y="1924632"/>
            <a:ext cx="371475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מסגרות פתוחות ומסגרות H יכולות לחזק את המנגנונים שאותם אתם בונים מבלי להוסיף הרבה משקל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302" y="2056487"/>
            <a:ext cx="4666041" cy="355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ניסוי: מסגרות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 txBox="1"/>
          <p:nvPr>
            <p:ph idx="1" type="body"/>
          </p:nvPr>
        </p:nvSpPr>
        <p:spPr>
          <a:xfrm>
            <a:off x="5249715" y="2025905"/>
            <a:ext cx="3312000" cy="3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בנו כל אחד מהדגמים הבאים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השוו אותם בחוזק ומשקל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נסו להפריד את החתיכות אחת מהשנייה. איזה מבין הדגמים מחזיק מעמד?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" y="1683234"/>
            <a:ext cx="5337666" cy="391181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 txBox="1"/>
          <p:nvPr/>
        </p:nvSpPr>
        <p:spPr>
          <a:xfrm>
            <a:off x="4470425" y="64237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