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4"/>
    <p:sldMasterId id="2147483660" r:id="rId5"/>
    <p:sldMasterId id="2147483672" r:id="rId6"/>
    <p:sldMasterId id="2147483684" r:id="rId7"/>
    <p:sldMasterId id="214748369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</p:sldIdLst>
  <p:sldSz cy="68580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Arial Black"/>
      <p:regular r:id="rId21"/>
    </p:embeddedFon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hFQFx3ewQvmxOZ2wWKbip6fma0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2.xml"/><Relationship Id="rId22" Type="http://schemas.openxmlformats.org/officeDocument/2006/relationships/font" Target="fonts/GillSans-regular.fntdata"/><Relationship Id="rId10" Type="http://schemas.openxmlformats.org/officeDocument/2006/relationships/slide" Target="slides/slide1.xml"/><Relationship Id="rId21" Type="http://schemas.openxmlformats.org/officeDocument/2006/relationships/font" Target="fonts/ArialBlack-regular.fntdata"/><Relationship Id="rId13" Type="http://schemas.openxmlformats.org/officeDocument/2006/relationships/slide" Target="slides/slide4.xml"/><Relationship Id="rId24" Type="http://customschemas.google.com/relationships/presentationmetadata" Target="metadata"/><Relationship Id="rId12" Type="http://schemas.openxmlformats.org/officeDocument/2006/relationships/slide" Target="slides/slide3.xml"/><Relationship Id="rId23" Type="http://schemas.openxmlformats.org/officeDocument/2006/relationships/font" Target="fonts/GillSans-bold.fntdata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19" Type="http://schemas.openxmlformats.org/officeDocument/2006/relationships/font" Target="fonts/HelveticaNeue-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HelveticaNeue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9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9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sz="8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8381522" y="6269672"/>
            <a:ext cx="6423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457200" y="1574800"/>
            <a:ext cx="38775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0" name="Google Shape;130;p24"/>
          <p:cNvSpPr txBox="1"/>
          <p:nvPr>
            <p:ph idx="2" type="body"/>
          </p:nvPr>
        </p:nvSpPr>
        <p:spPr>
          <a:xfrm>
            <a:off x="4886923" y="1574800"/>
            <a:ext cx="3815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1" name="Google Shape;131;p2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25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8" name="Google Shape;138;p25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25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40" name="Google Shape;140;p2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154" name="Google Shape;154;p28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55" name="Google Shape;155;p2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28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0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9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3" name="Google Shape;163;p2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9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29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1" type="body"/>
          </p:nvPr>
        </p:nvSpPr>
        <p:spPr>
          <a:xfrm rot="5400000">
            <a:off x="2393156" y="-183355"/>
            <a:ext cx="4373563" cy="8245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0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1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idx="1" type="subTitle"/>
          </p:nvPr>
        </p:nvSpPr>
        <p:spPr>
          <a:xfrm>
            <a:off x="1132517" y="3427224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4" name="Google Shape;194;p3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3"/>
          <p:cNvSpPr txBox="1"/>
          <p:nvPr>
            <p:ph idx="11" type="ftr"/>
          </p:nvPr>
        </p:nvSpPr>
        <p:spPr>
          <a:xfrm>
            <a:off x="457200" y="6492875"/>
            <a:ext cx="3945988" cy="282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3"/>
          <p:cNvSpPr txBox="1"/>
          <p:nvPr>
            <p:ph idx="12" type="sldNum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33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3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3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V3Lessons.com" id="200" name="Google Shape;20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0896" y="400415"/>
            <a:ext cx="7741243" cy="2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/>
          <p:nvPr>
            <p:ph type="ctrTitle"/>
          </p:nvPr>
        </p:nvSpPr>
        <p:spPr>
          <a:xfrm>
            <a:off x="502903" y="5741850"/>
            <a:ext cx="8117227" cy="602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3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Sanjay and Arvind Seshan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3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3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3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4"/>
          <p:cNvSpPr txBox="1"/>
          <p:nvPr>
            <p:ph idx="12" type="sldNum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5" name="Google Shape;215;p3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5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3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457200" y="1574800"/>
            <a:ext cx="38775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21" name="Google Shape;221;p36"/>
          <p:cNvSpPr txBox="1"/>
          <p:nvPr>
            <p:ph idx="2" type="body"/>
          </p:nvPr>
        </p:nvSpPr>
        <p:spPr>
          <a:xfrm>
            <a:off x="4886923" y="1574800"/>
            <a:ext cx="3815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22" name="Google Shape;222;p3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6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7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8" name="Google Shape;228;p37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29" name="Google Shape;229;p37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0" name="Google Shape;230;p37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31" name="Google Shape;231;p3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7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8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9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1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9/2/18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1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1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245" name="Google Shape;245;p40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46" name="Google Shape;246;p4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0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40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1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3" name="Google Shape;253;p41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54" name="Google Shape;254;p4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41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1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2"/>
          <p:cNvSpPr txBox="1"/>
          <p:nvPr>
            <p:ph idx="1" type="body"/>
          </p:nvPr>
        </p:nvSpPr>
        <p:spPr>
          <a:xfrm rot="5400000">
            <a:off x="2393156" y="-183355"/>
            <a:ext cx="4373563" cy="8245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4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4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3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0" name="Google Shape;280;p4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4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4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7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2" name="Google Shape;292;p4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4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8"/>
          <p:cNvSpPr txBox="1"/>
          <p:nvPr>
            <p:ph idx="1" type="body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48"/>
          <p:cNvSpPr txBox="1"/>
          <p:nvPr>
            <p:ph idx="2" type="body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4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4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9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5" name="Google Shape;305;p49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49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7" name="Google Shape;307;p49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4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4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4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0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5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5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5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2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5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2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52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3" name="Google Shape;323;p52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4" name="Google Shape;324;p5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5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5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3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53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53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1" name="Google Shape;331;p5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5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5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5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7" name="Google Shape;337;p5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5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5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55"/>
          <p:cNvSpPr txBox="1"/>
          <p:nvPr>
            <p:ph idx="1" type="body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3" name="Google Shape;343;p5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5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5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7"/>
          <p:cNvSpPr txBox="1"/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sz="8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57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1" name="Google Shape;361;p5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5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57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57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7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7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58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3" name="Google Shape;373;p5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5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58"/>
          <p:cNvSpPr txBox="1"/>
          <p:nvPr>
            <p:ph idx="12" type="sldNum"/>
          </p:nvPr>
        </p:nvSpPr>
        <p:spPr>
          <a:xfrm>
            <a:off x="8381522" y="6269672"/>
            <a:ext cx="6423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59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9" name="Google Shape;379;p5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59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p5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60"/>
          <p:cNvSpPr txBox="1"/>
          <p:nvPr>
            <p:ph idx="1" type="body"/>
          </p:nvPr>
        </p:nvSpPr>
        <p:spPr>
          <a:xfrm>
            <a:off x="457200" y="1574800"/>
            <a:ext cx="38775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85" name="Google Shape;385;p60"/>
          <p:cNvSpPr txBox="1"/>
          <p:nvPr>
            <p:ph idx="2" type="body"/>
          </p:nvPr>
        </p:nvSpPr>
        <p:spPr>
          <a:xfrm>
            <a:off x="4886923" y="1574800"/>
            <a:ext cx="3815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86" name="Google Shape;386;p6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6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60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1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61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2" name="Google Shape;392;p61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93" name="Google Shape;393;p61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4" name="Google Shape;394;p61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95" name="Google Shape;395;p6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6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61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3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13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13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2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6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6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62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6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63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09" name="Google Shape;409;p64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10" name="Google Shape;410;p6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6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64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3" name="Google Shape;413;p64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5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5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65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18" name="Google Shape;418;p6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6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65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" name="Google Shape;421;p65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65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6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66"/>
          <p:cNvSpPr txBox="1"/>
          <p:nvPr>
            <p:ph idx="1" type="body"/>
          </p:nvPr>
        </p:nvSpPr>
        <p:spPr>
          <a:xfrm rot="5400000">
            <a:off x="2393156" y="-183355"/>
            <a:ext cx="4373563" cy="8245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6" name="Google Shape;426;p6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6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66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6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2" name="Google Shape;432;p6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6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67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8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8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8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8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3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3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32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2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2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2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4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4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4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8" name="Google Shape;348;p56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5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5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56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Google Shape;352;p56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6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6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6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6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6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ev3lessons.com/en/" TargetMode="External"/><Relationship Id="rId4" Type="http://schemas.openxmlformats.org/officeDocument/2006/relationships/hyperlink" Target="http://flltutorials.com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Gill Sans"/>
              <a:buNone/>
            </a:pPr>
            <a:r>
              <a:rPr lang="en-US" sz="3240">
                <a:latin typeface="Arial"/>
                <a:ea typeface="Arial"/>
                <a:cs typeface="Arial"/>
                <a:sym typeface="Arial"/>
              </a:rPr>
              <a:t>שיעור 5:</a:t>
            </a:r>
            <a:endParaRPr sz="3240"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Gill Sans"/>
              <a:buNone/>
            </a:pPr>
            <a:r>
              <a:rPr lang="en-US" sz="3240">
                <a:latin typeface="Arial"/>
                <a:ea typeface="Arial"/>
                <a:cs typeface="Arial"/>
                <a:sym typeface="Arial"/>
              </a:rPr>
              <a:t>נסיעה צמודה לקיר</a:t>
            </a:r>
            <a:endParaRPr sz="32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SESHAN BROTHERS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תורגם לעברית על ידי קבוצת D-Bug #3316 מתיכון עירוני ד', תל אביב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מה היא נסיעה צמודה לקיר?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"/>
          <p:cNvSpPr txBox="1"/>
          <p:nvPr>
            <p:ph idx="1" type="body"/>
          </p:nvPr>
        </p:nvSpPr>
        <p:spPr>
          <a:xfrm>
            <a:off x="457200" y="1524318"/>
            <a:ext cx="8236226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כאשר הרובוט נוסע בצמוד לאחד הקירות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666899" rtl="1" algn="r">
              <a:spcBef>
                <a:spcPts val="920"/>
              </a:spcBef>
              <a:spcAft>
                <a:spcPts val="0"/>
              </a:spcAft>
              <a:buSzPts val="1472"/>
              <a:buFont typeface="Arial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טכניקה זו מבטיחה שהרובוט נוסע בקו ישר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מגרשי FIRST LEGO League רבים מסודרים בצורה מרווחת מספיק שמאפשרת נסיעה לאורך/בעזרת הקיר.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9/02/2018</a:t>
            </a:r>
            <a:endParaRPr/>
          </a:p>
        </p:txBody>
      </p:sp>
      <p:grpSp>
        <p:nvGrpSpPr>
          <p:cNvPr id="449" name="Google Shape;449;p2"/>
          <p:cNvGrpSpPr/>
          <p:nvPr/>
        </p:nvGrpSpPr>
        <p:grpSpPr>
          <a:xfrm>
            <a:off x="1356113" y="3114821"/>
            <a:ext cx="6438399" cy="3122624"/>
            <a:chOff x="1096720" y="2762917"/>
            <a:chExt cx="7474224" cy="3624999"/>
          </a:xfrm>
        </p:grpSpPr>
        <p:pic>
          <p:nvPicPr>
            <p:cNvPr id="450" name="Google Shape;45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6720" y="2762917"/>
              <a:ext cx="7474224" cy="36249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1" name="Google Shape;451;p2"/>
            <p:cNvCxnSpPr/>
            <p:nvPr/>
          </p:nvCxnSpPr>
          <p:spPr>
            <a:xfrm>
              <a:off x="1486010" y="6246095"/>
              <a:ext cx="2232550" cy="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52" name="Google Shape;452;p2"/>
            <p:cNvCxnSpPr/>
            <p:nvPr/>
          </p:nvCxnSpPr>
          <p:spPr>
            <a:xfrm rot="10800000">
              <a:off x="1357666" y="3027680"/>
              <a:ext cx="1" cy="3218415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53" name="Google Shape;453;p2"/>
            <p:cNvCxnSpPr/>
            <p:nvPr/>
          </p:nvCxnSpPr>
          <p:spPr>
            <a:xfrm>
              <a:off x="4335502" y="6253950"/>
              <a:ext cx="3599458" cy="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454" name="Google Shape;454;p2"/>
          <p:cNvSpPr txBox="1"/>
          <p:nvPr/>
        </p:nvSpPr>
        <p:spPr>
          <a:xfrm>
            <a:off x="4794400" y="6311738"/>
            <a:ext cx="300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"/>
          <p:cNvSpPr txBox="1"/>
          <p:nvPr>
            <p:ph idx="1" type="body"/>
          </p:nvPr>
        </p:nvSpPr>
        <p:spPr>
          <a:xfrm>
            <a:off x="4016949" y="1613599"/>
            <a:ext cx="4682100" cy="4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342900" rtl="1" algn="r">
              <a:spcBef>
                <a:spcPts val="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נסיעה בעזרת הקיר יכולה להתבצע בעזרת טכניקות בנייה ותכנות.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1" algn="r">
              <a:spcBef>
                <a:spcPts val="100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בתוכנה, אתם יכולים להגדיר את הסטייה בבלוק הנסיעה לכיוון הקיר כך שהרובוט יסטה וייצמד לקיר בעת הנסיעה קדימה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1" algn="r">
              <a:spcBef>
                <a:spcPts val="1000"/>
              </a:spcBef>
              <a:spcAft>
                <a:spcPts val="0"/>
              </a:spcAft>
              <a:buSzPts val="204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בנוסף, אפשר להשתמש בגלגלים כדי לנוע בצורה חלקה לאורך הקיר.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355600" lvl="1" marL="666900" rtl="1" algn="r">
              <a:spcBef>
                <a:spcPts val="920"/>
              </a:spcBef>
              <a:spcAft>
                <a:spcPts val="0"/>
              </a:spcAft>
              <a:buSzPts val="1672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שימוש בגלגלים יכול להיות משמעותי במיוחד אם הקירות צבועים או פגומים (פיסות עץ בולטות, חורים, ראשי ברגים וכו')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054" y="1569143"/>
            <a:ext cx="3390900" cy="13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כיצד להישאר צמודים לקיר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9/02/2018</a:t>
            </a:r>
            <a:endParaRPr/>
          </a:p>
        </p:txBody>
      </p:sp>
      <p:grpSp>
        <p:nvGrpSpPr>
          <p:cNvPr id="463" name="Google Shape;463;p3"/>
          <p:cNvGrpSpPr/>
          <p:nvPr/>
        </p:nvGrpSpPr>
        <p:grpSpPr>
          <a:xfrm>
            <a:off x="581198" y="3065696"/>
            <a:ext cx="3435762" cy="2576823"/>
            <a:chOff x="5295023" y="3522896"/>
            <a:chExt cx="3435762" cy="2576823"/>
          </a:xfrm>
        </p:grpSpPr>
        <p:pic>
          <p:nvPicPr>
            <p:cNvPr id="464" name="Google Shape;464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95023" y="3522896"/>
              <a:ext cx="3435762" cy="25768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Google Shape;465;p3"/>
            <p:cNvSpPr/>
            <p:nvPr/>
          </p:nvSpPr>
          <p:spPr>
            <a:xfrm>
              <a:off x="6409509" y="5364480"/>
              <a:ext cx="679268" cy="600891"/>
            </a:xfrm>
            <a:prstGeom prst="ellipse">
              <a:avLst/>
            </a:prstGeom>
            <a:noFill/>
            <a:ln cap="rnd" cmpd="sng" w="22225">
              <a:solidFill>
                <a:srgbClr val="FF3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66" name="Google Shape;466;p3"/>
          <p:cNvSpPr/>
          <p:nvPr/>
        </p:nvSpPr>
        <p:spPr>
          <a:xfrm>
            <a:off x="2115584" y="2331719"/>
            <a:ext cx="379500" cy="378300"/>
          </a:xfrm>
          <a:prstGeom prst="ellipse">
            <a:avLst/>
          </a:prstGeom>
          <a:noFill/>
          <a:ln cap="rnd" cmpd="sng" w="22225">
            <a:solidFill>
              <a:srgbClr val="FF3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p3"/>
          <p:cNvSpPr txBox="1"/>
          <p:nvPr/>
        </p:nvSpPr>
        <p:spPr>
          <a:xfrm>
            <a:off x="5451775" y="6321638"/>
            <a:ext cx="30000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כיצד להישאר צמודים לקיר, המשך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"/>
          <p:cNvSpPr txBox="1"/>
          <p:nvPr>
            <p:ph idx="1" type="body"/>
          </p:nvPr>
        </p:nvSpPr>
        <p:spPr>
          <a:xfrm>
            <a:off x="3969742" y="1535133"/>
            <a:ext cx="4773300" cy="47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8700" lvl="0" marL="3060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32"/>
              <a:buFont typeface="Arial"/>
              <a:buChar char="◼"/>
            </a:pPr>
            <a:r>
              <a:rPr lang="en-US" sz="1865">
                <a:latin typeface="Arial"/>
                <a:ea typeface="Arial"/>
                <a:cs typeface="Arial"/>
                <a:sym typeface="Arial"/>
              </a:rPr>
              <a:t>קבוצות יכולות לבנות זרוע או צבת שיתפסו את הקיר בזמן הנסיעה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318700" lvl="0" marL="306000" rtl="1" algn="r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732"/>
              <a:buFont typeface="Arial"/>
              <a:buChar char="◼"/>
            </a:pPr>
            <a:r>
              <a:rPr b="1" lang="en-US" sz="1865">
                <a:latin typeface="Arial"/>
                <a:ea typeface="Arial"/>
                <a:cs typeface="Arial"/>
                <a:sym typeface="Arial"/>
              </a:rPr>
              <a:t>יתרונות</a:t>
            </a:r>
            <a:r>
              <a:rPr b="1" lang="en-US" sz="1865">
                <a:latin typeface="Arial"/>
                <a:ea typeface="Arial"/>
                <a:cs typeface="Arial"/>
                <a:sym typeface="Arial"/>
              </a:rPr>
              <a:t>: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318700" lvl="1" marL="630000" rtl="1" algn="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SzPts val="1562"/>
              <a:buFont typeface="Arial"/>
              <a:buChar char="◼"/>
            </a:pPr>
            <a:r>
              <a:rPr lang="en-US" sz="1679">
                <a:latin typeface="Arial"/>
                <a:ea typeface="Arial"/>
                <a:cs typeface="Arial"/>
                <a:sym typeface="Arial"/>
              </a:rPr>
              <a:t>הרובוט יישאר צמוד לקיר באופן עקבי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-318700" lvl="0" marL="306000" rtl="1" algn="r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732"/>
              <a:buFont typeface="Arial"/>
              <a:buChar char="◼"/>
            </a:pPr>
            <a:r>
              <a:rPr b="1" lang="en-US" sz="1865">
                <a:latin typeface="Arial"/>
                <a:ea typeface="Arial"/>
                <a:cs typeface="Arial"/>
                <a:sym typeface="Arial"/>
              </a:rPr>
              <a:t>חסרונות</a:t>
            </a:r>
            <a:r>
              <a:rPr b="1" lang="en-US" sz="1865">
                <a:latin typeface="Arial"/>
                <a:ea typeface="Arial"/>
                <a:cs typeface="Arial"/>
                <a:sym typeface="Arial"/>
              </a:rPr>
              <a:t>: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318700" lvl="1" marL="630000" rtl="1" algn="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SzPts val="1562"/>
              <a:buFont typeface="Arial"/>
              <a:buChar char="◼"/>
            </a:pPr>
            <a:r>
              <a:rPr lang="en-US" sz="1679">
                <a:latin typeface="Arial"/>
                <a:ea typeface="Arial"/>
                <a:cs typeface="Arial"/>
                <a:sym typeface="Arial"/>
              </a:rPr>
              <a:t>החוקים בדרך כלל דורשים שהרובוט ייכנס לבסיס בעת השיגור (מבלי לצאת מעבר לקירות)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-282700" lvl="2" marL="900000" rtl="1" algn="r">
              <a:lnSpc>
                <a:spcPct val="80000"/>
              </a:lnSpc>
              <a:spcBef>
                <a:spcPts val="859"/>
              </a:spcBef>
              <a:spcAft>
                <a:spcPts val="0"/>
              </a:spcAft>
              <a:buSzPts val="1391"/>
              <a:buFont typeface="Arial"/>
              <a:buChar char="◼"/>
            </a:pPr>
            <a:r>
              <a:rPr lang="en-US" sz="1495">
                <a:latin typeface="Arial"/>
                <a:ea typeface="Arial"/>
                <a:cs typeface="Arial"/>
                <a:sym typeface="Arial"/>
              </a:rPr>
              <a:t>הזרוע חייבת להיפתח רק אחרי השיגור, וכך דורשת מנגנון פסיבי או ממונע שיפעיל אותה.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318700" lvl="1" marL="630000" rtl="1" algn="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SzPts val="1562"/>
              <a:buFont typeface="Arial"/>
              <a:buChar char="◼"/>
            </a:pPr>
            <a:r>
              <a:rPr lang="en-US" sz="1679">
                <a:latin typeface="Arial"/>
                <a:ea typeface="Arial"/>
                <a:cs typeface="Arial"/>
                <a:sym typeface="Arial"/>
              </a:rPr>
              <a:t>החוקים בחלק מהשנים דורשים שהרובוט ייכנס במלואו לבסיס גם בחזרה (מבלי לצאת מעבר לקירות)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-282700" lvl="2" marL="900000" rtl="1" algn="r">
              <a:lnSpc>
                <a:spcPct val="80000"/>
              </a:lnSpc>
              <a:spcBef>
                <a:spcPts val="859"/>
              </a:spcBef>
              <a:spcAft>
                <a:spcPts val="0"/>
              </a:spcAft>
              <a:buSzPts val="1391"/>
              <a:buFont typeface="Arial"/>
              <a:buChar char="◼"/>
            </a:pPr>
            <a:r>
              <a:rPr lang="en-US" sz="1495">
                <a:latin typeface="Arial"/>
                <a:ea typeface="Arial"/>
                <a:cs typeface="Arial"/>
                <a:sym typeface="Arial"/>
              </a:rPr>
              <a:t>כלומר הרובוט יצטרך גם להרים את הזרוע חזרה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318700" lvl="1" marL="630000" rtl="1" algn="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SzPts val="1562"/>
              <a:buFont typeface="Arial"/>
              <a:buChar char="◼"/>
            </a:pPr>
            <a:r>
              <a:rPr lang="en-US" sz="1679">
                <a:latin typeface="Arial"/>
                <a:ea typeface="Arial"/>
                <a:cs typeface="Arial"/>
                <a:sym typeface="Arial"/>
              </a:rPr>
              <a:t>בחלק ממקומות התחרות מוטות ליד השולחן יימנעו מהרובוט להיצמד אל הקיר מצידו החיצוני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-318700" lvl="0" marL="306000" rtl="1" algn="r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732"/>
              <a:buFont typeface="Arial"/>
              <a:buChar char="◼"/>
            </a:pPr>
            <a:r>
              <a:rPr b="1" lang="en-US" sz="1865">
                <a:latin typeface="Arial"/>
                <a:ea typeface="Arial"/>
                <a:cs typeface="Arial"/>
                <a:sym typeface="Arial"/>
              </a:rPr>
              <a:t>הערה</a:t>
            </a:r>
            <a:r>
              <a:rPr b="1" lang="en-US" sz="1865">
                <a:latin typeface="Arial"/>
                <a:ea typeface="Arial"/>
                <a:cs typeface="Arial"/>
                <a:sym typeface="Arial"/>
              </a:rPr>
              <a:t>: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318700" lvl="1" marL="630000" rtl="1" algn="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SzPts val="1562"/>
              <a:buFont typeface="Arial"/>
              <a:buChar char="◼"/>
            </a:pPr>
            <a:r>
              <a:rPr lang="en-US" sz="1679">
                <a:latin typeface="Arial"/>
                <a:ea typeface="Arial"/>
                <a:cs typeface="Arial"/>
                <a:sym typeface="Arial"/>
              </a:rPr>
              <a:t>וודאו שהזרוע עובדת עם קירות בגבהים שונים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9/02/2018</a:t>
            </a:r>
            <a:endParaRPr/>
          </a:p>
        </p:txBody>
      </p:sp>
      <p:pic>
        <p:nvPicPr>
          <p:cNvPr id="475" name="Google Shape;4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9844" y="4338057"/>
            <a:ext cx="2406225" cy="1900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4"/>
          <p:cNvGrpSpPr/>
          <p:nvPr/>
        </p:nvGrpSpPr>
        <p:grpSpPr>
          <a:xfrm>
            <a:off x="591675" y="2093744"/>
            <a:ext cx="955040" cy="1534160"/>
            <a:chOff x="6868160" y="2006809"/>
            <a:chExt cx="955040" cy="1534160"/>
          </a:xfrm>
        </p:grpSpPr>
        <p:sp>
          <p:nvSpPr>
            <p:cNvPr id="477" name="Google Shape;477;p4"/>
            <p:cNvSpPr/>
            <p:nvPr/>
          </p:nvSpPr>
          <p:spPr>
            <a:xfrm>
              <a:off x="6868160" y="2006809"/>
              <a:ext cx="193040" cy="1534160"/>
            </a:xfrm>
            <a:prstGeom prst="rect">
              <a:avLst/>
            </a:prstGeom>
            <a:solidFill>
              <a:srgbClr val="002060"/>
            </a:solidFill>
            <a:ln cap="rnd" cmpd="sng" w="22225">
              <a:solidFill>
                <a:srgbClr val="1224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7132320" y="2316689"/>
              <a:ext cx="650240" cy="914400"/>
            </a:xfrm>
            <a:prstGeom prst="roundRect">
              <a:avLst>
                <a:gd fmla="val 16667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7091680" y="2834849"/>
              <a:ext cx="111760" cy="30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7711440" y="2834849"/>
              <a:ext cx="111760" cy="30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81" name="Google Shape;481;p4"/>
          <p:cNvSpPr txBox="1"/>
          <p:nvPr/>
        </p:nvSpPr>
        <p:spPr>
          <a:xfrm>
            <a:off x="761844" y="1535119"/>
            <a:ext cx="320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זרוע שנופלת ותופסת את הקיר</a:t>
            </a:r>
            <a:endParaRPr/>
          </a:p>
        </p:txBody>
      </p:sp>
      <p:sp>
        <p:nvSpPr>
          <p:cNvPr id="482" name="Google Shape;482;p4"/>
          <p:cNvSpPr/>
          <p:nvPr/>
        </p:nvSpPr>
        <p:spPr>
          <a:xfrm>
            <a:off x="516202" y="2682090"/>
            <a:ext cx="436800" cy="87000"/>
          </a:xfrm>
          <a:prstGeom prst="rect">
            <a:avLst/>
          </a:prstGeom>
          <a:solidFill>
            <a:srgbClr val="FF3FFF"/>
          </a:solidFill>
          <a:ln cap="rnd" cmpd="sng" w="22225">
            <a:solidFill>
              <a:srgbClr val="FF3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3" name="Google Shape;483;p4"/>
          <p:cNvSpPr/>
          <p:nvPr/>
        </p:nvSpPr>
        <p:spPr>
          <a:xfrm>
            <a:off x="509669" y="2540910"/>
            <a:ext cx="45600" cy="315300"/>
          </a:xfrm>
          <a:prstGeom prst="rect">
            <a:avLst/>
          </a:prstGeom>
          <a:solidFill>
            <a:srgbClr val="FF3FFF"/>
          </a:solidFill>
          <a:ln cap="rnd" cmpd="sng" w="22225">
            <a:solidFill>
              <a:srgbClr val="FF3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https://lh3.googleusercontent.com/9nJyLvnbWWsgXTXVC9jbq6qOqBx7-uoShLSs988doeTCBnXYvLAY7Xgc-63lvdbCXkGqDmTgXg40jIP5Si_Trzohea8izBTUOD00d880npztWlnHlKVkL06DbuLE94jaolZ-7s8Q" id="484" name="Google Shape;48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5839" y="1901183"/>
            <a:ext cx="2028496" cy="2053162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"/>
          <p:cNvSpPr txBox="1"/>
          <p:nvPr/>
        </p:nvSpPr>
        <p:spPr>
          <a:xfrm>
            <a:off x="5139050" y="6309938"/>
            <a:ext cx="30000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התרחקות מהקיר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5"/>
          <p:cNvSpPr txBox="1"/>
          <p:nvPr>
            <p:ph idx="1" type="body"/>
          </p:nvPr>
        </p:nvSpPr>
        <p:spPr>
          <a:xfrm>
            <a:off x="2514599" y="1552574"/>
            <a:ext cx="6126600" cy="45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342900" rtl="1" algn="r">
              <a:spcBef>
                <a:spcPts val="0"/>
              </a:spcBef>
              <a:spcAft>
                <a:spcPts val="0"/>
              </a:spcAft>
              <a:buSzPts val="214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לפי הכיוון של הרובוט כאשר פונים להתרחק מהקיר, יש להשתמש בטכניקות שונות.</a:t>
            </a:r>
            <a:endParaRPr sz="3900">
              <a:latin typeface="Arial"/>
              <a:ea typeface="Arial"/>
              <a:cs typeface="Arial"/>
              <a:sym typeface="Arial"/>
            </a:endParaRPr>
          </a:p>
          <a:p>
            <a:pPr indent="-361950" lvl="0" marL="342900" rtl="1" algn="r">
              <a:spcBef>
                <a:spcPts val="1000"/>
              </a:spcBef>
              <a:spcAft>
                <a:spcPts val="0"/>
              </a:spcAft>
              <a:buSzPts val="214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בסיטואציה המוצגת באיור 1, כאשר הרובוט ינסה להתרחק מהקיר, הצד האחורי שלו יתקע בקיר.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61950" lvl="1" marL="666900" rtl="1" algn="r">
              <a:spcBef>
                <a:spcPts val="920"/>
              </a:spcBef>
              <a:spcAft>
                <a:spcPts val="0"/>
              </a:spcAft>
              <a:buSzPts val="1772"/>
              <a:buFont typeface="Arial"/>
              <a:buChar char="•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פתרון בעזרת תוכנה: גרמו לרובוט להתעקל הרחק מהקיר בעדינות במקום לבצע פנייה חדה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indent="-361950" lvl="1" marL="666900" rtl="1" algn="r">
              <a:spcBef>
                <a:spcPts val="920"/>
              </a:spcBef>
              <a:spcAft>
                <a:spcPts val="0"/>
              </a:spcAft>
              <a:buSzPts val="1772"/>
              <a:buFont typeface="Arial"/>
              <a:buChar char="•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פתרון בבנייה: הוסיפו גלגלים קטנים כדי להפוך את המגע בין הרובוט לקיר לחלק יותר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indent="-361950" lvl="0" marL="342900" rtl="1" algn="r">
              <a:spcBef>
                <a:spcPts val="1000"/>
              </a:spcBef>
              <a:spcAft>
                <a:spcPts val="0"/>
              </a:spcAft>
              <a:buSzPts val="214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בסיטואציה המוצגת באיור 2, פנייה חדה תעבוד מכיוון שהחלק האחרוי של הרובוט פונה הרחק מהקיר.</a:t>
            </a:r>
            <a:endParaRPr sz="3900">
              <a:latin typeface="Arial"/>
              <a:ea typeface="Arial"/>
              <a:cs typeface="Arial"/>
              <a:sym typeface="Arial"/>
            </a:endParaRPr>
          </a:p>
          <a:p>
            <a:pPr indent="-337058" lvl="1" marL="666900" rtl="0" algn="l">
              <a:spcBef>
                <a:spcPts val="62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z="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9/02/2018</a:t>
            </a:r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509865" y="1541830"/>
            <a:ext cx="1699371" cy="4725522"/>
            <a:chOff x="7063065" y="1618030"/>
            <a:chExt cx="1699371" cy="4725522"/>
          </a:xfrm>
        </p:grpSpPr>
        <p:grpSp>
          <p:nvGrpSpPr>
            <p:cNvPr id="495" name="Google Shape;495;p5"/>
            <p:cNvGrpSpPr/>
            <p:nvPr/>
          </p:nvGrpSpPr>
          <p:grpSpPr>
            <a:xfrm>
              <a:off x="7321006" y="4598578"/>
              <a:ext cx="1107380" cy="1534160"/>
              <a:chOff x="6868160" y="4131218"/>
              <a:chExt cx="1107380" cy="1534160"/>
            </a:xfrm>
          </p:grpSpPr>
          <p:sp>
            <p:nvSpPr>
              <p:cNvPr id="496" name="Google Shape;496;p5"/>
              <p:cNvSpPr/>
              <p:nvPr/>
            </p:nvSpPr>
            <p:spPr>
              <a:xfrm>
                <a:off x="6868160" y="4131218"/>
                <a:ext cx="193040" cy="15341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97" name="Google Shape;497;p5"/>
              <p:cNvSpPr/>
              <p:nvPr/>
            </p:nvSpPr>
            <p:spPr>
              <a:xfrm>
                <a:off x="7132320" y="4441098"/>
                <a:ext cx="650240" cy="9144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 cap="rnd" cmpd="sng" w="22225">
                <a:solidFill>
                  <a:srgbClr val="EEF2F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7091680" y="4959258"/>
                <a:ext cx="111760" cy="304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7711440" y="4959258"/>
                <a:ext cx="111760" cy="304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cxnSp>
            <p:nvCxnSpPr>
              <p:cNvPr id="500" name="Google Shape;500;p5"/>
              <p:cNvCxnSpPr>
                <a:stCxn id="497" idx="0"/>
              </p:cNvCxnSpPr>
              <p:nvPr/>
            </p:nvCxnSpPr>
            <p:spPr>
              <a:xfrm rot="-5400000">
                <a:off x="7665640" y="4131198"/>
                <a:ext cx="101700" cy="518100"/>
              </a:xfrm>
              <a:prstGeom prst="bentConnector2">
                <a:avLst/>
              </a:prstGeom>
              <a:noFill/>
              <a:ln cap="flat" cmpd="sng" w="50800">
                <a:solidFill>
                  <a:srgbClr val="0070C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</p:grpSp>
        <p:grpSp>
          <p:nvGrpSpPr>
            <p:cNvPr id="501" name="Google Shape;501;p5"/>
            <p:cNvGrpSpPr/>
            <p:nvPr/>
          </p:nvGrpSpPr>
          <p:grpSpPr>
            <a:xfrm>
              <a:off x="7321006" y="2006809"/>
              <a:ext cx="955040" cy="1534160"/>
              <a:chOff x="6868160" y="2006809"/>
              <a:chExt cx="955040" cy="1534160"/>
            </a:xfrm>
          </p:grpSpPr>
          <p:sp>
            <p:nvSpPr>
              <p:cNvPr id="502" name="Google Shape;502;p5"/>
              <p:cNvSpPr/>
              <p:nvPr/>
            </p:nvSpPr>
            <p:spPr>
              <a:xfrm>
                <a:off x="6868160" y="2006809"/>
                <a:ext cx="193040" cy="1534160"/>
              </a:xfrm>
              <a:prstGeom prst="rect">
                <a:avLst/>
              </a:prstGeom>
              <a:solidFill>
                <a:srgbClr val="002060"/>
              </a:solidFill>
              <a:ln cap="rnd" cmpd="sng" w="22225">
                <a:solidFill>
                  <a:srgbClr val="1224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7132320" y="2316689"/>
                <a:ext cx="650240" cy="914400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7091680" y="2834849"/>
                <a:ext cx="111760" cy="304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7711440" y="2834849"/>
                <a:ext cx="111760" cy="304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506" name="Google Shape;506;p5"/>
            <p:cNvSpPr txBox="1"/>
            <p:nvPr/>
          </p:nvSpPr>
          <p:spPr>
            <a:xfrm>
              <a:off x="7321006" y="1618030"/>
              <a:ext cx="1036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איור 1</a:t>
              </a:r>
              <a:endParaRPr/>
            </a:p>
          </p:txBody>
        </p:sp>
        <p:sp>
          <p:nvSpPr>
            <p:cNvPr id="507" name="Google Shape;507;p5"/>
            <p:cNvSpPr txBox="1"/>
            <p:nvPr/>
          </p:nvSpPr>
          <p:spPr>
            <a:xfrm>
              <a:off x="7321006" y="4242161"/>
              <a:ext cx="1036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איור 2</a:t>
              </a: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 rot="5400000">
              <a:off x="7086915" y="5210302"/>
              <a:ext cx="1109400" cy="11571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57150">
              <a:solidFill>
                <a:srgbClr val="00B050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 flipH="1" rot="-5400000">
              <a:off x="7629186" y="2586663"/>
              <a:ext cx="1109400" cy="11571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57150">
              <a:solidFill>
                <a:srgbClr val="00B050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510" name="Google Shape;510;p5"/>
            <p:cNvCxnSpPr/>
            <p:nvPr/>
          </p:nvCxnSpPr>
          <p:spPr>
            <a:xfrm rot="10800000">
              <a:off x="7423392" y="2195542"/>
              <a:ext cx="518100" cy="101700"/>
            </a:xfrm>
            <a:prstGeom prst="bentConnector2">
              <a:avLst/>
            </a:prstGeom>
            <a:noFill/>
            <a:ln cap="flat" cmpd="sng" w="50800">
              <a:solidFill>
                <a:srgbClr val="0070C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511" name="Google Shape;511;p5"/>
          <p:cNvSpPr txBox="1"/>
          <p:nvPr/>
        </p:nvSpPr>
        <p:spPr>
          <a:xfrm>
            <a:off x="5133075" y="6324775"/>
            <a:ext cx="300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בהמשך: יישמו את הטכניקות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9/02/2018</a:t>
            </a:r>
            <a:endParaRPr/>
          </a:p>
        </p:txBody>
      </p:sp>
      <p:pic>
        <p:nvPicPr>
          <p:cNvPr id="518" name="Google Shape;5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091" y="1610652"/>
            <a:ext cx="8364605" cy="4512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תודות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המדריך נוצר ע"י Sanjay Seshan ו- Arvind Seshan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57124" lvl="0" marL="342900" rtl="1" algn="r"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57124" lvl="0" marL="342900" rtl="1" algn="r">
              <a:spcBef>
                <a:spcPts val="11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 תוכלו למצוא עוד מדריכים ב: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306000" rtl="1" algn="r">
              <a:spcBef>
                <a:spcPts val="1160"/>
              </a:spcBef>
              <a:spcAft>
                <a:spcPts val="0"/>
              </a:spcAft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http://ev3lessons.com/en/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306000" rtl="1" algn="r">
              <a:spcBef>
                <a:spcPts val="1160"/>
              </a:spcBef>
              <a:spcAft>
                <a:spcPts val="0"/>
              </a:spcAft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ו: </a:t>
            </a:r>
            <a:r>
              <a:rPr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http://flltutorials.com/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179324" lvl="0" marL="342900" rtl="0" algn="l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9/02/2018</a:t>
            </a: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Creative Commons Attribution-NonCommercial-ShareAlike 4.0 International License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528" name="Google Shape;52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03337" y="4557875"/>
            <a:ext cx="2161449" cy="761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29" name="Google Shape;529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2500" y="4092164"/>
            <a:ext cx="2050825" cy="157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2014-10-28T21:59:38Z</dcterms:created>
  <dc:creator>Sanjay Seshan</dc:creator>
</cp:coreProperties>
</file>