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</p:sldIdLst>
  <p:sldSz cy="6858000" cx="9144000"/>
  <p:notesSz cx="6858000" cy="9144000"/>
  <p:embeddedFontLst>
    <p:embeddedFont>
      <p:font typeface="Helvetica Neue"/>
      <p:regular r:id="rId18"/>
      <p:bold r:id="rId19"/>
      <p:italic r:id="rId20"/>
      <p:boldItalic r:id="rId21"/>
    </p:embeddedFont>
    <p:embeddedFont>
      <p:font typeface="Gill Sans"/>
      <p:regular r:id="rId22"/>
      <p:bold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:go="http://customooxmlschemas.google.com/" r:id="rId24" roundtripDataSignature="AMtx7mgYLDUA8BjJ16mxJlQTcjcEvWU40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0A20B83F-306B-454F-B367-7A9CF9FEF7D9}">
  <a:tblStyle styleId="{0A20B83F-306B-454F-B367-7A9CF9FEF7D9}" styleName="Table_0">
    <a:wholeTbl>
      <a:tcTxStyle b="off" i="off">
        <a:font>
          <a:latin typeface="Gill Sans MT"/>
          <a:ea typeface="Gill Sans MT"/>
          <a:cs typeface="Gill Sans MT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0F5EB"/>
          </a:solidFill>
        </a:fill>
      </a:tcStyle>
    </a:wholeTbl>
    <a:band1H>
      <a:tcTxStyle/>
      <a:tcStyle>
        <a:fill>
          <a:solidFill>
            <a:srgbClr val="DFEBD5"/>
          </a:solidFill>
        </a:fill>
      </a:tcStyle>
    </a:band1H>
    <a:band2H>
      <a:tcTxStyle/>
    </a:band2H>
    <a:band1V>
      <a:tcTxStyle/>
      <a:tcStyle>
        <a:fill>
          <a:solidFill>
            <a:srgbClr val="DFEBD5"/>
          </a:solidFill>
        </a:fill>
      </a:tcStyle>
    </a:band1V>
    <a:band2V>
      <a:tcTxStyle/>
    </a:band2V>
    <a:lastCol>
      <a:tcTxStyle b="on" i="off">
        <a:font>
          <a:latin typeface="Gill Sans MT"/>
          <a:ea typeface="Gill Sans MT"/>
          <a:cs typeface="Gill Sans MT"/>
        </a:font>
        <a:schemeClr val="lt1"/>
      </a:tcTxStyle>
      <a:tcStyle>
        <a:fill>
          <a:solidFill>
            <a:schemeClr val="accent5"/>
          </a:solidFill>
        </a:fill>
      </a:tcStyle>
    </a:lastCol>
    <a:firstCol>
      <a:tcTxStyle b="on" i="off">
        <a:font>
          <a:latin typeface="Gill Sans MT"/>
          <a:ea typeface="Gill Sans MT"/>
          <a:cs typeface="Gill Sans MT"/>
        </a:font>
        <a:schemeClr val="lt1"/>
      </a:tcTxStyle>
      <a:tcStyle>
        <a:fill>
          <a:solidFill>
            <a:schemeClr val="accent5"/>
          </a:solidFill>
        </a:fill>
      </a:tcStyle>
    </a:firstCol>
    <a:lastRow>
      <a:tcTxStyle b="on" i="off">
        <a:font>
          <a:latin typeface="Gill Sans MT"/>
          <a:ea typeface="Gill Sans MT"/>
          <a:cs typeface="Gill Sans MT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5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Gill Sans MT"/>
          <a:ea typeface="Gill Sans MT"/>
          <a:cs typeface="Gill Sans MT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5"/>
          </a:solidFill>
        </a:fill>
      </a:tcStyle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HelveticaNeue-italic.fntdata"/><Relationship Id="rId11" Type="http://schemas.openxmlformats.org/officeDocument/2006/relationships/slide" Target="slides/slide5.xml"/><Relationship Id="rId22" Type="http://schemas.openxmlformats.org/officeDocument/2006/relationships/font" Target="fonts/GillSans-regular.fntdata"/><Relationship Id="rId10" Type="http://schemas.openxmlformats.org/officeDocument/2006/relationships/slide" Target="slides/slide4.xml"/><Relationship Id="rId21" Type="http://schemas.openxmlformats.org/officeDocument/2006/relationships/font" Target="fonts/HelveticaNeue-boldItalic.fntdata"/><Relationship Id="rId13" Type="http://schemas.openxmlformats.org/officeDocument/2006/relationships/slide" Target="slides/slide7.xml"/><Relationship Id="rId24" Type="http://customschemas.google.com/relationships/presentationmetadata" Target="metadata"/><Relationship Id="rId12" Type="http://schemas.openxmlformats.org/officeDocument/2006/relationships/slide" Target="slides/slide6.xml"/><Relationship Id="rId23" Type="http://schemas.openxmlformats.org/officeDocument/2006/relationships/font" Target="fonts/GillSans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5" Type="http://schemas.openxmlformats.org/officeDocument/2006/relationships/slideMaster" Target="slideMasters/slideMaster1.xml"/><Relationship Id="rId19" Type="http://schemas.openxmlformats.org/officeDocument/2006/relationships/font" Target="fonts/HelveticaNeue-bold.fntdata"/><Relationship Id="rId6" Type="http://schemas.openxmlformats.org/officeDocument/2006/relationships/notesMaster" Target="notesMasters/notesMaster1.xml"/><Relationship Id="rId18" Type="http://schemas.openxmlformats.org/officeDocument/2006/relationships/font" Target="fonts/HelveticaNeue-regular.fntdata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iw-IL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9" name="Google Shape;99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03" name="Google Shape;203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2" name="Google Shape;212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13" name="Google Shape;213;p1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5" name="Google Shape;105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2" name="Google Shape;122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3" name="Google Shape;133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2" name="Google Shape;142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3" name="Google Shape;143;p5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8" name="Google Shape;158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8" name="Google Shape;168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7" name="Google Shape;177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8" name="Google Shape;178;p8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1" name="Google Shape;191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" type="title">
  <p:cSld name="TITLE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13"/>
          <p:cNvSpPr/>
          <p:nvPr/>
        </p:nvSpPr>
        <p:spPr>
          <a:xfrm>
            <a:off x="448091" y="563880"/>
            <a:ext cx="8240108" cy="56821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20;p13"/>
          <p:cNvSpPr txBox="1"/>
          <p:nvPr>
            <p:ph type="ctrTitle"/>
          </p:nvPr>
        </p:nvSpPr>
        <p:spPr>
          <a:xfrm>
            <a:off x="581192" y="3936453"/>
            <a:ext cx="7989752" cy="103313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ill Sans"/>
              <a:buNone/>
              <a:defRPr sz="3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13"/>
          <p:cNvSpPr txBox="1"/>
          <p:nvPr>
            <p:ph idx="1" type="subTitle"/>
          </p:nvPr>
        </p:nvSpPr>
        <p:spPr>
          <a:xfrm>
            <a:off x="581192" y="5175772"/>
            <a:ext cx="7989752" cy="5903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472"/>
              <a:buNone/>
              <a:defRPr sz="1600" cap="none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72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88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4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4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4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4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4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104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2" name="Google Shape;22;p13"/>
          <p:cNvSpPr txBox="1"/>
          <p:nvPr>
            <p:ph idx="10" type="dt"/>
          </p:nvPr>
        </p:nvSpPr>
        <p:spPr>
          <a:xfrm>
            <a:off x="5559327" y="639224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2D58AC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3"/>
          <p:cNvSpPr txBox="1"/>
          <p:nvPr>
            <p:ph idx="11" type="ftr"/>
          </p:nvPr>
        </p:nvSpPr>
        <p:spPr>
          <a:xfrm>
            <a:off x="581192" y="6387916"/>
            <a:ext cx="4870585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2D58AC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13"/>
          <p:cNvSpPr txBox="1"/>
          <p:nvPr>
            <p:ph idx="12" type="sldNum"/>
          </p:nvPr>
        </p:nvSpPr>
        <p:spPr>
          <a:xfrm>
            <a:off x="7800476" y="6392242"/>
            <a:ext cx="770468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  <p:pic>
        <p:nvPicPr>
          <p:cNvPr id="25" name="Google Shape;25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35280" y="563880"/>
            <a:ext cx="8488680" cy="29155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_TEXT" type="vertTx">
  <p:cSld name="VERTICAL_TEXT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2"/>
          <p:cNvSpPr/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22"/>
          <p:cNvSpPr txBox="1"/>
          <p:nvPr>
            <p:ph type="title"/>
          </p:nvPr>
        </p:nvSpPr>
        <p:spPr>
          <a:xfrm>
            <a:off x="581192" y="687474"/>
            <a:ext cx="7989752" cy="108332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22"/>
          <p:cNvSpPr txBox="1"/>
          <p:nvPr>
            <p:ph idx="1" type="body"/>
          </p:nvPr>
        </p:nvSpPr>
        <p:spPr>
          <a:xfrm rot="5400000">
            <a:off x="2760671" y="48524"/>
            <a:ext cx="3630794" cy="79897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3756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56"/>
              <a:buChar char="◼"/>
              <a:defRPr/>
            </a:lvl1pPr>
            <a:lvl2pPr indent="-322072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72"/>
              <a:buChar char="◼"/>
              <a:defRPr/>
            </a:lvl2pPr>
            <a:lvl3pPr indent="-310388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88"/>
              <a:buChar char="◼"/>
              <a:defRPr/>
            </a:lvl3pPr>
            <a:lvl4pPr indent="-298703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4"/>
              <a:buChar char="◼"/>
              <a:defRPr/>
            </a:lvl4pPr>
            <a:lvl5pPr indent="-298704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4"/>
              <a:buChar char="◼"/>
              <a:defRPr/>
            </a:lvl5pPr>
            <a:lvl6pPr indent="-333756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6pPr>
            <a:lvl7pPr indent="-333756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7pPr>
            <a:lvl8pPr indent="-333756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8pPr>
            <a:lvl9pPr indent="-333756" lvl="8" marL="411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/>
        </p:txBody>
      </p:sp>
      <p:sp>
        <p:nvSpPr>
          <p:cNvPr id="87" name="Google Shape;87;p22"/>
          <p:cNvSpPr txBox="1"/>
          <p:nvPr>
            <p:ph idx="10" type="dt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22"/>
          <p:cNvSpPr txBox="1"/>
          <p:nvPr>
            <p:ph idx="11" type="ftr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22"/>
          <p:cNvSpPr txBox="1"/>
          <p:nvPr>
            <p:ph idx="12" type="sldNum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_TITLE_AND_VERTICAL_TEXT" type="vertTitleAndTx">
  <p:cSld name="VERTICAL_TITLE_AND_VERTICAL_TEXT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3"/>
          <p:cNvSpPr/>
          <p:nvPr/>
        </p:nvSpPr>
        <p:spPr>
          <a:xfrm>
            <a:off x="6629400" y="599725"/>
            <a:ext cx="2057399" cy="58169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23"/>
          <p:cNvSpPr txBox="1"/>
          <p:nvPr>
            <p:ph type="title"/>
          </p:nvPr>
        </p:nvSpPr>
        <p:spPr>
          <a:xfrm rot="5400000">
            <a:off x="4789425" y="2515700"/>
            <a:ext cx="5183073" cy="150312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23"/>
          <p:cNvSpPr txBox="1"/>
          <p:nvPr>
            <p:ph idx="1" type="body"/>
          </p:nvPr>
        </p:nvSpPr>
        <p:spPr>
          <a:xfrm rot="5400000">
            <a:off x="950760" y="306157"/>
            <a:ext cx="5183073" cy="59222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3756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56"/>
              <a:buChar char="◼"/>
              <a:defRPr/>
            </a:lvl1pPr>
            <a:lvl2pPr indent="-333756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2pPr>
            <a:lvl3pPr indent="-333756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3pPr>
            <a:lvl4pPr indent="-333756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4pPr>
            <a:lvl5pPr indent="-333756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5pPr>
            <a:lvl6pPr indent="-333756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6pPr>
            <a:lvl7pPr indent="-333756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7pPr>
            <a:lvl8pPr indent="-333756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8pPr>
            <a:lvl9pPr indent="-333756" lvl="8" marL="411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/>
        </p:txBody>
      </p:sp>
      <p:sp>
        <p:nvSpPr>
          <p:cNvPr id="94" name="Google Shape;94;p23"/>
          <p:cNvSpPr txBox="1"/>
          <p:nvPr>
            <p:ph idx="10" type="dt"/>
          </p:nvPr>
        </p:nvSpPr>
        <p:spPr>
          <a:xfrm>
            <a:off x="6745255" y="5956136"/>
            <a:ext cx="94767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2D58AC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23"/>
          <p:cNvSpPr txBox="1"/>
          <p:nvPr>
            <p:ph idx="11" type="ftr"/>
          </p:nvPr>
        </p:nvSpPr>
        <p:spPr>
          <a:xfrm>
            <a:off x="581192" y="5951810"/>
            <a:ext cx="5922209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23"/>
          <p:cNvSpPr txBox="1"/>
          <p:nvPr>
            <p:ph idx="12" type="sldNum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BJECT" type="obj">
  <p:cSld name="OBJECT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4"/>
          <p:cNvSpPr/>
          <p:nvPr/>
        </p:nvSpPr>
        <p:spPr>
          <a:xfrm>
            <a:off x="448092" y="599725"/>
            <a:ext cx="8238707" cy="81810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Google Shape;28;p14"/>
          <p:cNvSpPr txBox="1"/>
          <p:nvPr>
            <p:ph type="title"/>
          </p:nvPr>
        </p:nvSpPr>
        <p:spPr>
          <a:xfrm>
            <a:off x="581192" y="687475"/>
            <a:ext cx="7989752" cy="59679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4"/>
          <p:cNvSpPr txBox="1"/>
          <p:nvPr>
            <p:ph idx="1" type="body"/>
          </p:nvPr>
        </p:nvSpPr>
        <p:spPr>
          <a:xfrm>
            <a:off x="448091" y="1505583"/>
            <a:ext cx="8238707" cy="43532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8911" lvl="0" marL="45720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SzPts val="3312"/>
              <a:buChar char="◼"/>
              <a:defRPr sz="3600"/>
            </a:lvl1pPr>
            <a:lvl2pPr indent="-415544" lvl="1" marL="9144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2944"/>
              <a:buChar char="◼"/>
              <a:defRPr sz="3200"/>
            </a:lvl2pPr>
            <a:lvl3pPr indent="-392175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576"/>
              <a:buChar char="◼"/>
              <a:defRPr sz="2800"/>
            </a:lvl3pPr>
            <a:lvl4pPr indent="-368808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208"/>
              <a:buChar char="◼"/>
              <a:defRPr sz="2400"/>
            </a:lvl4pPr>
            <a:lvl5pPr indent="-368807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208"/>
              <a:buChar char="◼"/>
              <a:defRPr sz="2400"/>
            </a:lvl5pPr>
            <a:lvl6pPr indent="-333756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6pPr>
            <a:lvl7pPr indent="-333756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7pPr>
            <a:lvl8pPr indent="-333756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8pPr>
            <a:lvl9pPr indent="-333756" lvl="8" marL="411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/>
        </p:txBody>
      </p:sp>
      <p:sp>
        <p:nvSpPr>
          <p:cNvPr id="30" name="Google Shape;30;p14"/>
          <p:cNvSpPr txBox="1"/>
          <p:nvPr>
            <p:ph idx="10" type="dt"/>
          </p:nvPr>
        </p:nvSpPr>
        <p:spPr>
          <a:xfrm>
            <a:off x="5559327" y="639224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2D58AC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4"/>
          <p:cNvSpPr txBox="1"/>
          <p:nvPr>
            <p:ph idx="11" type="ftr"/>
          </p:nvPr>
        </p:nvSpPr>
        <p:spPr>
          <a:xfrm>
            <a:off x="581192" y="6387916"/>
            <a:ext cx="4870585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2D58AC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4"/>
          <p:cNvSpPr txBox="1"/>
          <p:nvPr>
            <p:ph idx="12" type="sldNum"/>
          </p:nvPr>
        </p:nvSpPr>
        <p:spPr>
          <a:xfrm>
            <a:off x="7800476" y="6392242"/>
            <a:ext cx="770468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_HEADER" type="secHead">
  <p:cSld name="SECTION_HEADER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5"/>
          <p:cNvSpPr/>
          <p:nvPr/>
        </p:nvSpPr>
        <p:spPr>
          <a:xfrm>
            <a:off x="452646" y="5141973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" name="Google Shape;35;p15"/>
          <p:cNvSpPr txBox="1"/>
          <p:nvPr>
            <p:ph type="title"/>
          </p:nvPr>
        </p:nvSpPr>
        <p:spPr>
          <a:xfrm>
            <a:off x="581193" y="3036573"/>
            <a:ext cx="7989751" cy="150484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Gill Sans"/>
              <a:buNone/>
              <a:defRPr b="0" sz="3600" cap="none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15"/>
          <p:cNvSpPr txBox="1"/>
          <p:nvPr>
            <p:ph idx="1" type="body"/>
          </p:nvPr>
        </p:nvSpPr>
        <p:spPr>
          <a:xfrm>
            <a:off x="581193" y="4541417"/>
            <a:ext cx="7989751" cy="6005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56"/>
              <a:buNone/>
              <a:defRPr sz="1800" cap="none">
                <a:solidFill>
                  <a:schemeClr val="accent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72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88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88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88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88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88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288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7" name="Google Shape;37;p15"/>
          <p:cNvSpPr txBox="1"/>
          <p:nvPr/>
        </p:nvSpPr>
        <p:spPr>
          <a:xfrm>
            <a:off x="5559327" y="639224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iw-IL" sz="9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rPr>
              <a:t>Last Edit: 5/21/2020</a:t>
            </a:r>
            <a:endParaRPr b="0" i="0" sz="900" u="none" cap="none" strike="noStrike">
              <a:solidFill>
                <a:srgbClr val="2D58AC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8" name="Google Shape;38;p15"/>
          <p:cNvSpPr txBox="1"/>
          <p:nvPr/>
        </p:nvSpPr>
        <p:spPr>
          <a:xfrm>
            <a:off x="581192" y="6387916"/>
            <a:ext cx="487058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iw-IL" sz="9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rPr>
              <a:t>COPYRIGHT 2018, FLL TUTORIALS</a:t>
            </a:r>
            <a:endParaRPr b="0" i="0" sz="900" u="none" cap="none" strike="noStrike">
              <a:solidFill>
                <a:srgbClr val="2D58AC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9" name="Google Shape;39;p15"/>
          <p:cNvSpPr txBox="1"/>
          <p:nvPr/>
        </p:nvSpPr>
        <p:spPr>
          <a:xfrm>
            <a:off x="7800476" y="6392242"/>
            <a:ext cx="77046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b="0" i="0" lang="iw-IL" sz="9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rPr>
              <a:t>‹#›</a:t>
            </a:fld>
            <a:endParaRPr b="0" i="0" sz="900" u="none" cap="none" strike="noStrike">
              <a:solidFill>
                <a:srgbClr val="2D58AC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_OBJECTS" type="twoObj">
  <p:cSld name="TWO_OBJECTS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6"/>
          <p:cNvSpPr/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" name="Google Shape;42;p16"/>
          <p:cNvSpPr txBox="1"/>
          <p:nvPr>
            <p:ph type="title"/>
          </p:nvPr>
        </p:nvSpPr>
        <p:spPr>
          <a:xfrm>
            <a:off x="581192" y="687474"/>
            <a:ext cx="7989752" cy="108332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6"/>
          <p:cNvSpPr txBox="1"/>
          <p:nvPr>
            <p:ph idx="1" type="body"/>
          </p:nvPr>
        </p:nvSpPr>
        <p:spPr>
          <a:xfrm>
            <a:off x="581192" y="2228002"/>
            <a:ext cx="3899527" cy="36330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33756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56"/>
              <a:buChar char="◼"/>
              <a:defRPr/>
            </a:lvl1pPr>
            <a:lvl2pPr indent="-333756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2pPr>
            <a:lvl3pPr indent="-333756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3pPr>
            <a:lvl4pPr indent="-333756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4pPr>
            <a:lvl5pPr indent="-333756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5pPr>
            <a:lvl6pPr indent="-333756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6pPr>
            <a:lvl7pPr indent="-333756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7pPr>
            <a:lvl8pPr indent="-333756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8pPr>
            <a:lvl9pPr indent="-333756" lvl="8" marL="411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/>
        </p:txBody>
      </p:sp>
      <p:sp>
        <p:nvSpPr>
          <p:cNvPr id="44" name="Google Shape;44;p16"/>
          <p:cNvSpPr txBox="1"/>
          <p:nvPr>
            <p:ph idx="2" type="body"/>
          </p:nvPr>
        </p:nvSpPr>
        <p:spPr>
          <a:xfrm>
            <a:off x="4663282" y="2228003"/>
            <a:ext cx="3907662" cy="36330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33756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56"/>
              <a:buChar char="◼"/>
              <a:defRPr/>
            </a:lvl1pPr>
            <a:lvl2pPr indent="-333756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2pPr>
            <a:lvl3pPr indent="-333756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3pPr>
            <a:lvl4pPr indent="-333756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4pPr>
            <a:lvl5pPr indent="-333756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5pPr>
            <a:lvl6pPr indent="-333756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6pPr>
            <a:lvl7pPr indent="-333756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7pPr>
            <a:lvl8pPr indent="-333756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8pPr>
            <a:lvl9pPr indent="-333756" lvl="8" marL="411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/>
        </p:txBody>
      </p:sp>
      <p:sp>
        <p:nvSpPr>
          <p:cNvPr id="45" name="Google Shape;45;p16"/>
          <p:cNvSpPr txBox="1"/>
          <p:nvPr>
            <p:ph idx="10" type="dt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16"/>
          <p:cNvSpPr txBox="1"/>
          <p:nvPr>
            <p:ph idx="11" type="ftr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6"/>
          <p:cNvSpPr txBox="1"/>
          <p:nvPr>
            <p:ph idx="12" type="sldNum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_OBJECTS_WITH_TEXT" type="twoTxTwoObj">
  <p:cSld name="TWO_OBJECTS_WITH_TEXT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7"/>
          <p:cNvSpPr/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" name="Google Shape;50;p17"/>
          <p:cNvSpPr txBox="1"/>
          <p:nvPr>
            <p:ph type="title"/>
          </p:nvPr>
        </p:nvSpPr>
        <p:spPr>
          <a:xfrm>
            <a:off x="581192" y="687474"/>
            <a:ext cx="7989752" cy="108332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ill Sans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7"/>
          <p:cNvSpPr txBox="1"/>
          <p:nvPr>
            <p:ph idx="1" type="body"/>
          </p:nvPr>
        </p:nvSpPr>
        <p:spPr>
          <a:xfrm>
            <a:off x="887219" y="2228003"/>
            <a:ext cx="3593500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24"/>
              <a:buNone/>
              <a:defRPr b="0" sz="2200">
                <a:solidFill>
                  <a:schemeClr val="accent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4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72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72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72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72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72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472"/>
              <a:buNone/>
              <a:defRPr b="1" sz="1600"/>
            </a:lvl9pPr>
          </a:lstStyle>
          <a:p/>
        </p:txBody>
      </p:sp>
      <p:sp>
        <p:nvSpPr>
          <p:cNvPr id="52" name="Google Shape;52;p17"/>
          <p:cNvSpPr txBox="1"/>
          <p:nvPr>
            <p:ph idx="2" type="body"/>
          </p:nvPr>
        </p:nvSpPr>
        <p:spPr>
          <a:xfrm>
            <a:off x="581192" y="2926051"/>
            <a:ext cx="3899527" cy="2934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3756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56"/>
              <a:buChar char="◼"/>
              <a:defRPr/>
            </a:lvl1pPr>
            <a:lvl2pPr indent="-333756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2pPr>
            <a:lvl3pPr indent="-333756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3pPr>
            <a:lvl4pPr indent="-333756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4pPr>
            <a:lvl5pPr indent="-333756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5pPr>
            <a:lvl6pPr indent="-333756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6pPr>
            <a:lvl7pPr indent="-333756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7pPr>
            <a:lvl8pPr indent="-333756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8pPr>
            <a:lvl9pPr indent="-333756" lvl="8" marL="411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/>
        </p:txBody>
      </p:sp>
      <p:sp>
        <p:nvSpPr>
          <p:cNvPr id="53" name="Google Shape;53;p17"/>
          <p:cNvSpPr txBox="1"/>
          <p:nvPr>
            <p:ph idx="3" type="body"/>
          </p:nvPr>
        </p:nvSpPr>
        <p:spPr>
          <a:xfrm>
            <a:off x="4969308" y="2228003"/>
            <a:ext cx="3601635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24"/>
              <a:buNone/>
              <a:defRPr b="0" sz="2200">
                <a:solidFill>
                  <a:schemeClr val="accent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4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72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72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72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72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72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472"/>
              <a:buNone/>
              <a:defRPr b="1" sz="1600"/>
            </a:lvl9pPr>
          </a:lstStyle>
          <a:p/>
        </p:txBody>
      </p:sp>
      <p:sp>
        <p:nvSpPr>
          <p:cNvPr id="54" name="Google Shape;54;p17"/>
          <p:cNvSpPr txBox="1"/>
          <p:nvPr>
            <p:ph idx="4" type="body"/>
          </p:nvPr>
        </p:nvSpPr>
        <p:spPr>
          <a:xfrm>
            <a:off x="4663282" y="2926051"/>
            <a:ext cx="3907662" cy="2934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3756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56"/>
              <a:buChar char="◼"/>
              <a:defRPr/>
            </a:lvl1pPr>
            <a:lvl2pPr indent="-333756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2pPr>
            <a:lvl3pPr indent="-333756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3pPr>
            <a:lvl4pPr indent="-333756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4pPr>
            <a:lvl5pPr indent="-333756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5pPr>
            <a:lvl6pPr indent="-333756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6pPr>
            <a:lvl7pPr indent="-333756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7pPr>
            <a:lvl8pPr indent="-333756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8pPr>
            <a:lvl9pPr indent="-333756" lvl="8" marL="411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/>
        </p:txBody>
      </p:sp>
      <p:sp>
        <p:nvSpPr>
          <p:cNvPr id="55" name="Google Shape;55;p17"/>
          <p:cNvSpPr txBox="1"/>
          <p:nvPr>
            <p:ph idx="10" type="dt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7"/>
          <p:cNvSpPr txBox="1"/>
          <p:nvPr>
            <p:ph idx="11" type="ftr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7"/>
          <p:cNvSpPr txBox="1"/>
          <p:nvPr>
            <p:ph idx="12" type="sldNum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_ONLY" type="titleOnly">
  <p:cSld name="TITLE_ONLY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8"/>
          <p:cNvSpPr/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18"/>
          <p:cNvSpPr txBox="1"/>
          <p:nvPr>
            <p:ph type="title"/>
          </p:nvPr>
        </p:nvSpPr>
        <p:spPr>
          <a:xfrm>
            <a:off x="581192" y="687474"/>
            <a:ext cx="7989752" cy="108332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18"/>
          <p:cNvSpPr txBox="1"/>
          <p:nvPr>
            <p:ph idx="10" type="dt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18"/>
          <p:cNvSpPr txBox="1"/>
          <p:nvPr>
            <p:ph idx="11" type="ftr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8"/>
          <p:cNvSpPr txBox="1"/>
          <p:nvPr>
            <p:ph idx="12" type="sldNum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9"/>
          <p:cNvSpPr txBox="1"/>
          <p:nvPr>
            <p:ph idx="10" type="dt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9"/>
          <p:cNvSpPr txBox="1"/>
          <p:nvPr>
            <p:ph idx="11" type="ftr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9"/>
          <p:cNvSpPr txBox="1"/>
          <p:nvPr>
            <p:ph idx="12" type="sldNum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BJECT_WITH_CAPTION_TEXT" type="objTx">
  <p:cSld name="OBJECT_WITH_CAPTION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0"/>
          <p:cNvSpPr/>
          <p:nvPr/>
        </p:nvSpPr>
        <p:spPr>
          <a:xfrm>
            <a:off x="452646" y="5141973"/>
            <a:ext cx="8238707" cy="12747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20"/>
          <p:cNvSpPr txBox="1"/>
          <p:nvPr>
            <p:ph type="title"/>
          </p:nvPr>
        </p:nvSpPr>
        <p:spPr>
          <a:xfrm>
            <a:off x="581352" y="5262296"/>
            <a:ext cx="3536625" cy="6895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58AC"/>
              </a:buClr>
              <a:buSzPts val="2000"/>
              <a:buFont typeface="Gill Sans"/>
              <a:buNone/>
              <a:defRPr b="0" sz="2000">
                <a:solidFill>
                  <a:srgbClr val="2D58AC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20"/>
          <p:cNvSpPr txBox="1"/>
          <p:nvPr>
            <p:ph idx="1" type="body"/>
          </p:nvPr>
        </p:nvSpPr>
        <p:spPr>
          <a:xfrm>
            <a:off x="446399" y="601200"/>
            <a:ext cx="8240400" cy="420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4544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40"/>
              <a:buChar char="◼"/>
              <a:defRPr sz="2000">
                <a:solidFill>
                  <a:schemeClr val="dk2"/>
                </a:solidFill>
              </a:defRPr>
            </a:lvl1pPr>
            <a:lvl2pPr indent="-333756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 sz="1800">
                <a:solidFill>
                  <a:schemeClr val="dk2"/>
                </a:solidFill>
              </a:defRPr>
            </a:lvl2pPr>
            <a:lvl3pPr indent="-322072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72"/>
              <a:buChar char="◼"/>
              <a:defRPr sz="1600">
                <a:solidFill>
                  <a:schemeClr val="dk2"/>
                </a:solidFill>
              </a:defRPr>
            </a:lvl3pPr>
            <a:lvl4pPr indent="-310388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88"/>
              <a:buChar char="◼"/>
              <a:defRPr sz="1400">
                <a:solidFill>
                  <a:schemeClr val="dk2"/>
                </a:solidFill>
              </a:defRPr>
            </a:lvl4pPr>
            <a:lvl5pPr indent="-310388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88"/>
              <a:buChar char="◼"/>
              <a:defRPr sz="1400">
                <a:solidFill>
                  <a:schemeClr val="dk2"/>
                </a:solidFill>
              </a:defRPr>
            </a:lvl5pPr>
            <a:lvl6pPr indent="-310388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88"/>
              <a:buChar char="◼"/>
              <a:defRPr sz="1400">
                <a:solidFill>
                  <a:schemeClr val="dk2"/>
                </a:solidFill>
              </a:defRPr>
            </a:lvl6pPr>
            <a:lvl7pPr indent="-310388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88"/>
              <a:buChar char="◼"/>
              <a:defRPr sz="1400">
                <a:solidFill>
                  <a:schemeClr val="dk2"/>
                </a:solidFill>
              </a:defRPr>
            </a:lvl7pPr>
            <a:lvl8pPr indent="-310388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88"/>
              <a:buChar char="◼"/>
              <a:defRPr sz="1400">
                <a:solidFill>
                  <a:schemeClr val="dk2"/>
                </a:solidFill>
              </a:defRPr>
            </a:lvl8pPr>
            <a:lvl9pPr indent="-310388" lvl="8" marL="411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288"/>
              <a:buChar char="◼"/>
              <a:defRPr sz="1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72" name="Google Shape;72;p20"/>
          <p:cNvSpPr txBox="1"/>
          <p:nvPr>
            <p:ph idx="2" type="body"/>
          </p:nvPr>
        </p:nvSpPr>
        <p:spPr>
          <a:xfrm>
            <a:off x="4305617" y="5262295"/>
            <a:ext cx="4265327" cy="68951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r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SzPts val="1012"/>
              <a:buNone/>
              <a:defRPr sz="11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12"/>
              <a:buNone/>
              <a:defRPr sz="1100"/>
            </a:lvl2pPr>
            <a:lvl3pPr indent="-228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92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828"/>
              <a:buNone/>
              <a:defRPr sz="900"/>
            </a:lvl9pPr>
          </a:lstStyle>
          <a:p/>
        </p:txBody>
      </p:sp>
      <p:sp>
        <p:nvSpPr>
          <p:cNvPr id="73" name="Google Shape;73;p20"/>
          <p:cNvSpPr txBox="1"/>
          <p:nvPr>
            <p:ph idx="10" type="dt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2D58AC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20"/>
          <p:cNvSpPr txBox="1"/>
          <p:nvPr>
            <p:ph idx="11" type="ftr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2D58AC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20"/>
          <p:cNvSpPr txBox="1"/>
          <p:nvPr>
            <p:ph idx="12" type="sldNum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_WITH_CAPTION_TEXT" type="picTx">
  <p:cSld name="PICTURE_WITH_CAPTION_TEXT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21"/>
          <p:cNvSpPr txBox="1"/>
          <p:nvPr>
            <p:ph type="title"/>
          </p:nvPr>
        </p:nvSpPr>
        <p:spPr>
          <a:xfrm>
            <a:off x="581192" y="4693389"/>
            <a:ext cx="7989752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Gill Sans"/>
              <a:buNone/>
              <a:defRPr b="0" sz="24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1"/>
          <p:cNvSpPr/>
          <p:nvPr>
            <p:ph idx="2" type="pic"/>
          </p:nvPr>
        </p:nvSpPr>
        <p:spPr>
          <a:xfrm>
            <a:off x="448093" y="599725"/>
            <a:ext cx="8238706" cy="35572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472"/>
              <a:buFont typeface="Noto Sans Symbols"/>
              <a:buNone/>
              <a:defRPr b="0" i="0" sz="1600" u="none" cap="none" strike="noStrik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72"/>
              <a:buFont typeface="Noto Sans Symbols"/>
              <a:buNone/>
              <a:defRPr b="0" i="0" sz="1600" u="none" cap="none" strike="noStrik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lvl="2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72"/>
              <a:buFont typeface="Noto Sans Symbols"/>
              <a:buNone/>
              <a:defRPr b="0" i="0" sz="1600" u="none" cap="none" strike="noStrik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lvl="3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72"/>
              <a:buFont typeface="Noto Sans Symbols"/>
              <a:buNone/>
              <a:defRPr b="0" i="0" sz="1600" u="none" cap="none" strike="noStrik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lvl="4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72"/>
              <a:buFont typeface="Noto Sans Symbols"/>
              <a:buNone/>
              <a:defRPr b="0" i="0" sz="1600" u="none" cap="none" strike="noStrik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lvl="5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72"/>
              <a:buFont typeface="Noto Sans Symbols"/>
              <a:buNone/>
              <a:defRPr b="0" i="0" sz="1600" u="none" cap="none" strike="noStrik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lvl="6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72"/>
              <a:buFont typeface="Noto Sans Symbols"/>
              <a:buNone/>
              <a:defRPr b="0" i="0" sz="1600" u="none" cap="none" strike="noStrik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lvl="7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72"/>
              <a:buFont typeface="Noto Sans Symbols"/>
              <a:buNone/>
              <a:defRPr b="0" i="0" sz="1600" u="none" cap="none" strike="noStrik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lvl="8" marR="0" rtl="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ts val="1472"/>
              <a:buFont typeface="Noto Sans Symbols"/>
              <a:buNone/>
              <a:defRPr b="0" i="0" sz="1600" u="none" cap="none" strike="noStrik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79" name="Google Shape;79;p21"/>
          <p:cNvSpPr txBox="1"/>
          <p:nvPr>
            <p:ph idx="1" type="body"/>
          </p:nvPr>
        </p:nvSpPr>
        <p:spPr>
          <a:xfrm>
            <a:off x="581192" y="5260126"/>
            <a:ext cx="7989752" cy="59867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104"/>
              <a:buNone/>
              <a:defRPr sz="1200"/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4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92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828"/>
              <a:buNone/>
              <a:defRPr sz="900"/>
            </a:lvl9pPr>
          </a:lstStyle>
          <a:p/>
        </p:txBody>
      </p:sp>
      <p:sp>
        <p:nvSpPr>
          <p:cNvPr id="80" name="Google Shape;80;p21"/>
          <p:cNvSpPr txBox="1"/>
          <p:nvPr>
            <p:ph idx="10" type="dt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21"/>
          <p:cNvSpPr txBox="1"/>
          <p:nvPr>
            <p:ph idx="11" type="ftr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21"/>
          <p:cNvSpPr txBox="1"/>
          <p:nvPr>
            <p:ph idx="12" type="sldNum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2"/>
          <p:cNvSpPr txBox="1"/>
          <p:nvPr>
            <p:ph type="title"/>
          </p:nvPr>
        </p:nvSpPr>
        <p:spPr>
          <a:xfrm>
            <a:off x="581192" y="687474"/>
            <a:ext cx="7989752" cy="108332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ill Sans"/>
              <a:buNone/>
              <a:defRPr b="0" i="0" sz="28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12"/>
          <p:cNvSpPr txBox="1"/>
          <p:nvPr>
            <p:ph idx="1" type="body"/>
          </p:nvPr>
        </p:nvSpPr>
        <p:spPr>
          <a:xfrm>
            <a:off x="581192" y="2228003"/>
            <a:ext cx="7989752" cy="363079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33756" lvl="0" marL="457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656"/>
              <a:buFont typeface="Noto Sans Symbols"/>
              <a:buChar char="◼"/>
              <a:defRPr b="0" i="0" sz="1800" u="none" cap="none" strike="noStrik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-322072" lvl="1" marL="914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72"/>
              <a:buFont typeface="Noto Sans Symbols"/>
              <a:buChar char="◼"/>
              <a:defRPr b="0" i="0" sz="1600" u="none" cap="none" strike="noStrik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-310388" lvl="2" marL="13716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288"/>
              <a:buFont typeface="Noto Sans Symbols"/>
              <a:buChar char="◼"/>
              <a:defRPr b="0" i="0" sz="1400" u="none" cap="none" strike="noStrik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-298703" lvl="3" marL="18288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104"/>
              <a:buFont typeface="Noto Sans Symbols"/>
              <a:buChar char="◼"/>
              <a:defRPr b="0" i="0" sz="1200" u="none" cap="none" strike="noStrik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-298704" lvl="4" marL="22860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104"/>
              <a:buFont typeface="Noto Sans Symbols"/>
              <a:buChar char="◼"/>
              <a:defRPr b="0" i="0" sz="1200" u="none" cap="none" strike="noStrik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-298704" lvl="5" marL="2743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104"/>
              <a:buFont typeface="Noto Sans Symbols"/>
              <a:buChar char="◼"/>
              <a:defRPr b="0" i="0" sz="1200" u="none" cap="none" strike="noStrik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-298704" lvl="6" marL="3200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104"/>
              <a:buFont typeface="Noto Sans Symbols"/>
              <a:buChar char="◼"/>
              <a:defRPr b="0" i="0" sz="1200" u="none" cap="none" strike="noStrik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-298703" lvl="7" marL="36576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104"/>
              <a:buFont typeface="Noto Sans Symbols"/>
              <a:buChar char="◼"/>
              <a:defRPr b="0" i="0" sz="1200" u="none" cap="none" strike="noStrik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-298703" lvl="8" marL="4114800" marR="0" rtl="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ts val="1104"/>
              <a:buFont typeface="Noto Sans Symbols"/>
              <a:buChar char="◼"/>
              <a:defRPr b="0" i="0" sz="1200" u="none" cap="none" strike="noStrik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12" name="Google Shape;12;p12"/>
          <p:cNvSpPr/>
          <p:nvPr/>
        </p:nvSpPr>
        <p:spPr>
          <a:xfrm>
            <a:off x="448091" y="441325"/>
            <a:ext cx="2719909" cy="10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3;p12"/>
          <p:cNvSpPr/>
          <p:nvPr/>
        </p:nvSpPr>
        <p:spPr>
          <a:xfrm>
            <a:off x="5976001" y="441325"/>
            <a:ext cx="2710800" cy="10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4;p12"/>
          <p:cNvSpPr/>
          <p:nvPr/>
        </p:nvSpPr>
        <p:spPr>
          <a:xfrm>
            <a:off x="3216601" y="441325"/>
            <a:ext cx="2710800" cy="10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15;p12"/>
          <p:cNvSpPr txBox="1"/>
          <p:nvPr>
            <p:ph idx="10" type="dt"/>
          </p:nvPr>
        </p:nvSpPr>
        <p:spPr>
          <a:xfrm>
            <a:off x="5559327" y="639224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16" name="Google Shape;16;p12"/>
          <p:cNvSpPr txBox="1"/>
          <p:nvPr>
            <p:ph idx="11" type="ftr"/>
          </p:nvPr>
        </p:nvSpPr>
        <p:spPr>
          <a:xfrm>
            <a:off x="581192" y="6387916"/>
            <a:ext cx="4870585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17" name="Google Shape;17;p12"/>
          <p:cNvSpPr txBox="1"/>
          <p:nvPr>
            <p:ph idx="12" type="sldNum"/>
          </p:nvPr>
        </p:nvSpPr>
        <p:spPr>
          <a:xfrm>
            <a:off x="7800476" y="6392242"/>
            <a:ext cx="770468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://www.ev3lessons.com/" TargetMode="External"/><Relationship Id="rId4" Type="http://schemas.openxmlformats.org/officeDocument/2006/relationships/hyperlink" Target="http://www.flltutorials.com/" TargetMode="External"/><Relationship Id="rId5" Type="http://schemas.openxmlformats.org/officeDocument/2006/relationships/hyperlink" Target="http://creativecommons.org/licenses/by-nc-sa/4.0/" TargetMode="External"/><Relationship Id="rId6" Type="http://schemas.openxmlformats.org/officeDocument/2006/relationships/hyperlink" Target="http://creativecommons.org/licenses/by-nc-sa/4.0/" TargetMode="External"/><Relationship Id="rId7" Type="http://schemas.openxmlformats.org/officeDocument/2006/relationships/image" Target="../media/image5.png"/><Relationship Id="rId8" Type="http://schemas.openxmlformats.org/officeDocument/2006/relationships/image" Target="../media/image1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png"/><Relationship Id="rId4" Type="http://schemas.openxmlformats.org/officeDocument/2006/relationships/image" Target="../media/image11.png"/><Relationship Id="rId5" Type="http://schemas.openxmlformats.org/officeDocument/2006/relationships/image" Target="../media/image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"/>
          <p:cNvSpPr txBox="1"/>
          <p:nvPr>
            <p:ph type="ctrTitle"/>
          </p:nvPr>
        </p:nvSpPr>
        <p:spPr>
          <a:xfrm>
            <a:off x="581192" y="3936453"/>
            <a:ext cx="7989752" cy="103313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ill Sans"/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גלגלים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1"/>
          <p:cNvSpPr txBox="1"/>
          <p:nvPr>
            <p:ph idx="1" type="subTitle"/>
          </p:nvPr>
        </p:nvSpPr>
        <p:spPr>
          <a:xfrm>
            <a:off x="581130" y="5314034"/>
            <a:ext cx="7989900" cy="59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62"/>
              <a:buFont typeface="Arial"/>
              <a:buNone/>
            </a:pPr>
            <a:r>
              <a:rPr lang="iw-IL" sz="1480"/>
              <a:t>SESHAN BROTHERS</a:t>
            </a:r>
            <a:endParaRPr/>
          </a:p>
          <a:p>
            <a:pPr indent="0" lvl="0" marL="0" rtl="1" algn="ctr">
              <a:lnSpc>
                <a:spcPct val="80000"/>
              </a:lnSpc>
              <a:spcBef>
                <a:spcPts val="896"/>
              </a:spcBef>
              <a:spcAft>
                <a:spcPts val="0"/>
              </a:spcAft>
              <a:buClr>
                <a:schemeClr val="dk1"/>
              </a:buClr>
              <a:buSzPts val="1362"/>
              <a:buFont typeface="Arial"/>
              <a:buNone/>
            </a:pPr>
            <a:r>
              <a:rPr lang="iw-IL" sz="1480">
                <a:latin typeface="Arial"/>
                <a:ea typeface="Arial"/>
                <a:cs typeface="Arial"/>
                <a:sym typeface="Arial"/>
              </a:rPr>
              <a:t>תורגם לעברית ע"י D-Bug #3316 מתיכון עירוני ד', תל-אביב</a:t>
            </a:r>
            <a:endParaRPr sz="148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72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0"/>
          <p:cNvSpPr txBox="1"/>
          <p:nvPr>
            <p:ph type="title"/>
          </p:nvPr>
        </p:nvSpPr>
        <p:spPr>
          <a:xfrm>
            <a:off x="581192" y="687475"/>
            <a:ext cx="7989752" cy="59679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ill Sans"/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כלי שימושי: טבלת גלגלי לגו (LEGO)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" name="Google Shape;206;p10"/>
          <p:cNvSpPr txBox="1"/>
          <p:nvPr>
            <p:ph idx="1" type="body"/>
          </p:nvPr>
        </p:nvSpPr>
        <p:spPr>
          <a:xfrm>
            <a:off x="457200" y="1831510"/>
            <a:ext cx="2576945" cy="348818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06000" lvl="0" marL="3060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325"/>
              <a:buChar char="◼"/>
            </a:pPr>
            <a:r>
              <a:rPr lang="iw-IL" sz="1440"/>
              <a:t>http://wheels.sariel.pl/</a:t>
            </a:r>
            <a:endParaRPr/>
          </a:p>
          <a:p>
            <a:pPr indent="-221875" lvl="0" marL="306000" rtl="0" algn="l">
              <a:lnSpc>
                <a:spcPct val="80000"/>
              </a:lnSpc>
              <a:spcBef>
                <a:spcPts val="888"/>
              </a:spcBef>
              <a:spcAft>
                <a:spcPts val="0"/>
              </a:spcAft>
              <a:buSzPts val="1325"/>
              <a:buNone/>
            </a:pPr>
            <a:r>
              <a:t/>
            </a:r>
            <a:endParaRPr sz="1440"/>
          </a:p>
        </p:txBody>
      </p:sp>
      <p:sp>
        <p:nvSpPr>
          <p:cNvPr id="207" name="Google Shape;207;p10"/>
          <p:cNvSpPr txBox="1"/>
          <p:nvPr>
            <p:ph idx="11" type="ftr"/>
          </p:nvPr>
        </p:nvSpPr>
        <p:spPr>
          <a:xfrm>
            <a:off x="581192" y="6387916"/>
            <a:ext cx="4870585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iw-IL"/>
              <a:t>© 2018, FLL Tutorials, Last Edit 6/11/2018</a:t>
            </a:r>
            <a:endParaRPr/>
          </a:p>
        </p:txBody>
      </p:sp>
      <p:pic>
        <p:nvPicPr>
          <p:cNvPr id="208" name="Google Shape;208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34145" y="1655519"/>
            <a:ext cx="5673229" cy="4296235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p10"/>
          <p:cNvSpPr txBox="1"/>
          <p:nvPr/>
        </p:nvSpPr>
        <p:spPr>
          <a:xfrm>
            <a:off x="5559150" y="6343088"/>
            <a:ext cx="3000000" cy="45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1" algn="ctr">
              <a:lnSpc>
                <a:spcPct val="80000"/>
              </a:lnSpc>
              <a:spcBef>
                <a:spcPts val="896"/>
              </a:spcBef>
              <a:spcAft>
                <a:spcPts val="0"/>
              </a:spcAft>
              <a:buNone/>
            </a:pPr>
            <a:r>
              <a:rPr b="1" lang="iw-IL">
                <a:solidFill>
                  <a:srgbClr val="2D58AC"/>
                </a:solidFill>
              </a:rPr>
              <a:t>תורגם לעברית ע"י D-BUG #3316</a:t>
            </a:r>
            <a:endParaRPr b="1" sz="1800">
              <a:solidFill>
                <a:srgbClr val="2D58AC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1"/>
          <p:cNvSpPr txBox="1"/>
          <p:nvPr>
            <p:ph type="title"/>
          </p:nvPr>
        </p:nvSpPr>
        <p:spPr>
          <a:xfrm>
            <a:off x="581192" y="687475"/>
            <a:ext cx="7989900" cy="596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ill Sans"/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תודות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" name="Google Shape;216;p11"/>
          <p:cNvSpPr txBox="1"/>
          <p:nvPr>
            <p:ph idx="1" type="body"/>
          </p:nvPr>
        </p:nvSpPr>
        <p:spPr>
          <a:xfrm>
            <a:off x="448091" y="1505583"/>
            <a:ext cx="8238600" cy="435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76"/>
              <a:buFont typeface="Arial"/>
              <a:buChar char="•"/>
            </a:pPr>
            <a:r>
              <a:rPr lang="iw-IL" sz="2800">
                <a:latin typeface="Arial"/>
                <a:ea typeface="Arial"/>
                <a:cs typeface="Arial"/>
                <a:sym typeface="Arial"/>
              </a:rPr>
              <a:t>המדריך נוצר ע"י Sanjay Seshan  ו-  Arvind Seshan</a:t>
            </a:r>
            <a:endParaRPr sz="2800"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1" algn="r">
              <a:lnSpc>
                <a:spcPct val="100000"/>
              </a:lnSpc>
              <a:spcBef>
                <a:spcPts val="1160"/>
              </a:spcBef>
              <a:spcAft>
                <a:spcPts val="0"/>
              </a:spcAft>
              <a:buSzPts val="2576"/>
              <a:buFont typeface="Arial"/>
              <a:buChar char="•"/>
            </a:pPr>
            <a:r>
              <a:rPr lang="iw-IL" sz="2800">
                <a:latin typeface="Arial"/>
                <a:ea typeface="Arial"/>
                <a:cs typeface="Arial"/>
                <a:sym typeface="Arial"/>
              </a:rPr>
              <a:t>תורגם לעברית ע"י D-Bug #3316 מתיכון עירוני ד', תל-אביב</a:t>
            </a:r>
            <a:endParaRPr sz="2800">
              <a:latin typeface="Arial"/>
              <a:ea typeface="Arial"/>
              <a:cs typeface="Arial"/>
              <a:sym typeface="Arial"/>
            </a:endParaRPr>
          </a:p>
          <a:p>
            <a:pPr indent="-273488" lvl="0" marL="306000" rtl="1" algn="r">
              <a:lnSpc>
                <a:spcPct val="100000"/>
              </a:lnSpc>
              <a:spcBef>
                <a:spcPts val="1160"/>
              </a:spcBef>
              <a:spcAft>
                <a:spcPts val="0"/>
              </a:spcAft>
              <a:buSzPts val="2800"/>
              <a:buFont typeface="Arial"/>
              <a:buChar char="•"/>
            </a:pPr>
            <a:r>
              <a:rPr lang="iw-IL" sz="2800">
                <a:latin typeface="Arial"/>
                <a:ea typeface="Arial"/>
                <a:cs typeface="Arial"/>
                <a:sym typeface="Arial"/>
              </a:rPr>
              <a:t>את טבלת גלגלי לגו (LEGO ) ניתן למצוא ב- http://wheels.sariel.pl/ </a:t>
            </a:r>
            <a:endParaRPr sz="2800"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1" algn="r">
              <a:lnSpc>
                <a:spcPct val="100000"/>
              </a:lnSpc>
              <a:spcBef>
                <a:spcPts val="1160"/>
              </a:spcBef>
              <a:spcAft>
                <a:spcPts val="0"/>
              </a:spcAft>
              <a:buSzPts val="2576"/>
              <a:buFont typeface="Arial"/>
              <a:buChar char="•"/>
            </a:pPr>
            <a:r>
              <a:rPr lang="iw-IL" sz="2800">
                <a:latin typeface="Arial"/>
                <a:ea typeface="Arial"/>
                <a:cs typeface="Arial"/>
                <a:sym typeface="Arial"/>
              </a:rPr>
              <a:t>תוכלו למצוא עוד מדריכים ב: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1" algn="r">
              <a:lnSpc>
                <a:spcPct val="100000"/>
              </a:lnSpc>
              <a:spcBef>
                <a:spcPts val="1160"/>
              </a:spcBef>
              <a:spcAft>
                <a:spcPts val="0"/>
              </a:spcAft>
              <a:buSzPts val="2576"/>
              <a:buFont typeface="Arial"/>
              <a:buChar char="•"/>
            </a:pPr>
            <a:r>
              <a:rPr lang="iw-IL" sz="2800"/>
              <a:t> </a:t>
            </a:r>
            <a:r>
              <a:rPr lang="iw-IL" sz="2800" u="sng">
                <a:solidFill>
                  <a:schemeClr val="hlink"/>
                </a:solidFill>
                <a:hlinkClick r:id="rId3"/>
              </a:rPr>
              <a:t>www.ev3lessons.com</a:t>
            </a:r>
            <a:endParaRPr sz="2800"/>
          </a:p>
          <a:p>
            <a:pPr indent="-342900" lvl="0" marL="342900" rtl="1" algn="r">
              <a:lnSpc>
                <a:spcPct val="100000"/>
              </a:lnSpc>
              <a:spcBef>
                <a:spcPts val="1160"/>
              </a:spcBef>
              <a:spcAft>
                <a:spcPts val="0"/>
              </a:spcAft>
              <a:buSzPts val="2576"/>
              <a:buFont typeface="Arial"/>
              <a:buChar char="•"/>
            </a:pPr>
            <a:r>
              <a:rPr lang="iw-IL" sz="2800"/>
              <a:t> </a:t>
            </a:r>
            <a:r>
              <a:rPr lang="iw-IL" sz="2800">
                <a:latin typeface="Arial"/>
                <a:ea typeface="Arial"/>
                <a:cs typeface="Arial"/>
                <a:sym typeface="Arial"/>
              </a:rPr>
              <a:t>ו-</a:t>
            </a:r>
            <a:r>
              <a:rPr lang="iw-IL" sz="2800"/>
              <a:t>  </a:t>
            </a:r>
            <a:r>
              <a:rPr lang="iw-IL" sz="2800" u="sng">
                <a:solidFill>
                  <a:schemeClr val="hlink"/>
                </a:solidFill>
                <a:hlinkClick r:id="rId4"/>
              </a:rPr>
              <a:t>www.flltutorials.com</a:t>
            </a:r>
            <a:endParaRPr sz="2800"/>
          </a:p>
          <a:p>
            <a:pPr indent="-179324" lvl="0" marL="342900" rtl="0" algn="l">
              <a:lnSpc>
                <a:spcPct val="100000"/>
              </a:lnSpc>
              <a:spcBef>
                <a:spcPts val="1160"/>
              </a:spcBef>
              <a:spcAft>
                <a:spcPts val="0"/>
              </a:spcAft>
              <a:buSzPts val="2576"/>
              <a:buFont typeface="Arial"/>
              <a:buNone/>
            </a:pPr>
            <a:r>
              <a:t/>
            </a:r>
            <a:endParaRPr sz="2800"/>
          </a:p>
        </p:txBody>
      </p:sp>
      <p:sp>
        <p:nvSpPr>
          <p:cNvPr id="217" name="Google Shape;217;p11"/>
          <p:cNvSpPr/>
          <p:nvPr/>
        </p:nvSpPr>
        <p:spPr>
          <a:xfrm>
            <a:off x="448100" y="5663800"/>
            <a:ext cx="7742700" cy="456600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74B7"/>
              </a:buClr>
              <a:buSzPts val="2000"/>
              <a:buFont typeface="Helvetica Neue"/>
              <a:buNone/>
            </a:pPr>
            <a:r>
              <a:rPr b="0" i="0" lang="iw-IL" sz="2000" u="none" cap="none" strike="noStrike">
                <a:solidFill>
                  <a:srgbClr val="4374B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                         </a:t>
            </a:r>
            <a:br>
              <a:rPr b="0" i="0" lang="iw-IL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iw-IL" sz="2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This work is licensed under a </a:t>
            </a:r>
            <a:r>
              <a:rPr b="0" i="0" lang="iw-IL" sz="2000" u="sng" cap="none" strike="noStrike">
                <a:solidFill>
                  <a:srgbClr val="4374B7"/>
                </a:solidFill>
                <a:latin typeface="Helvetica Neue"/>
                <a:ea typeface="Helvetica Neue"/>
                <a:cs typeface="Helvetica Neue"/>
                <a:sym typeface="Helvetica Neue"/>
                <a:hlinkClick r:id="rId5"/>
              </a:rPr>
              <a:t>Creative Commons Attribution-NonCommercial-ShareAlike 4.0 International License</a:t>
            </a:r>
            <a:r>
              <a:rPr b="0" i="0" lang="iw-IL" sz="2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r>
              <a:rPr b="0" i="0" lang="iw-IL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2000" u="none" cap="none" strike="noStrike">
              <a:solidFill>
                <a:srgbClr val="4374B7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descr="Creative Commons License" id="218" name="Google Shape;218;p11">
            <a:hlinkClick r:id="rId6"/>
          </p:cNvPr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331636" y="4704752"/>
            <a:ext cx="2161449" cy="761422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11"/>
          <p:cNvSpPr txBox="1"/>
          <p:nvPr>
            <p:ph idx="11" type="ftr"/>
          </p:nvPr>
        </p:nvSpPr>
        <p:spPr>
          <a:xfrm>
            <a:off x="581192" y="6387916"/>
            <a:ext cx="48705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iw-IL"/>
              <a:t>© 2018, FLL Tutorials</a:t>
            </a:r>
            <a:endParaRPr/>
          </a:p>
        </p:txBody>
      </p:sp>
      <p:pic>
        <p:nvPicPr>
          <p:cNvPr descr="A close up of a logo  Description automatically generated" id="220" name="Google Shape;220;p11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52500" y="4092164"/>
            <a:ext cx="2050825" cy="15716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"/>
          <p:cNvSpPr txBox="1"/>
          <p:nvPr>
            <p:ph type="title"/>
          </p:nvPr>
        </p:nvSpPr>
        <p:spPr>
          <a:xfrm>
            <a:off x="581192" y="687475"/>
            <a:ext cx="7989752" cy="59679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ill Sans"/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מגוון ענק לבחירה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2"/>
          <p:cNvSpPr txBox="1"/>
          <p:nvPr>
            <p:ph idx="11" type="ftr"/>
          </p:nvPr>
        </p:nvSpPr>
        <p:spPr>
          <a:xfrm>
            <a:off x="581192" y="6387916"/>
            <a:ext cx="4870585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iw-IL"/>
              <a:t>© 2018, FLL Tutorials, Last Edit 6/11/2018</a:t>
            </a:r>
            <a:endParaRPr/>
          </a:p>
        </p:txBody>
      </p:sp>
      <p:sp>
        <p:nvSpPr>
          <p:cNvPr id="109" name="Google Shape;109;p2"/>
          <p:cNvSpPr txBox="1"/>
          <p:nvPr/>
        </p:nvSpPr>
        <p:spPr>
          <a:xfrm>
            <a:off x="5559159" y="1510762"/>
            <a:ext cx="3193043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לגו (LEGO) הי</a:t>
            </a:r>
            <a:r>
              <a:rPr lang="iw-IL" sz="1800">
                <a:solidFill>
                  <a:schemeClr val="dk1"/>
                </a:solidFill>
              </a:rPr>
              <a:t>א</a:t>
            </a: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יצר</a:t>
            </a:r>
            <a:r>
              <a:rPr lang="iw-IL" sz="1800">
                <a:solidFill>
                  <a:schemeClr val="dk1"/>
                </a:solidFill>
              </a:rPr>
              <a:t>נית</a:t>
            </a: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הצמיגים </a:t>
            </a:r>
            <a:r>
              <a:rPr lang="iw-IL" sz="1800">
                <a:solidFill>
                  <a:schemeClr val="dk1"/>
                </a:solidFill>
              </a:rPr>
              <a:t>הגדולה</a:t>
            </a: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ביותר בעולם!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לגו (LEGO) מייצרת גלגלים וצמיגים בכל הגדלים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0" name="Google Shape;110;p2"/>
          <p:cNvGrpSpPr/>
          <p:nvPr/>
        </p:nvGrpSpPr>
        <p:grpSpPr>
          <a:xfrm>
            <a:off x="-276275" y="1510762"/>
            <a:ext cx="7850721" cy="4852139"/>
            <a:chOff x="494765" y="1765327"/>
            <a:chExt cx="7850721" cy="4852139"/>
          </a:xfrm>
        </p:grpSpPr>
        <p:pic>
          <p:nvPicPr>
            <p:cNvPr id="111" name="Google Shape;111;p2"/>
            <p:cNvPicPr preferRelativeResize="0"/>
            <p:nvPr/>
          </p:nvPicPr>
          <p:blipFill rotWithShape="1">
            <a:blip r:embed="rId3">
              <a:alphaModFix/>
            </a:blip>
            <a:srcRect b="0" l="0" r="14144" t="14183"/>
            <a:stretch/>
          </p:blipFill>
          <p:spPr>
            <a:xfrm>
              <a:off x="494765" y="1765327"/>
              <a:ext cx="7850721" cy="485213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2" name="Google Shape;112;p2"/>
            <p:cNvSpPr/>
            <p:nvPr/>
          </p:nvSpPr>
          <p:spPr>
            <a:xfrm>
              <a:off x="1950838" y="3192147"/>
              <a:ext cx="864433" cy="276999"/>
            </a:xfrm>
            <a:prstGeom prst="rect">
              <a:avLst/>
            </a:prstGeom>
            <a:solidFill>
              <a:srgbClr val="F2F2F2">
                <a:alpha val="71372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iw-IL" sz="1200" u="none" cap="none" strike="noStrike">
                  <a:solidFill>
                    <a:srgbClr val="222222"/>
                  </a:solidFill>
                  <a:latin typeface="Arial"/>
                  <a:ea typeface="Arial"/>
                  <a:cs typeface="Arial"/>
                  <a:sym typeface="Arial"/>
                </a:rPr>
                <a:t>68.8 X 36</a:t>
              </a:r>
              <a:endParaRPr b="0" i="0" sz="12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5209873" y="5362159"/>
              <a:ext cx="864433" cy="276999"/>
            </a:xfrm>
            <a:prstGeom prst="rect">
              <a:avLst/>
            </a:prstGeom>
            <a:solidFill>
              <a:srgbClr val="F2F2F2">
                <a:alpha val="71372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iw-IL" sz="1200" u="none" cap="none" strike="noStrike">
                  <a:solidFill>
                    <a:srgbClr val="222222"/>
                  </a:solidFill>
                  <a:latin typeface="Arial"/>
                  <a:ea typeface="Arial"/>
                  <a:cs typeface="Arial"/>
                  <a:sym typeface="Arial"/>
                </a:rPr>
                <a:t>94.2 X 22</a:t>
              </a:r>
              <a:endParaRPr b="0" i="0" sz="12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3276614" y="4312244"/>
              <a:ext cx="864433" cy="276999"/>
            </a:xfrm>
            <a:prstGeom prst="rect">
              <a:avLst/>
            </a:prstGeom>
            <a:solidFill>
              <a:srgbClr val="F2F2F2">
                <a:alpha val="71372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iw-IL" sz="1200" u="none" cap="none" strike="noStrike">
                  <a:solidFill>
                    <a:schemeClr val="dk1"/>
                  </a:solidFill>
                  <a:latin typeface="Gill Sans"/>
                  <a:ea typeface="Gill Sans"/>
                  <a:cs typeface="Gill Sans"/>
                  <a:sym typeface="Gill Sans"/>
                </a:rPr>
                <a:t>56 X 26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4675336" y="2162715"/>
              <a:ext cx="864433" cy="276999"/>
            </a:xfrm>
            <a:prstGeom prst="rect">
              <a:avLst/>
            </a:prstGeom>
            <a:solidFill>
              <a:srgbClr val="F2F2F2">
                <a:alpha val="71372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iw-IL" sz="1200" u="none" cap="none" strike="noStrike">
                  <a:solidFill>
                    <a:schemeClr val="dk1"/>
                  </a:solidFill>
                  <a:latin typeface="Gill Sans"/>
                  <a:ea typeface="Gill Sans"/>
                  <a:cs typeface="Gill Sans"/>
                  <a:sym typeface="Gill Sans"/>
                </a:rPr>
                <a:t>43.2 X 22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3487720" y="2645916"/>
              <a:ext cx="864433" cy="276999"/>
            </a:xfrm>
            <a:prstGeom prst="rect">
              <a:avLst/>
            </a:prstGeom>
            <a:solidFill>
              <a:srgbClr val="F2F2F2">
                <a:alpha val="71372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iw-IL" sz="1200" u="none" cap="none" strike="noStrike">
                  <a:solidFill>
                    <a:schemeClr val="dk1"/>
                  </a:solidFill>
                  <a:latin typeface="Gill Sans"/>
                  <a:ea typeface="Gill Sans"/>
                  <a:cs typeface="Gill Sans"/>
                  <a:sym typeface="Gill Sans"/>
                </a:rPr>
                <a:t>56 X 28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5135777" y="3391099"/>
              <a:ext cx="864433" cy="276999"/>
            </a:xfrm>
            <a:prstGeom prst="rect">
              <a:avLst/>
            </a:prstGeom>
            <a:solidFill>
              <a:srgbClr val="F2F2F2">
                <a:alpha val="71372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iw-IL" sz="1200" u="none" cap="none" strike="noStrike">
                  <a:solidFill>
                    <a:srgbClr val="222222"/>
                  </a:solidFill>
                  <a:latin typeface="Arial"/>
                  <a:ea typeface="Arial"/>
                  <a:cs typeface="Arial"/>
                  <a:sym typeface="Arial"/>
                </a:rPr>
                <a:t>81.6 X 15</a:t>
              </a:r>
              <a:endParaRPr b="0" i="0" sz="12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7059590" y="4259500"/>
              <a:ext cx="864433" cy="276999"/>
            </a:xfrm>
            <a:prstGeom prst="rect">
              <a:avLst/>
            </a:prstGeom>
            <a:solidFill>
              <a:srgbClr val="F2F2F2">
                <a:alpha val="71372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iw-IL" sz="1200" u="none" cap="none" strike="noStrike">
                  <a:solidFill>
                    <a:srgbClr val="222222"/>
                  </a:solidFill>
                  <a:latin typeface="Arial"/>
                  <a:ea typeface="Arial"/>
                  <a:cs typeface="Arial"/>
                  <a:sym typeface="Arial"/>
                </a:rPr>
                <a:t>62.4 X 20</a:t>
              </a:r>
              <a:endParaRPr b="0" i="0" sz="12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</p:grpSp>
      <p:sp>
        <p:nvSpPr>
          <p:cNvPr id="119" name="Google Shape;119;p2"/>
          <p:cNvSpPr txBox="1"/>
          <p:nvPr/>
        </p:nvSpPr>
        <p:spPr>
          <a:xfrm>
            <a:off x="5559150" y="6343088"/>
            <a:ext cx="3000000" cy="45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1" algn="ctr">
              <a:lnSpc>
                <a:spcPct val="80000"/>
              </a:lnSpc>
              <a:spcBef>
                <a:spcPts val="896"/>
              </a:spcBef>
              <a:spcAft>
                <a:spcPts val="0"/>
              </a:spcAft>
              <a:buNone/>
            </a:pPr>
            <a:r>
              <a:rPr b="1" lang="iw-IL">
                <a:solidFill>
                  <a:srgbClr val="2D58AC"/>
                </a:solidFill>
              </a:rPr>
              <a:t>תורגם לעברית ע"י D-BUG #3316</a:t>
            </a:r>
            <a:endParaRPr b="1" sz="1800">
              <a:solidFill>
                <a:srgbClr val="2D58AC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3"/>
          <p:cNvSpPr txBox="1"/>
          <p:nvPr>
            <p:ph type="title"/>
          </p:nvPr>
        </p:nvSpPr>
        <p:spPr>
          <a:xfrm>
            <a:off x="581192" y="687475"/>
            <a:ext cx="7989752" cy="59679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ill Sans"/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טיפ: איך למדוד את גודל הצמיג?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3"/>
          <p:cNvSpPr txBox="1"/>
          <p:nvPr>
            <p:ph idx="1" type="body"/>
          </p:nvPr>
        </p:nvSpPr>
        <p:spPr>
          <a:xfrm>
            <a:off x="4572000" y="1752600"/>
            <a:ext cx="4112400" cy="4373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457200" lvl="0" marL="457200" rtl="1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318"/>
              <a:buFont typeface="Arial"/>
              <a:buAutoNum type="arabicParenR"/>
            </a:pPr>
            <a:r>
              <a:rPr lang="iw-IL" sz="2520">
                <a:latin typeface="Arial"/>
                <a:ea typeface="Arial"/>
                <a:cs typeface="Arial"/>
                <a:sym typeface="Arial"/>
              </a:rPr>
              <a:t>חפשו את מידות הצמיג על הצמיג עצמו</a:t>
            </a:r>
            <a:endParaRPr sz="2520">
              <a:latin typeface="Arial"/>
              <a:ea typeface="Arial"/>
              <a:cs typeface="Arial"/>
              <a:sym typeface="Arial"/>
            </a:endParaRPr>
          </a:p>
          <a:p>
            <a:pPr indent="0" lvl="1" marL="630000" rtl="1" algn="r">
              <a:lnSpc>
                <a:spcPct val="80000"/>
              </a:lnSpc>
              <a:spcBef>
                <a:spcPts val="1048"/>
              </a:spcBef>
              <a:spcAft>
                <a:spcPts val="0"/>
              </a:spcAft>
              <a:buSzPts val="2061"/>
              <a:buNone/>
            </a:pPr>
            <a:r>
              <a:rPr lang="iw-IL" sz="2240">
                <a:latin typeface="Arial"/>
                <a:ea typeface="Arial"/>
                <a:cs typeface="Arial"/>
                <a:sym typeface="Arial"/>
              </a:rPr>
              <a:t>המספר הראשון מייצג את קוטר הצמיג (במילימטרים). ואילו המספר השני מייצג את עובי הצמיג (במילימטרים)</a:t>
            </a:r>
            <a:endParaRPr sz="2240"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rtl="1" algn="r">
              <a:lnSpc>
                <a:spcPct val="80000"/>
              </a:lnSpc>
              <a:spcBef>
                <a:spcPts val="1104"/>
              </a:spcBef>
              <a:spcAft>
                <a:spcPts val="0"/>
              </a:spcAft>
              <a:buSzPts val="2318"/>
              <a:buFont typeface="Arial"/>
              <a:buAutoNum type="arabicParenR"/>
            </a:pPr>
            <a:r>
              <a:rPr lang="iw-IL" sz="2520">
                <a:latin typeface="Arial"/>
                <a:ea typeface="Arial"/>
                <a:cs typeface="Arial"/>
                <a:sym typeface="Arial"/>
              </a:rPr>
              <a:t>חפשו את הצמיג בקטלוג לגו (LEGO) (לדוגמא באתרים Brickowl.com ו-Bricklink.com), </a:t>
            </a:r>
            <a:endParaRPr sz="2520"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rtl="1" algn="r">
              <a:lnSpc>
                <a:spcPct val="80000"/>
              </a:lnSpc>
              <a:spcBef>
                <a:spcPts val="1104"/>
              </a:spcBef>
              <a:spcAft>
                <a:spcPts val="0"/>
              </a:spcAft>
              <a:buSzPts val="2318"/>
              <a:buFont typeface="Arial"/>
              <a:buAutoNum type="arabicParenR"/>
            </a:pPr>
            <a:r>
              <a:rPr lang="iw-IL" sz="2520">
                <a:latin typeface="Arial"/>
                <a:ea typeface="Arial"/>
                <a:cs typeface="Arial"/>
                <a:sym typeface="Arial"/>
              </a:rPr>
              <a:t>או באמצעות טבלת גלגלי לגו (LEGO) של </a:t>
            </a:r>
            <a:r>
              <a:rPr b="1" lang="iw-IL" sz="252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שריאל </a:t>
            </a:r>
            <a:r>
              <a:rPr lang="iw-IL" sz="2520">
                <a:latin typeface="Arial"/>
                <a:ea typeface="Arial"/>
                <a:cs typeface="Arial"/>
                <a:sym typeface="Arial"/>
              </a:rPr>
              <a:t>(ראו בעמוד 10)</a:t>
            </a:r>
            <a:endParaRPr b="1" sz="252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p3"/>
          <p:cNvSpPr txBox="1"/>
          <p:nvPr>
            <p:ph idx="11" type="ftr"/>
          </p:nvPr>
        </p:nvSpPr>
        <p:spPr>
          <a:xfrm>
            <a:off x="581192" y="6387916"/>
            <a:ext cx="4870585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iw-IL"/>
              <a:t>© 2018, FLL Tutorials, Last Edit 6/11/2018</a:t>
            </a:r>
            <a:endParaRPr/>
          </a:p>
        </p:txBody>
      </p:sp>
      <p:grpSp>
        <p:nvGrpSpPr>
          <p:cNvPr id="127" name="Google Shape;127;p3"/>
          <p:cNvGrpSpPr/>
          <p:nvPr/>
        </p:nvGrpSpPr>
        <p:grpSpPr>
          <a:xfrm>
            <a:off x="528863" y="2374223"/>
            <a:ext cx="3454400" cy="2590800"/>
            <a:chOff x="4536558" y="2374223"/>
            <a:chExt cx="3454400" cy="2590800"/>
          </a:xfrm>
        </p:grpSpPr>
        <p:pic>
          <p:nvPicPr>
            <p:cNvPr id="128" name="Google Shape;128;p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 rot="10800000">
              <a:off x="4536558" y="2374223"/>
              <a:ext cx="3454400" cy="25908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9" name="Google Shape;129;p3"/>
            <p:cNvSpPr/>
            <p:nvPr/>
          </p:nvSpPr>
          <p:spPr>
            <a:xfrm rot="1897420">
              <a:off x="6048624" y="2870968"/>
              <a:ext cx="1425441" cy="747518"/>
            </a:xfrm>
            <a:prstGeom prst="ellipse">
              <a:avLst/>
            </a:prstGeom>
            <a:noFill/>
            <a:ln cap="rnd" cmpd="sng" w="22225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</p:grpSp>
      <p:sp>
        <p:nvSpPr>
          <p:cNvPr id="130" name="Google Shape;130;p3"/>
          <p:cNvSpPr txBox="1"/>
          <p:nvPr/>
        </p:nvSpPr>
        <p:spPr>
          <a:xfrm>
            <a:off x="5451775" y="6298238"/>
            <a:ext cx="3000000" cy="45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1" algn="ctr">
              <a:lnSpc>
                <a:spcPct val="80000"/>
              </a:lnSpc>
              <a:spcBef>
                <a:spcPts val="896"/>
              </a:spcBef>
              <a:spcAft>
                <a:spcPts val="0"/>
              </a:spcAft>
              <a:buNone/>
            </a:pPr>
            <a:r>
              <a:rPr b="1" lang="iw-IL">
                <a:solidFill>
                  <a:srgbClr val="2D58AC"/>
                </a:solidFill>
              </a:rPr>
              <a:t>תורגם לעברית ע"י D-BUG #3316</a:t>
            </a:r>
            <a:endParaRPr b="1" sz="1800">
              <a:solidFill>
                <a:srgbClr val="2D58AC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4"/>
          <p:cNvSpPr txBox="1"/>
          <p:nvPr>
            <p:ph type="title"/>
          </p:nvPr>
        </p:nvSpPr>
        <p:spPr>
          <a:xfrm>
            <a:off x="665917" y="638099"/>
            <a:ext cx="7989900" cy="749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20"/>
              <a:buFont typeface="Gill Sans"/>
              <a:buNone/>
            </a:pPr>
            <a:r>
              <a:rPr lang="iw-IL" sz="2320">
                <a:latin typeface="Arial"/>
                <a:ea typeface="Arial"/>
                <a:cs typeface="Arial"/>
                <a:sym typeface="Arial"/>
              </a:rPr>
              <a:t>מציאת גודל הגלגל עוזרת להמיר בין מרחק נסיעה רצוי לכמות מעלות או סיבובים </a:t>
            </a:r>
            <a:endParaRPr sz="232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6" name="Google Shape;136;p4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5922" y="1436823"/>
            <a:ext cx="6949068" cy="4534096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4"/>
          <p:cNvSpPr txBox="1"/>
          <p:nvPr>
            <p:ph idx="11" type="ftr"/>
          </p:nvPr>
        </p:nvSpPr>
        <p:spPr>
          <a:xfrm>
            <a:off x="581192" y="6387916"/>
            <a:ext cx="4870585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iw-IL"/>
              <a:t>© 2018, FLL Tutorials, Last Edit 6/11/2018</a:t>
            </a:r>
            <a:endParaRPr/>
          </a:p>
        </p:txBody>
      </p:sp>
      <p:sp>
        <p:nvSpPr>
          <p:cNvPr id="138" name="Google Shape;138;p4"/>
          <p:cNvSpPr txBox="1"/>
          <p:nvPr/>
        </p:nvSpPr>
        <p:spPr>
          <a:xfrm>
            <a:off x="2369127" y="5694218"/>
            <a:ext cx="6333546" cy="431945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i="0" lang="iw-IL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http://ev3lessons.com/resources/wheelconverter/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p4"/>
          <p:cNvSpPr txBox="1"/>
          <p:nvPr/>
        </p:nvSpPr>
        <p:spPr>
          <a:xfrm>
            <a:off x="5559150" y="6343088"/>
            <a:ext cx="3000000" cy="45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1" algn="ctr">
              <a:lnSpc>
                <a:spcPct val="80000"/>
              </a:lnSpc>
              <a:spcBef>
                <a:spcPts val="896"/>
              </a:spcBef>
              <a:spcAft>
                <a:spcPts val="0"/>
              </a:spcAft>
              <a:buNone/>
            </a:pPr>
            <a:r>
              <a:rPr b="1" lang="iw-IL">
                <a:solidFill>
                  <a:srgbClr val="2D58AC"/>
                </a:solidFill>
              </a:rPr>
              <a:t>תורגם לעברית ע"י D-BUG #3316</a:t>
            </a:r>
            <a:endParaRPr b="1" sz="1800">
              <a:solidFill>
                <a:srgbClr val="2D58AC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Google Shape;145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07531" y="4142846"/>
            <a:ext cx="5259590" cy="2416173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5"/>
          <p:cNvSpPr txBox="1"/>
          <p:nvPr>
            <p:ph type="title"/>
          </p:nvPr>
        </p:nvSpPr>
        <p:spPr>
          <a:xfrm>
            <a:off x="581192" y="687475"/>
            <a:ext cx="7989752" cy="59679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ill Sans"/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הגלגלים "הטובים ביותר" עבור FLL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p5"/>
          <p:cNvSpPr txBox="1"/>
          <p:nvPr>
            <p:ph idx="1" type="body"/>
          </p:nvPr>
        </p:nvSpPr>
        <p:spPr>
          <a:xfrm>
            <a:off x="457200" y="1713053"/>
            <a:ext cx="8245474" cy="262815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06000" lvl="0" marL="306000" rtl="1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21"/>
              <a:buFont typeface="Arial"/>
              <a:buChar char="◼"/>
            </a:pPr>
            <a:r>
              <a:rPr lang="iw-IL" sz="1979">
                <a:latin typeface="Arial"/>
                <a:ea typeface="Arial"/>
                <a:cs typeface="Arial"/>
                <a:sym typeface="Arial"/>
              </a:rPr>
              <a:t>ישנו מגוון אפשרויות גלגלים רחב עבור הרובוט שלכם לתחרות, לכן אין גלגל אחד שהוא "הטוב ביותר"</a:t>
            </a:r>
            <a:endParaRPr sz="1979"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rtl="1" algn="r">
              <a:lnSpc>
                <a:spcPct val="80000"/>
              </a:lnSpc>
              <a:spcBef>
                <a:spcPts val="996"/>
              </a:spcBef>
              <a:spcAft>
                <a:spcPts val="0"/>
              </a:spcAft>
              <a:buSzPts val="1821"/>
              <a:buFont typeface="Arial"/>
              <a:buAutoNum type="arabicParenR"/>
            </a:pPr>
            <a:r>
              <a:rPr lang="iw-IL" sz="1979">
                <a:latin typeface="Arial"/>
                <a:ea typeface="Arial"/>
                <a:cs typeface="Arial"/>
                <a:sym typeface="Arial"/>
              </a:rPr>
              <a:t>חלק מהגלגלים טובים יותר מאחרים, אך אין גלגל אחד שהוא מושלם לכל משימה או לכל משטח עליו הרובוט ייסע</a:t>
            </a:r>
            <a:endParaRPr sz="1979"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rtl="1" algn="r">
              <a:lnSpc>
                <a:spcPct val="80000"/>
              </a:lnSpc>
              <a:spcBef>
                <a:spcPts val="996"/>
              </a:spcBef>
              <a:spcAft>
                <a:spcPts val="0"/>
              </a:spcAft>
              <a:buSzPts val="1821"/>
              <a:buFont typeface="Arial"/>
              <a:buAutoNum type="arabicParenR"/>
            </a:pPr>
            <a:r>
              <a:rPr lang="iw-IL" sz="1979">
                <a:latin typeface="Arial"/>
                <a:ea typeface="Arial"/>
                <a:cs typeface="Arial"/>
                <a:sym typeface="Arial"/>
              </a:rPr>
              <a:t>לכל גלגל יתרונות וחסרונות לעומת גלגלים אחרים</a:t>
            </a:r>
            <a:endParaRPr sz="1979"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rtl="1" algn="r">
              <a:lnSpc>
                <a:spcPct val="80000"/>
              </a:lnSpc>
              <a:spcBef>
                <a:spcPts val="996"/>
              </a:spcBef>
              <a:spcAft>
                <a:spcPts val="0"/>
              </a:spcAft>
              <a:buSzPts val="1821"/>
              <a:buFont typeface="Arial"/>
              <a:buAutoNum type="arabicParenR"/>
            </a:pPr>
            <a:r>
              <a:rPr lang="iw-IL" sz="1979">
                <a:latin typeface="Arial"/>
                <a:ea typeface="Arial"/>
                <a:cs typeface="Arial"/>
                <a:sym typeface="Arial"/>
              </a:rPr>
              <a:t>אל תבחרו גלגל על פי ניסיון של אנשים אחרים</a:t>
            </a:r>
            <a:endParaRPr sz="1979">
              <a:latin typeface="Arial"/>
              <a:ea typeface="Arial"/>
              <a:cs typeface="Arial"/>
              <a:sym typeface="Arial"/>
            </a:endParaRPr>
          </a:p>
          <a:p>
            <a:pPr indent="0" lvl="1" marL="630000" rtl="1" algn="r">
              <a:lnSpc>
                <a:spcPct val="80000"/>
              </a:lnSpc>
              <a:spcBef>
                <a:spcPts val="897"/>
              </a:spcBef>
              <a:spcAft>
                <a:spcPts val="0"/>
              </a:spcAft>
              <a:buSzPts val="1366"/>
              <a:buNone/>
            </a:pPr>
            <a:r>
              <a:rPr lang="iw-IL" sz="1485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צרו סט בדיקות וניסויים </a:t>
            </a:r>
            <a:r>
              <a:rPr lang="iw-IL" sz="1485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על מנת לראות האם הגלגלים מחזיקים את משקל הרובוט, נוסעים בקו ישר ומהירים מספיק למשימות שלהם (ראו בעמוד הבא)</a:t>
            </a:r>
            <a:endParaRPr sz="1485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p5"/>
          <p:cNvSpPr txBox="1"/>
          <p:nvPr>
            <p:ph idx="11" type="ftr"/>
          </p:nvPr>
        </p:nvSpPr>
        <p:spPr>
          <a:xfrm>
            <a:off x="581192" y="6387916"/>
            <a:ext cx="4870585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iw-IL"/>
              <a:t>© 2018, FLL Tutorials, Last Edit 6/11/2018</a:t>
            </a:r>
            <a:endParaRPr/>
          </a:p>
        </p:txBody>
      </p:sp>
      <p:sp>
        <p:nvSpPr>
          <p:cNvPr id="149" name="Google Shape;149;p5"/>
          <p:cNvSpPr txBox="1"/>
          <p:nvPr/>
        </p:nvSpPr>
        <p:spPr>
          <a:xfrm>
            <a:off x="5691632" y="4861274"/>
            <a:ext cx="580380" cy="430887"/>
          </a:xfrm>
          <a:prstGeom prst="rect">
            <a:avLst/>
          </a:prstGeom>
          <a:solidFill>
            <a:srgbClr val="F2F2F2">
              <a:alpha val="90588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iw-IL" sz="11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31313 EV3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p5"/>
          <p:cNvSpPr txBox="1"/>
          <p:nvPr/>
        </p:nvSpPr>
        <p:spPr>
          <a:xfrm>
            <a:off x="3801370" y="4861273"/>
            <a:ext cx="853225" cy="430887"/>
          </a:xfrm>
          <a:prstGeom prst="rect">
            <a:avLst/>
          </a:prstGeom>
          <a:solidFill>
            <a:srgbClr val="F2F2F2">
              <a:alpha val="90588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iw-IL" sz="11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45544 EV3 Core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p5"/>
          <p:cNvSpPr txBox="1"/>
          <p:nvPr/>
        </p:nvSpPr>
        <p:spPr>
          <a:xfrm>
            <a:off x="1744003" y="5857561"/>
            <a:ext cx="855394" cy="261610"/>
          </a:xfrm>
          <a:prstGeom prst="rect">
            <a:avLst/>
          </a:prstGeom>
          <a:solidFill>
            <a:srgbClr val="F2F2F2">
              <a:alpha val="90588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iw-IL" sz="11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9797 NXT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5"/>
          <p:cNvSpPr txBox="1"/>
          <p:nvPr/>
        </p:nvSpPr>
        <p:spPr>
          <a:xfrm>
            <a:off x="1478013" y="4861273"/>
            <a:ext cx="1606477" cy="261610"/>
          </a:xfrm>
          <a:prstGeom prst="rect">
            <a:avLst/>
          </a:prstGeom>
          <a:solidFill>
            <a:srgbClr val="F2F2F2">
              <a:alpha val="90588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iw-IL" sz="11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45560 EV3 Expansion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p5"/>
          <p:cNvSpPr txBox="1"/>
          <p:nvPr/>
        </p:nvSpPr>
        <p:spPr>
          <a:xfrm>
            <a:off x="4194233" y="6117705"/>
            <a:ext cx="1490960" cy="261610"/>
          </a:xfrm>
          <a:prstGeom prst="rect">
            <a:avLst/>
          </a:prstGeom>
          <a:solidFill>
            <a:srgbClr val="F2F2F2">
              <a:alpha val="90588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iw-IL" sz="11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9695 NXT Resource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p5"/>
          <p:cNvSpPr txBox="1"/>
          <p:nvPr/>
        </p:nvSpPr>
        <p:spPr>
          <a:xfrm>
            <a:off x="6701741" y="4745620"/>
            <a:ext cx="1870153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גלגלים נפוצים בערכות MINDSTORMS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p5"/>
          <p:cNvSpPr txBox="1"/>
          <p:nvPr/>
        </p:nvSpPr>
        <p:spPr>
          <a:xfrm>
            <a:off x="5559150" y="6343088"/>
            <a:ext cx="3000000" cy="45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1" algn="ctr">
              <a:lnSpc>
                <a:spcPct val="80000"/>
              </a:lnSpc>
              <a:spcBef>
                <a:spcPts val="896"/>
              </a:spcBef>
              <a:spcAft>
                <a:spcPts val="0"/>
              </a:spcAft>
              <a:buNone/>
            </a:pPr>
            <a:r>
              <a:rPr b="1" lang="iw-IL">
                <a:solidFill>
                  <a:srgbClr val="2D58AC"/>
                </a:solidFill>
              </a:rPr>
              <a:t>תורגם לעברית ע"י D-BUG #3316</a:t>
            </a:r>
            <a:endParaRPr b="1" sz="1800">
              <a:solidFill>
                <a:srgbClr val="2D58AC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6"/>
          <p:cNvSpPr txBox="1"/>
          <p:nvPr>
            <p:ph type="title"/>
          </p:nvPr>
        </p:nvSpPr>
        <p:spPr>
          <a:xfrm>
            <a:off x="581192" y="846309"/>
            <a:ext cx="7989900" cy="358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50"/>
              <a:buFont typeface="Gill Sans"/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נקודות למחשבה: גודל, מהירות, דיוק, יציבות...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p6"/>
          <p:cNvSpPr txBox="1"/>
          <p:nvPr>
            <p:ph idx="1" type="body"/>
          </p:nvPr>
        </p:nvSpPr>
        <p:spPr>
          <a:xfrm>
            <a:off x="568035" y="1524318"/>
            <a:ext cx="7889348" cy="33524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80"/>
              <a:buFont typeface="Arial"/>
              <a:buChar char="•"/>
            </a:pPr>
            <a:r>
              <a:rPr lang="iw-IL" sz="1600">
                <a:latin typeface="Arial"/>
                <a:ea typeface="Arial"/>
                <a:cs typeface="Arial"/>
                <a:sym typeface="Arial"/>
              </a:rPr>
              <a:t>גלגלים גדולים גורמים לרובוט להיות גבוה יותר ולכן עלולים ליצור רובוט גבוה יותר ומרכז כובד גבוה יותר</a:t>
            </a:r>
            <a:endParaRPr sz="1600">
              <a:latin typeface="Arial"/>
              <a:ea typeface="Arial"/>
              <a:cs typeface="Arial"/>
              <a:sym typeface="Arial"/>
            </a:endParaRPr>
          </a:p>
          <a:p>
            <a:pPr indent="-463550" lvl="1" marL="914400" rtl="1" algn="r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480"/>
              <a:buFont typeface="Arial"/>
              <a:buChar char="•"/>
            </a:pPr>
            <a:r>
              <a:rPr lang="iw-IL" sz="1600">
                <a:latin typeface="Arial"/>
                <a:ea typeface="Arial"/>
                <a:cs typeface="Arial"/>
                <a:sym typeface="Arial"/>
              </a:rPr>
              <a:t>מרווח גחון גבוה מאפשר לעבור מכשולים בקלות אך מרכז כובד גבוה יותר עלול להפוך את הרובוט ליציב פחות</a:t>
            </a:r>
            <a:endParaRPr sz="1600"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rtl="1" algn="r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480"/>
              <a:buFont typeface="Arial"/>
              <a:buChar char="•"/>
            </a:pPr>
            <a:r>
              <a:rPr lang="iw-IL" sz="1600">
                <a:latin typeface="Arial"/>
                <a:ea typeface="Arial"/>
                <a:cs typeface="Arial"/>
                <a:sym typeface="Arial"/>
              </a:rPr>
              <a:t>גלגלים גדולים מאפשרים לרובוט שלכם לנסוע רחוק יותר בכל סיבוב של הגלגל, לכן הרובוט ייסע מהר יותר.</a:t>
            </a:r>
            <a:endParaRPr sz="1600">
              <a:latin typeface="Arial"/>
              <a:ea typeface="Arial"/>
              <a:cs typeface="Arial"/>
              <a:sym typeface="Arial"/>
            </a:endParaRPr>
          </a:p>
          <a:p>
            <a:pPr indent="-463550" lvl="1" marL="914400" rtl="1" algn="r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480"/>
              <a:buFont typeface="Arial"/>
              <a:buChar char="•"/>
            </a:pPr>
            <a:r>
              <a:rPr lang="iw-IL" sz="1600">
                <a:latin typeface="Arial"/>
                <a:ea typeface="Arial"/>
                <a:cs typeface="Arial"/>
                <a:sym typeface="Arial"/>
              </a:rPr>
              <a:t>מהירות גבוהה יכולה להיות יתרון בתחרות רובוטיקה, אך הרובוט עלול לנסוע בצורה לא מדויקת.</a:t>
            </a:r>
            <a:endParaRPr sz="1600"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rtl="1" algn="r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480"/>
              <a:buFont typeface="Arial"/>
              <a:buChar char="•"/>
            </a:pPr>
            <a:r>
              <a:rPr lang="iw-IL" sz="1600">
                <a:latin typeface="Arial"/>
                <a:ea typeface="Arial"/>
                <a:cs typeface="Arial"/>
                <a:sym typeface="Arial"/>
              </a:rPr>
              <a:t>גלגלים קטנים מאפשרים מהירות נסיעה נמוכה אבל מאפשרים דיוק גבוה יותר מגלגלים גדולים.</a:t>
            </a:r>
            <a:endParaRPr sz="1600"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rtl="1" algn="r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480"/>
              <a:buFont typeface="Arial"/>
              <a:buChar char="•"/>
            </a:pPr>
            <a:r>
              <a:rPr lang="iw-IL" sz="1600">
                <a:latin typeface="Arial"/>
                <a:ea typeface="Arial"/>
                <a:cs typeface="Arial"/>
                <a:sym typeface="Arial"/>
              </a:rPr>
              <a:t>גלגלים רחבים מספקים שח מגע גדול יותר עם הרצפה ולכן יוצרים יציבות גבוהה, אך עלולים ליצור חיכוך גבוה.</a:t>
            </a:r>
            <a:endParaRPr sz="16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p6"/>
          <p:cNvSpPr txBox="1"/>
          <p:nvPr>
            <p:ph idx="11" type="ftr"/>
          </p:nvPr>
        </p:nvSpPr>
        <p:spPr>
          <a:xfrm>
            <a:off x="581192" y="6387916"/>
            <a:ext cx="4870585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iw-IL"/>
              <a:t>© 2018, FLL Tutorials, Last Edit 6/11/2018</a:t>
            </a:r>
            <a:endParaRPr/>
          </a:p>
        </p:txBody>
      </p:sp>
      <p:pic>
        <p:nvPicPr>
          <p:cNvPr id="163" name="Google Shape;163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9800" y="4813401"/>
            <a:ext cx="3202803" cy="1426890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6"/>
          <p:cNvSpPr txBox="1"/>
          <p:nvPr/>
        </p:nvSpPr>
        <p:spPr>
          <a:xfrm>
            <a:off x="5706983" y="5203691"/>
            <a:ext cx="25431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ראו סט בדיקות לדוגמא בעמוד הבא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p6"/>
          <p:cNvSpPr txBox="1"/>
          <p:nvPr/>
        </p:nvSpPr>
        <p:spPr>
          <a:xfrm>
            <a:off x="5559150" y="6343088"/>
            <a:ext cx="3000000" cy="45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1" algn="ctr">
              <a:lnSpc>
                <a:spcPct val="80000"/>
              </a:lnSpc>
              <a:spcBef>
                <a:spcPts val="896"/>
              </a:spcBef>
              <a:spcAft>
                <a:spcPts val="0"/>
              </a:spcAft>
              <a:buNone/>
            </a:pPr>
            <a:r>
              <a:rPr b="1" lang="iw-IL">
                <a:solidFill>
                  <a:srgbClr val="2D58AC"/>
                </a:solidFill>
              </a:rPr>
              <a:t>תורגם לעברית ע"י D-BUG #3316</a:t>
            </a:r>
            <a:endParaRPr b="1" sz="1800">
              <a:solidFill>
                <a:srgbClr val="2D58AC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7"/>
          <p:cNvSpPr txBox="1"/>
          <p:nvPr>
            <p:ph type="title"/>
          </p:nvPr>
        </p:nvSpPr>
        <p:spPr>
          <a:xfrm>
            <a:off x="581192" y="687475"/>
            <a:ext cx="7989752" cy="59679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ill Sans"/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גיליון בדיקות לדוגמא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71" name="Google Shape;171;p7"/>
          <p:cNvGraphicFramePr/>
          <p:nvPr/>
        </p:nvGraphicFramePr>
        <p:xfrm>
          <a:off x="457198" y="1414503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{0A20B83F-306B-454F-B367-7A9CF9FEF7D9}</a:tableStyleId>
              </a:tblPr>
              <a:tblGrid>
                <a:gridCol w="4217825"/>
                <a:gridCol w="4027650"/>
              </a:tblGrid>
              <a:tr h="370850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800" u="none" cap="none" strike="noStrike"/>
                        <a:t>תוצאות</a:t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800" u="none" cap="none" strike="noStrike"/>
                        <a:t>בדיקה</a:t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1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i="1" lang="iw-IL" sz="1800" u="none" cap="none" strike="noStrike"/>
                        <a:t>(ציינו את סוג וגודל הגלגל)</a:t>
                      </a:r>
                      <a:endParaRPr i="1" sz="1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1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i="1" lang="iw-IL" sz="1800" u="none" cap="none" strike="noStrike"/>
                        <a:t>באיזה גלגל אתם משתמשים</a:t>
                      </a:r>
                      <a:endParaRPr i="1" sz="1800" u="none" cap="none" strike="noStrike"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1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i="1" lang="iw-IL" sz="1800" u="none" cap="none" strike="noStrike"/>
                        <a:t>(האם הרובוט סוטה ממסלולו?)</a:t>
                      </a:r>
                      <a:endParaRPr i="1" sz="1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1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i="1" lang="iw-IL" sz="1800" u="none" cap="none" strike="noStrike"/>
                        <a:t>בדיקת דיוק: סע ישר כחצי מטר</a:t>
                      </a:r>
                      <a:endParaRPr i="1" sz="1800" u="none" cap="none" strike="noStrike"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1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i="1" lang="iw-IL" sz="1800" u="none" cap="none" strike="noStrike"/>
                        <a:t>(האם הרובוט פונה בצורה מדויקת?)</a:t>
                      </a:r>
                      <a:endParaRPr i="1" sz="1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1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i="1" lang="iw-IL" sz="1800" u="none" cap="none" strike="noStrike"/>
                        <a:t>בדיקת פניות: בצע 4 פניות של 90 מעלות ברצף</a:t>
                      </a:r>
                      <a:endParaRPr i="1" sz="1800" u="none" cap="none" strike="noStrike"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1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i="1" lang="iw-IL" sz="1800" u="none" cap="none" strike="noStrike"/>
                        <a:t>(האם הרובוט מחליק?)</a:t>
                      </a:r>
                      <a:endParaRPr i="1" sz="1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1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i="1" lang="iw-IL" sz="1800" u="none" cap="none" strike="noStrike"/>
                        <a:t>מבחן אחיזה: דחוף חפץ כלשהו עם הרובוט</a:t>
                      </a:r>
                      <a:endParaRPr i="1" sz="1800" u="none" cap="none" strike="noStrike"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1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i="1" lang="iw-IL" sz="1800" u="none" cap="none" strike="noStrike"/>
                        <a:t>(האם הרובוט מהיר מספיק?)</a:t>
                      </a:r>
                      <a:endParaRPr i="1" sz="1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1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i="1" lang="iw-IL" sz="1800" u="none" cap="none" strike="noStrike"/>
                        <a:t>מבחן מהירות: כמה זמן לוקחת נסיעה של מטר וחצי ולאחר מכן סיבוב של 360 מעלות?</a:t>
                      </a:r>
                      <a:endParaRPr i="1" sz="1800" u="none" cap="none" strike="noStrike"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1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i="1" lang="iw-IL" sz="1800" u="none" cap="none" strike="noStrike"/>
                        <a:t>(האם הצמיג נשאר על הגלגל או נופל בקלות?)</a:t>
                      </a:r>
                      <a:endParaRPr i="1" sz="1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1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i="1" lang="iw-IL" sz="1800" u="none" cap="none" strike="noStrike"/>
                        <a:t>בחינת תקינות הצמיג</a:t>
                      </a:r>
                      <a:endParaRPr i="1" sz="1800" u="none" cap="none" strike="noStrike"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1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i="1" lang="iw-IL" sz="1800" u="none" cap="none" strike="noStrike"/>
                        <a:t>(האם הצמיג גורם לרובוט להיות רחב או צר יותר? גבוה או נמוך יותר?</a:t>
                      </a:r>
                      <a:endParaRPr i="1" sz="1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1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i="1" lang="iw-IL" sz="1800" u="none" cap="none" strike="noStrike"/>
                        <a:t>גובה ורוחב הרובוט (בשימוש בגלגלים הנבדקים)</a:t>
                      </a:r>
                      <a:endParaRPr i="1" sz="1800" u="none" cap="none" strike="noStrike"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sp>
        <p:nvSpPr>
          <p:cNvPr id="172" name="Google Shape;172;p7"/>
          <p:cNvSpPr txBox="1"/>
          <p:nvPr>
            <p:ph idx="11" type="ftr"/>
          </p:nvPr>
        </p:nvSpPr>
        <p:spPr>
          <a:xfrm>
            <a:off x="581192" y="6387916"/>
            <a:ext cx="4870585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iw-IL"/>
              <a:t>© 2018, FLL Tutorials, Last Edit 6/11/2018</a:t>
            </a:r>
            <a:endParaRPr/>
          </a:p>
        </p:txBody>
      </p:sp>
      <p:sp>
        <p:nvSpPr>
          <p:cNvPr id="173" name="Google Shape;173;p7"/>
          <p:cNvSpPr txBox="1"/>
          <p:nvPr/>
        </p:nvSpPr>
        <p:spPr>
          <a:xfrm>
            <a:off x="518336" y="5689496"/>
            <a:ext cx="82455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תצטרכו לשקול את היתרונות והחסרונות של כל גלגל עבור הרובוט שלכם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p7"/>
          <p:cNvSpPr txBox="1"/>
          <p:nvPr/>
        </p:nvSpPr>
        <p:spPr>
          <a:xfrm>
            <a:off x="5559150" y="6343088"/>
            <a:ext cx="3000000" cy="45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1" algn="ctr">
              <a:lnSpc>
                <a:spcPct val="80000"/>
              </a:lnSpc>
              <a:spcBef>
                <a:spcPts val="896"/>
              </a:spcBef>
              <a:spcAft>
                <a:spcPts val="0"/>
              </a:spcAft>
              <a:buNone/>
            </a:pPr>
            <a:r>
              <a:rPr b="1" lang="iw-IL">
                <a:solidFill>
                  <a:srgbClr val="2D58AC"/>
                </a:solidFill>
              </a:rPr>
              <a:t>תורגם לעברית ע"י D-BUG #3316</a:t>
            </a:r>
            <a:endParaRPr b="1" sz="1800">
              <a:solidFill>
                <a:srgbClr val="2D58AC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8"/>
          <p:cNvSpPr txBox="1"/>
          <p:nvPr>
            <p:ph type="title"/>
          </p:nvPr>
        </p:nvSpPr>
        <p:spPr>
          <a:xfrm>
            <a:off x="581192" y="687475"/>
            <a:ext cx="7989752" cy="59679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ill Sans"/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גלגלים אחוריים: מגלשים, גלגלים "משוגעים"...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Google Shape;181;p8"/>
          <p:cNvSpPr txBox="1"/>
          <p:nvPr>
            <p:ph idx="11" type="ftr"/>
          </p:nvPr>
        </p:nvSpPr>
        <p:spPr>
          <a:xfrm>
            <a:off x="581192" y="6387916"/>
            <a:ext cx="4870585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iw-IL"/>
              <a:t>© 2018, FLL Tutorials, Last Edit 6/11/2018</a:t>
            </a:r>
            <a:endParaRPr/>
          </a:p>
        </p:txBody>
      </p:sp>
      <p:pic>
        <p:nvPicPr>
          <p:cNvPr id="182" name="Google Shape;182;p8"/>
          <p:cNvPicPr preferRelativeResize="0"/>
          <p:nvPr/>
        </p:nvPicPr>
        <p:blipFill rotWithShape="1">
          <a:blip r:embed="rId3">
            <a:alphaModFix/>
          </a:blip>
          <a:srcRect b="-3778" l="0" r="0" t="0"/>
          <a:stretch/>
        </p:blipFill>
        <p:spPr>
          <a:xfrm>
            <a:off x="4808536" y="1650080"/>
            <a:ext cx="3691093" cy="2429158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8"/>
          <p:cNvSpPr txBox="1"/>
          <p:nvPr/>
        </p:nvSpPr>
        <p:spPr>
          <a:xfrm>
            <a:off x="3695699" y="4250741"/>
            <a:ext cx="4761683" cy="17543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גלגלים אחוריים או מגלשים צריכים לאפשר לרובוט לפנות בצורה חלקה. אתם יכולים ליצור אותם מחלקי לגו (LEGO) שונים כולל גלגלים ללא צמיג, כדורי לגו (LEGO)</a:t>
            </a:r>
            <a:r>
              <a:rPr lang="iw-IL" sz="1800">
                <a:solidFill>
                  <a:schemeClr val="dk1"/>
                </a:solidFill>
              </a:rPr>
              <a:t>, </a:t>
            </a: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גלגלים משוגעים מערכת EV3 ועוד. גם כאן קיימים יתרונות וחסרונות, מומלץ שתבדקו ותשוו גלגלים אחוריים או מגלשים שונים.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4" name="Google Shape;184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009" y="3401468"/>
            <a:ext cx="2570832" cy="30694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61615" y="1361467"/>
            <a:ext cx="2950350" cy="2577840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8"/>
          <p:cNvSpPr/>
          <p:nvPr/>
        </p:nvSpPr>
        <p:spPr>
          <a:xfrm>
            <a:off x="3130984" y="3202465"/>
            <a:ext cx="919249" cy="947651"/>
          </a:xfrm>
          <a:prstGeom prst="ellipse">
            <a:avLst/>
          </a:prstGeom>
          <a:noFill/>
          <a:ln cap="rnd" cmpd="sng" w="222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87" name="Google Shape;187;p8"/>
          <p:cNvSpPr/>
          <p:nvPr/>
        </p:nvSpPr>
        <p:spPr>
          <a:xfrm rot="1580122">
            <a:off x="590060" y="5652657"/>
            <a:ext cx="1188864" cy="546284"/>
          </a:xfrm>
          <a:prstGeom prst="ellipse">
            <a:avLst/>
          </a:prstGeom>
          <a:noFill/>
          <a:ln cap="rnd" cmpd="sng" w="222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88" name="Google Shape;188;p8"/>
          <p:cNvSpPr txBox="1"/>
          <p:nvPr/>
        </p:nvSpPr>
        <p:spPr>
          <a:xfrm>
            <a:off x="5559150" y="6343088"/>
            <a:ext cx="3000000" cy="45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1" algn="ctr">
              <a:lnSpc>
                <a:spcPct val="80000"/>
              </a:lnSpc>
              <a:spcBef>
                <a:spcPts val="896"/>
              </a:spcBef>
              <a:spcAft>
                <a:spcPts val="0"/>
              </a:spcAft>
              <a:buNone/>
            </a:pPr>
            <a:r>
              <a:rPr b="1" lang="iw-IL">
                <a:solidFill>
                  <a:srgbClr val="2D58AC"/>
                </a:solidFill>
              </a:rPr>
              <a:t>תורגם לעברית ע"י D-BUG #3316</a:t>
            </a:r>
            <a:endParaRPr b="1" sz="1800">
              <a:solidFill>
                <a:srgbClr val="2D58AC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9"/>
          <p:cNvSpPr txBox="1"/>
          <p:nvPr>
            <p:ph type="title"/>
          </p:nvPr>
        </p:nvSpPr>
        <p:spPr>
          <a:xfrm>
            <a:off x="581192" y="687475"/>
            <a:ext cx="7989752" cy="59679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ill Sans"/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גלגלים לשימושים נוספים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p9"/>
          <p:cNvSpPr txBox="1"/>
          <p:nvPr>
            <p:ph idx="1" type="body"/>
          </p:nvPr>
        </p:nvSpPr>
        <p:spPr>
          <a:xfrm>
            <a:off x="457200" y="1445164"/>
            <a:ext cx="8245474" cy="4373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06000" lvl="0" marL="30600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8"/>
              <a:buFont typeface="Arial"/>
              <a:buChar char="◼"/>
            </a:pPr>
            <a:r>
              <a:rPr lang="iw-IL" sz="2400">
                <a:latin typeface="Arial"/>
                <a:ea typeface="Arial"/>
                <a:cs typeface="Arial"/>
                <a:sym typeface="Arial"/>
              </a:rPr>
              <a:t>גלגלי הכוונה יכולים לעזור לרובוט שלכם לנסוע לאורך קירות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indent="-306000" lvl="0" marL="306000" rtl="1" algn="r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SzPts val="2208"/>
              <a:buFont typeface="Arial"/>
              <a:buChar char="◼"/>
            </a:pPr>
            <a:r>
              <a:rPr lang="iw-IL" sz="2400">
                <a:latin typeface="Arial"/>
                <a:ea typeface="Arial"/>
                <a:cs typeface="Arial"/>
                <a:sym typeface="Arial"/>
              </a:rPr>
              <a:t>טיפ FLL: בדקו שהגלגלים מותקנים בגובה הנכון לשולחן בו אתם משתמשים (בבית או בתחרות). הקירות עלולים להיות בגובה 3 או 4 אינץ’ (~76/101  מילימטרים)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indent="-165792" lvl="0" marL="306000" rtl="1" algn="r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SzPts val="2208"/>
              <a:buNone/>
            </a:pPr>
            <a:r>
              <a:t/>
            </a:r>
            <a:endParaRPr sz="24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p9"/>
          <p:cNvSpPr txBox="1"/>
          <p:nvPr>
            <p:ph idx="11" type="ftr"/>
          </p:nvPr>
        </p:nvSpPr>
        <p:spPr>
          <a:xfrm>
            <a:off x="581192" y="6387916"/>
            <a:ext cx="4870585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iw-IL"/>
              <a:t>© 2018, FLL Tutorials, Last Edit 6/11/2018</a:t>
            </a:r>
            <a:endParaRPr/>
          </a:p>
        </p:txBody>
      </p:sp>
      <p:pic>
        <p:nvPicPr>
          <p:cNvPr id="196" name="Google Shape;196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11437" y="3146270"/>
            <a:ext cx="3187700" cy="318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07939" y="3393701"/>
            <a:ext cx="3603498" cy="2940269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9"/>
          <p:cNvSpPr/>
          <p:nvPr/>
        </p:nvSpPr>
        <p:spPr>
          <a:xfrm>
            <a:off x="7269522" y="4870137"/>
            <a:ext cx="754256" cy="692727"/>
          </a:xfrm>
          <a:prstGeom prst="ellipse">
            <a:avLst/>
          </a:prstGeom>
          <a:noFill/>
          <a:ln cap="rnd" cmpd="sng" w="222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99" name="Google Shape;199;p9"/>
          <p:cNvSpPr/>
          <p:nvPr/>
        </p:nvSpPr>
        <p:spPr>
          <a:xfrm>
            <a:off x="4157181" y="4708572"/>
            <a:ext cx="754256" cy="692727"/>
          </a:xfrm>
          <a:prstGeom prst="ellipse">
            <a:avLst/>
          </a:prstGeom>
          <a:noFill/>
          <a:ln cap="rnd" cmpd="sng" w="222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00" name="Google Shape;200;p9"/>
          <p:cNvSpPr txBox="1"/>
          <p:nvPr/>
        </p:nvSpPr>
        <p:spPr>
          <a:xfrm>
            <a:off x="5559150" y="6343088"/>
            <a:ext cx="3000000" cy="45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1" algn="ctr">
              <a:lnSpc>
                <a:spcPct val="80000"/>
              </a:lnSpc>
              <a:spcBef>
                <a:spcPts val="896"/>
              </a:spcBef>
              <a:spcAft>
                <a:spcPts val="0"/>
              </a:spcAft>
              <a:buNone/>
            </a:pPr>
            <a:r>
              <a:rPr b="1" lang="iw-IL">
                <a:solidFill>
                  <a:srgbClr val="2D58AC"/>
                </a:solidFill>
              </a:rPr>
              <a:t>תורגם לעברית ע"י D-BUG #3316</a:t>
            </a:r>
            <a:endParaRPr b="1" sz="1800">
              <a:solidFill>
                <a:srgbClr val="2D58AC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Dividend">
  <a:themeElements>
    <a:clrScheme name="Dividend">
      <a:dk1>
        <a:srgbClr val="000000"/>
      </a:dk1>
      <a:lt1>
        <a:srgbClr val="FFFFFF"/>
      </a:lt1>
      <a:dk2>
        <a:srgbClr val="3D3D3D"/>
      </a:dk2>
      <a:lt2>
        <a:srgbClr val="EBEBEB"/>
      </a:lt2>
      <a:accent1>
        <a:srgbClr val="1A3260"/>
      </a:accent1>
      <a:accent2>
        <a:srgbClr val="4590B8"/>
      </a:accent2>
      <a:accent3>
        <a:srgbClr val="45CBE8"/>
      </a:accent3>
      <a:accent4>
        <a:srgbClr val="969FA7"/>
      </a:accent4>
      <a:accent5>
        <a:srgbClr val="A2C777"/>
      </a:accent5>
      <a:accent6>
        <a:srgbClr val="42955F"/>
      </a:accent6>
      <a:hlink>
        <a:srgbClr val="828282"/>
      </a:hlink>
      <a:folHlink>
        <a:srgbClr val="A5A5A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2014-10-28T21:59:38Z</dcterms:created>
  <dc:creator>Sanjay Seshan</dc:creator>
</cp:coreProperties>
</file>