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3"/>
  </p:notesMasterIdLst>
  <p:sldIdLst>
    <p:sldId id="256" r:id="rId2"/>
    <p:sldId id="257" r:id="rId3"/>
    <p:sldId id="266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4"/>
    <p:restoredTop sz="94648"/>
  </p:normalViewPr>
  <p:slideViewPr>
    <p:cSldViewPr snapToGrid="0" snapToObjects="1">
      <p:cViewPr varScale="1">
        <p:scale>
          <a:sx n="60" d="100"/>
          <a:sy n="60" d="100"/>
        </p:scale>
        <p:origin x="184" y="1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pPr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5FEEE4-A5EE-3F43-A8D0-46BEEF8EC72A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8C02735-074B-9A4F-8C82-C803857F6992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6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985DCF-D810-CF4B-A7C0-20429251B57F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2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6801F6-6C5D-9E4D-A405-97FB6435909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0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011F03-53C6-459A-9236-D8EBAA505B0E}"/>
              </a:ext>
            </a:extLst>
          </p:cNvPr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6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1870FF3-3A0F-3548-A647-0BA076A387EF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9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FAAD6092-D6B6-7C4C-971B-203F5F508312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3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D064307-B20B-084C-BC16-46055FA55923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FC80210-E627-FC4E-99A8-C091F83803F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6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5FB214-1193-4C4F-8B80-D793FD3E6208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3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9464F63-1BF4-D641-97D5-F86B16EEC2C0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AEF8DE-A446-414D-B37B-8705B4D4529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UowcfW5oRg" TargetMode="External"/><Relationship Id="rId2" Type="http://schemas.openxmlformats.org/officeDocument/2006/relationships/hyperlink" Target="https://youtu.be/Xl2fL5iaD6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9bskcvE9JkU" TargetMode="External"/><Relationship Id="rId4" Type="http://schemas.openxmlformats.org/officeDocument/2006/relationships/hyperlink" Target="https://www.youtube.com/watch?v=VJ3cs9W83U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ltutorials.com/Worksheet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056" y="4241253"/>
            <a:ext cx="7989752" cy="1033133"/>
          </a:xfrm>
        </p:spPr>
        <p:txBody>
          <a:bodyPr>
            <a:normAutofit fontScale="90000"/>
          </a:bodyPr>
          <a:lstStyle/>
          <a:p>
            <a:r>
              <a:rPr lang="en-US" dirty="0"/>
              <a:t>Taking your innovation Project to the next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ShARON</a:t>
            </a:r>
            <a:r>
              <a:rPr lang="en-US" dirty="0"/>
              <a:t> TIGER TECHS, NOT THE DROIDS YOU ARE LOOKING FOR, LEGO </a:t>
            </a:r>
            <a:r>
              <a:rPr lang="en-US" dirty="0" err="1"/>
              <a:t>LEgion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5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9411-969F-1249-9089-4CA7AE39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4F85-8EFE-D943-8D58-1D9ECAB5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5021341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Watch the following videos of project presentations from teams who have attended International-level tournaments. </a:t>
            </a:r>
          </a:p>
          <a:p>
            <a:r>
              <a:rPr lang="en-US" dirty="0">
                <a:solidFill>
                  <a:srgbClr val="FF0000"/>
                </a:solidFill>
              </a:rPr>
              <a:t>LEGO Legion </a:t>
            </a:r>
            <a:r>
              <a:rPr lang="en-US" dirty="0">
                <a:solidFill>
                  <a:schemeClr val="tx1"/>
                </a:solidFill>
              </a:rPr>
              <a:t>– INTO ORBIT -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https://youtu.be/Xl2fL5iaD6A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LEGO Legion World Festival </a:t>
            </a:r>
            <a:r>
              <a:rPr lang="en-US" dirty="0">
                <a:solidFill>
                  <a:schemeClr val="tx1"/>
                </a:solidFill>
              </a:rPr>
              <a:t>– Hydro Dynamics -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https://youtu.be/JUowcfW5oRg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Is LOST </a:t>
            </a:r>
            <a:r>
              <a:rPr lang="en-US" dirty="0">
                <a:solidFill>
                  <a:schemeClr val="tx1"/>
                </a:solidFill>
              </a:rPr>
              <a:t>– World Class - 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https://www.youtube.com/watch?v=VJ3cs9W83Ug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Caught in a Brainstorm </a:t>
            </a:r>
            <a:r>
              <a:rPr lang="en-US" dirty="0">
                <a:solidFill>
                  <a:schemeClr val="tx1"/>
                </a:solidFill>
              </a:rPr>
              <a:t>- World Class - 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https://youtu.be/9bskcvE9JkU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sz="4500" dirty="0">
                <a:solidFill>
                  <a:schemeClr val="tx1"/>
                </a:solidFill>
              </a:rPr>
              <a:t>What can we learn from each presentation?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What did they do well?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How many students were involved?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Were you able to fill in a rubric?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Were they creative?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What made this presentation different?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17FA1-C592-5E4B-A3E2-D965E6FA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4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lesson was written by Tiger Techs, LEGO Legion and Not the Droids You Are Looking For.</a:t>
            </a:r>
          </a:p>
          <a:p>
            <a:r>
              <a:rPr lang="en-US" sz="2800" dirty="0"/>
              <a:t>More lessons available at </a:t>
            </a:r>
            <a:r>
              <a:rPr lang="en-US" sz="2800" dirty="0">
                <a:hlinkClick r:id="rId2"/>
              </a:rPr>
              <a:t>www.ev3lessons.com</a:t>
            </a:r>
            <a:r>
              <a:rPr lang="en-US" sz="2800" dirty="0"/>
              <a:t> and </a:t>
            </a:r>
            <a:r>
              <a:rPr lang="en-US" sz="2800" dirty="0">
                <a:hlinkClick r:id="rId3"/>
              </a:rPr>
              <a:t>www.flltutorials.com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27" y="3458311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1" y="1505583"/>
            <a:ext cx="8625754" cy="4353215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Sharon Tiger Techs (2019), LEGO Legion (2018), Not the Droids You Are Looking For (2016) - All three authors are Global Innovation Award Top 20 Teams </a:t>
            </a:r>
          </a:p>
          <a:p>
            <a:pPr lvl="1"/>
            <a:r>
              <a:rPr lang="en-US" sz="1600" dirty="0"/>
              <a:t>Tips shared in this document helped the teams take their projects to the level of the Global Innovation Award (which existed until 2022)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A3E16-27E2-6347-9CB5-5AE56B81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366" y="3010810"/>
            <a:ext cx="6108083" cy="31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Head Start in the OFF SEASON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BDD01-1E81-FC4F-B86A-7F45D55BE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07" t="-4609"/>
          <a:stretch/>
        </p:blipFill>
        <p:spPr>
          <a:xfrm>
            <a:off x="261257" y="1663997"/>
            <a:ext cx="3614057" cy="3813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2258" y="166399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15" lvl="1" defTabSz="1300460">
              <a:spcBef>
                <a:spcPts val="1422"/>
              </a:spcBef>
              <a:defRPr/>
            </a:pPr>
            <a:r>
              <a:rPr lang="en-US" b="1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Key words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can be taken from teaser text or teaser video that can lead to great preseason trips or talks with experts for the season.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EB0184-C686-554F-8077-0F2A6146FF92}"/>
              </a:ext>
            </a:extLst>
          </p:cNvPr>
          <p:cNvCxnSpPr>
            <a:cxnSpLocks/>
          </p:cNvCxnSpPr>
          <p:nvPr/>
        </p:nvCxnSpPr>
        <p:spPr>
          <a:xfrm>
            <a:off x="6288258" y="2602522"/>
            <a:ext cx="0" cy="618979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98944" y="32078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Think about…who could you </a:t>
            </a:r>
          </a:p>
          <a:p>
            <a:pPr algn="ctr"/>
            <a:r>
              <a:rPr lang="en-US" altLang="en-US" dirty="0"/>
              <a:t>talk to?  Where could you visit?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EB0184-C686-554F-8077-0F2A6146FF92}"/>
              </a:ext>
            </a:extLst>
          </p:cNvPr>
          <p:cNvCxnSpPr>
            <a:cxnSpLocks/>
          </p:cNvCxnSpPr>
          <p:nvPr/>
        </p:nvCxnSpPr>
        <p:spPr>
          <a:xfrm>
            <a:off x="6288258" y="3854156"/>
            <a:ext cx="0" cy="618979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02258" y="45539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 This will lead to great </a:t>
            </a:r>
            <a:r>
              <a:rPr lang="en-US" altLang="en-US" b="1" dirty="0">
                <a:solidFill>
                  <a:srgbClr val="FF0000"/>
                </a:solidFill>
              </a:rPr>
              <a:t>resources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FF0000"/>
                </a:solidFill>
              </a:rPr>
              <a:t>contacts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for the team after the season is launched.  </a:t>
            </a:r>
          </a:p>
          <a:p>
            <a:pPr algn="ctr"/>
            <a:r>
              <a:rPr lang="en-US" altLang="en-US" dirty="0"/>
              <a:t>In addition, think about presenting to these experts for project feedback later in the season.  </a:t>
            </a:r>
          </a:p>
        </p:txBody>
      </p:sp>
    </p:spTree>
    <p:extLst>
      <p:ext uri="{BB962C8B-B14F-4D97-AF65-F5344CB8AC3E}">
        <p14:creationId xmlns:p14="http://schemas.microsoft.com/office/powerpoint/2010/main" val="656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Communicate your content in your 5 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254500" cy="435321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 is very important to communicate all the key information in your 5 minute presentation so that judges can easily mark the rubric.</a:t>
            </a:r>
          </a:p>
          <a:p>
            <a:r>
              <a:rPr lang="en-US" dirty="0"/>
              <a:t>5 minutes includes set-up time, so keep the setup short and easy always so you have more time for your 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6" name="Picture 5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9E94781-7ECF-39A9-1B47-0717C406B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68" y="2065144"/>
            <a:ext cx="3959440" cy="31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Always have more to tell in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02" y="1910968"/>
            <a:ext cx="4386942" cy="336441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good project will have more information than what you presented in the 5 minutes.</a:t>
            </a:r>
          </a:p>
          <a:p>
            <a:r>
              <a:rPr lang="en-US" dirty="0"/>
              <a:t>Keep a binder with your additional data.</a:t>
            </a:r>
          </a:p>
          <a:p>
            <a:r>
              <a:rPr lang="en-US" dirty="0"/>
              <a:t>During Q&amp;A, you will have a chance to share this additional information.</a:t>
            </a:r>
          </a:p>
          <a:p>
            <a:r>
              <a:rPr lang="en-US" dirty="0"/>
              <a:t>At the end of Q&amp;A, provide a handout for the judges with details that highlight your project.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AB245-CB89-8A4D-9EB8-1FC768A8F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48" y="1910968"/>
            <a:ext cx="3533526" cy="26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3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B00E-95E3-0843-81B3-B6AE2D9A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EXPERTS count – not just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8813-BCC6-9F4F-8FEA-1EF0F33B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122853" cy="43532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Internet research itself only goes so far- use it to find experts! Don’t be afraid to ask for a phone or video call. You’ll be surprised how willing some experts are to help a group of students.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Ask around in your own network of contacts. Sometimes a friend of a friend is just who you need.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Think outside the box. Even if your invention is intended to be used by an astronaut, the best feedback may still come from doctors, scientists, college professors, or manufacturers.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2F26-764A-3248-9F80-27C2F844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861" y="4114018"/>
            <a:ext cx="3091527" cy="20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45" y="4094171"/>
            <a:ext cx="3863272" cy="20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57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WITH THOSE WHO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37735"/>
            <a:ext cx="4668193" cy="4664942"/>
          </a:xfrm>
        </p:spPr>
        <p:txBody>
          <a:bodyPr vert="horz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Some of LEGO Legion’s best feedback came from kitchen utensil maker OXO. Even though the design had heavy technological aspects, the product design part was right up OXO’s alley.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The stronger your invention’s connection with an expert’s niche, the more helpful, and willing to help, they can be.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Use their ideas as well as your own. They know the market or the technology, but you know your specific project better than anyone else.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28197-F27F-E949-BACB-CBEAFB3D8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032" y="1569888"/>
            <a:ext cx="3486875" cy="46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Innovative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 should be </a:t>
            </a:r>
            <a:r>
              <a:rPr lang="en-US" sz="2400" b="1" dirty="0">
                <a:solidFill>
                  <a:srgbClr val="FF0000"/>
                </a:solidFill>
              </a:rPr>
              <a:t>innovative.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This means that is needs to meet one or more of the following:</a:t>
            </a:r>
          </a:p>
          <a:p>
            <a:pPr marL="649115" lvl="1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Improve existing options;</a:t>
            </a:r>
          </a:p>
          <a:p>
            <a:pPr marL="649115" lvl="1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Develop a new application of existing ideas; </a:t>
            </a:r>
          </a:p>
          <a:p>
            <a:pPr marL="649115" lvl="1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Solve the problem in a completely new way.</a:t>
            </a:r>
          </a:p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The original solution/application must demonstrate added value.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your solution, it does not have to be a full working prototype; however, a partial prototype or detailed drawings will help convey your project to the judges. </a:t>
            </a:r>
          </a:p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the presentation, convey that your product is innovative by comparing it and demonstrating that it is better than products that are already on the market.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2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1860-E90C-ED41-B006-3861390F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39D6EB-002E-E14E-9E9F-97AB09D53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582" y="1606562"/>
            <a:ext cx="5613362" cy="421881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4EB4B-81B3-AD4B-8CA6-D9C92F79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C5FD1-B933-C64E-B06A-F125130113D1}"/>
              </a:ext>
            </a:extLst>
          </p:cNvPr>
          <p:cNvSpPr txBox="1"/>
          <p:nvPr/>
        </p:nvSpPr>
        <p:spPr>
          <a:xfrm>
            <a:off x="455068" y="1606562"/>
            <a:ext cx="2225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a sample comparison sheet that the Droids used to convey how our solution is different.</a:t>
            </a:r>
          </a:p>
          <a:p>
            <a:endParaRPr lang="en-US" dirty="0"/>
          </a:p>
          <a:p>
            <a:r>
              <a:rPr lang="en-US" dirty="0"/>
              <a:t>You can download a copy here: </a:t>
            </a:r>
            <a:r>
              <a:rPr lang="en-US" dirty="0">
                <a:hlinkClick r:id="rId3"/>
              </a:rPr>
              <a:t>http://flltutorials.com/Worksheets.html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749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425</TotalTime>
  <Words>892</Words>
  <Application>Microsoft Macintosh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 2</vt:lpstr>
      <vt:lpstr>Dividend</vt:lpstr>
      <vt:lpstr>Taking your innovation Project to the next level</vt:lpstr>
      <vt:lpstr>About The AUTHORs</vt:lpstr>
      <vt:lpstr>GET A Head Start in the OFF SEASON</vt:lpstr>
      <vt:lpstr>Communicate your content in your 5 mins</vt:lpstr>
      <vt:lpstr>BUT Always have more to tell in Q&amp;A</vt:lpstr>
      <vt:lpstr>MAKE EXPERTS count – not just parents</vt:lpstr>
      <vt:lpstr>SHARE WITH THOSE WHO CARE</vt:lpstr>
      <vt:lpstr>Make it Innovative</vt:lpstr>
      <vt:lpstr>Comparison sheet</vt:lpstr>
      <vt:lpstr>DISCUSSION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54</cp:revision>
  <cp:lastPrinted>2018-09-02T15:49:53Z</cp:lastPrinted>
  <dcterms:created xsi:type="dcterms:W3CDTF">2017-08-13T17:46:18Z</dcterms:created>
  <dcterms:modified xsi:type="dcterms:W3CDTF">2023-05-29T13:41:23Z</dcterms:modified>
</cp:coreProperties>
</file>