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2" r:id="rId4"/>
  </p:sldMasterIdLst>
  <p:notesMasterIdLst>
    <p:notesMasterId r:id="rId33"/>
  </p:notesMasterIdLst>
  <p:sldIdLst>
    <p:sldId id="350" r:id="rId5"/>
    <p:sldId id="352" r:id="rId6"/>
    <p:sldId id="351" r:id="rId7"/>
    <p:sldId id="284" r:id="rId8"/>
    <p:sldId id="285" r:id="rId9"/>
    <p:sldId id="288" r:id="rId10"/>
    <p:sldId id="289" r:id="rId11"/>
    <p:sldId id="290" r:id="rId12"/>
    <p:sldId id="347" r:id="rId13"/>
    <p:sldId id="314" r:id="rId14"/>
    <p:sldId id="363" r:id="rId15"/>
    <p:sldId id="356" r:id="rId16"/>
    <p:sldId id="358" r:id="rId17"/>
    <p:sldId id="346" r:id="rId18"/>
    <p:sldId id="337" r:id="rId19"/>
    <p:sldId id="338" r:id="rId20"/>
    <p:sldId id="300" r:id="rId21"/>
    <p:sldId id="355" r:id="rId22"/>
    <p:sldId id="308" r:id="rId23"/>
    <p:sldId id="306" r:id="rId24"/>
    <p:sldId id="357" r:id="rId25"/>
    <p:sldId id="353" r:id="rId26"/>
    <p:sldId id="291" r:id="rId27"/>
    <p:sldId id="298" r:id="rId28"/>
    <p:sldId id="359" r:id="rId29"/>
    <p:sldId id="361" r:id="rId30"/>
    <p:sldId id="360" r:id="rId31"/>
    <p:sldId id="362"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E33C"/>
    <a:srgbClr val="3165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26"/>
    <p:restoredTop sz="92270" autoAdjust="0"/>
  </p:normalViewPr>
  <p:slideViewPr>
    <p:cSldViewPr snapToGrid="0" snapToObjects="1">
      <p:cViewPr varScale="1">
        <p:scale>
          <a:sx n="131" d="100"/>
          <a:sy n="131" d="100"/>
        </p:scale>
        <p:origin x="192" y="3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EBF98-CA0D-534C-A20C-64AD7B4C8B50}" type="datetimeFigureOut">
              <a:rPr lang="en-US" smtClean="0"/>
              <a:t>4/26/25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71015-C9A7-E442-A272-92807C04718A}" type="slidenum">
              <a:rPr lang="en-US" smtClean="0"/>
              <a:t>‹#›</a:t>
            </a:fld>
            <a:endParaRPr lang="en-US"/>
          </a:p>
        </p:txBody>
      </p:sp>
    </p:spTree>
    <p:extLst>
      <p:ext uri="{BB962C8B-B14F-4D97-AF65-F5344CB8AC3E}">
        <p14:creationId xmlns:p14="http://schemas.microsoft.com/office/powerpoint/2010/main" val="255330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71015-C9A7-E442-A272-92807C04718A}" type="slidenum">
              <a:rPr lang="en-US" smtClean="0"/>
              <a:t>1</a:t>
            </a:fld>
            <a:endParaRPr lang="en-US"/>
          </a:p>
        </p:txBody>
      </p:sp>
    </p:spTree>
    <p:extLst>
      <p:ext uri="{BB962C8B-B14F-4D97-AF65-F5344CB8AC3E}">
        <p14:creationId xmlns:p14="http://schemas.microsoft.com/office/powerpoint/2010/main" val="50428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9a9524f756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3" name="Google Shape;283;g9a9524f75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978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9a9524f756_0_6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9a9524f756_0_6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9a9524f756_0_6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138930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9a9524f756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g9a9524f756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3586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71015-C9A7-E442-A272-92807C04718A}" type="slidenum">
              <a:rPr lang="en-US" smtClean="0"/>
              <a:t>18</a:t>
            </a:fld>
            <a:endParaRPr lang="en-US"/>
          </a:p>
        </p:txBody>
      </p:sp>
    </p:spTree>
    <p:extLst>
      <p:ext uri="{BB962C8B-B14F-4D97-AF65-F5344CB8AC3E}">
        <p14:creationId xmlns:p14="http://schemas.microsoft.com/office/powerpoint/2010/main" val="2492958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3d8783dfd_7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3d8783dfd_7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g53d8783dfd_7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9e80af7f0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9e80af7f00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6" name="Google Shape;356;g9e80af7f00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A8E76-76B8-2E59-E451-25DF7931D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165B72-9573-9F8D-6932-A7E940F3DB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5985AC-8A71-4BE2-B475-3ED25078F6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C91AEE-3C21-BB1F-6557-DD97D9FF1F39}"/>
              </a:ext>
            </a:extLst>
          </p:cNvPr>
          <p:cNvSpPr>
            <a:spLocks noGrp="1"/>
          </p:cNvSpPr>
          <p:nvPr>
            <p:ph type="sldNum" sz="quarter" idx="5"/>
          </p:nvPr>
        </p:nvSpPr>
        <p:spPr/>
        <p:txBody>
          <a:bodyPr/>
          <a:lstStyle/>
          <a:p>
            <a:fld id="{3E671015-C9A7-E442-A272-92807C04718A}" type="slidenum">
              <a:rPr lang="en-US" smtClean="0"/>
              <a:t>21</a:t>
            </a:fld>
            <a:endParaRPr lang="en-US"/>
          </a:p>
        </p:txBody>
      </p:sp>
    </p:spTree>
    <p:extLst>
      <p:ext uri="{BB962C8B-B14F-4D97-AF65-F5344CB8AC3E}">
        <p14:creationId xmlns:p14="http://schemas.microsoft.com/office/powerpoint/2010/main" val="3418791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9a9524f756_0_5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5" name="Google Shape;175;g9a9524f756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4987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9d6c231378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9d6c231378_1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9d6c231378_1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1229539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9a9524f756_0_6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9a9524f756_0_6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g9a9524f756_0_6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302231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71015-C9A7-E442-A272-92807C04718A}" type="slidenum">
              <a:rPr lang="en-US" smtClean="0"/>
              <a:t>2</a:t>
            </a:fld>
            <a:endParaRPr lang="en-US"/>
          </a:p>
        </p:txBody>
      </p:sp>
    </p:spTree>
    <p:extLst>
      <p:ext uri="{BB962C8B-B14F-4D97-AF65-F5344CB8AC3E}">
        <p14:creationId xmlns:p14="http://schemas.microsoft.com/office/powerpoint/2010/main" val="555568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A5FCB-2677-A874-9DAB-42609227F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FEF29-7D70-D791-4C2F-97C26792221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F85D8AA-9FDB-2068-7759-3C48BDCA85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A66F45-58EC-0866-DDFA-DC3194A2F090}"/>
              </a:ext>
            </a:extLst>
          </p:cNvPr>
          <p:cNvSpPr>
            <a:spLocks noGrp="1"/>
          </p:cNvSpPr>
          <p:nvPr>
            <p:ph type="sldNum" sz="quarter" idx="5"/>
          </p:nvPr>
        </p:nvSpPr>
        <p:spPr/>
        <p:txBody>
          <a:bodyPr/>
          <a:lstStyle/>
          <a:p>
            <a:fld id="{3E671015-C9A7-E442-A272-92807C04718A}" type="slidenum">
              <a:rPr lang="en-US" smtClean="0"/>
              <a:t>25</a:t>
            </a:fld>
            <a:endParaRPr lang="en-US"/>
          </a:p>
        </p:txBody>
      </p:sp>
    </p:spTree>
    <p:extLst>
      <p:ext uri="{BB962C8B-B14F-4D97-AF65-F5344CB8AC3E}">
        <p14:creationId xmlns:p14="http://schemas.microsoft.com/office/powerpoint/2010/main" val="446298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71015-C9A7-E442-A272-92807C04718A}" type="slidenum">
              <a:rPr lang="en-US" smtClean="0"/>
              <a:t>4</a:t>
            </a:fld>
            <a:endParaRPr lang="en-US"/>
          </a:p>
        </p:txBody>
      </p:sp>
    </p:spTree>
    <p:extLst>
      <p:ext uri="{BB962C8B-B14F-4D97-AF65-F5344CB8AC3E}">
        <p14:creationId xmlns:p14="http://schemas.microsoft.com/office/powerpoint/2010/main" val="272438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a9524f756_0_4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9a9524f756_0_4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9a9524f756_0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9a9524f756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9a9524f756_0_4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9a9524f756_0_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71015-C9A7-E442-A272-92807C04718A}" type="slidenum">
              <a:rPr lang="en-US" smtClean="0"/>
              <a:t>9</a:t>
            </a:fld>
            <a:endParaRPr lang="en-US"/>
          </a:p>
        </p:txBody>
      </p:sp>
    </p:spTree>
    <p:extLst>
      <p:ext uri="{BB962C8B-B14F-4D97-AF65-F5344CB8AC3E}">
        <p14:creationId xmlns:p14="http://schemas.microsoft.com/office/powerpoint/2010/main" val="3979951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a9524f756_0_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6" name="Google Shape;436;g9a9524f756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71015-C9A7-E442-A272-92807C04718A}" type="slidenum">
              <a:rPr lang="en-US" smtClean="0"/>
              <a:t>14</a:t>
            </a:fld>
            <a:endParaRPr lang="en-US"/>
          </a:p>
        </p:txBody>
      </p:sp>
    </p:spTree>
    <p:extLst>
      <p:ext uri="{BB962C8B-B14F-4D97-AF65-F5344CB8AC3E}">
        <p14:creationId xmlns:p14="http://schemas.microsoft.com/office/powerpoint/2010/main" val="2792891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13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0"/>
            <a:ext cx="9144001" cy="3336174"/>
          </a:xfrm>
          <a:prstGeom prst="rect">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685184" y="3518169"/>
            <a:ext cx="2822712" cy="381646"/>
          </a:xfrm>
          <a:prstGeom prst="rect">
            <a:avLst/>
          </a:prstGeom>
        </p:spPr>
        <p:txBody>
          <a:bodyPr>
            <a:noAutofit/>
          </a:bodyPr>
          <a:lstStyle>
            <a:lvl1pPr marL="0" indent="0" algn="r">
              <a:buNone/>
              <a:defRPr sz="1400">
                <a:latin typeface="Roboto" panose="02000000000000000000" pitchFamily="2" charset="0"/>
                <a:ea typeface="Roboto" panose="02000000000000000000" pitchFamily="2" charset="0"/>
                <a:cs typeface="Helvetica Neue" panose="02000503000000020004"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7"/>
          <p:cNvSpPr>
            <a:spLocks noGrp="1"/>
          </p:cNvSpPr>
          <p:nvPr>
            <p:ph type="title"/>
          </p:nvPr>
        </p:nvSpPr>
        <p:spPr>
          <a:xfrm>
            <a:off x="636104" y="3518169"/>
            <a:ext cx="4744279" cy="446896"/>
          </a:xfrm>
          <a:prstGeom prst="rect">
            <a:avLst/>
          </a:prstGeom>
        </p:spPr>
        <p:txBody>
          <a:bodyPr anchor="t">
            <a:normAutofit/>
          </a:bodyPr>
          <a:lstStyle>
            <a:lvl1pPr algn="l">
              <a:defRPr sz="1800">
                <a:solidFill>
                  <a:schemeClr val="tx1"/>
                </a:solidFill>
              </a:defRPr>
            </a:lvl1pPr>
          </a:lstStyle>
          <a:p>
            <a:r>
              <a:rPr lang="en-US" dirty="0"/>
              <a:t>Click to edit Master title style</a:t>
            </a:r>
          </a:p>
        </p:txBody>
      </p:sp>
      <p:cxnSp>
        <p:nvCxnSpPr>
          <p:cNvPr id="5" name="Straight Connector 4"/>
          <p:cNvCxnSpPr>
            <a:cxnSpLocks/>
          </p:cNvCxnSpPr>
          <p:nvPr userDrawn="1"/>
        </p:nvCxnSpPr>
        <p:spPr>
          <a:xfrm>
            <a:off x="0" y="3347405"/>
            <a:ext cx="9144000" cy="0"/>
          </a:xfrm>
          <a:prstGeom prst="line">
            <a:avLst/>
          </a:prstGeom>
          <a:ln w="1270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1"/>
            <a:ext cx="8289235" cy="2419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8294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199" y="1647568"/>
            <a:ext cx="8289235" cy="297372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4440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0"/>
            <a:ext cx="8289235" cy="2419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0787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199" y="1647568"/>
            <a:ext cx="8289235" cy="297372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0624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0"/>
            <a:ext cx="8289235" cy="2419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9262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199" y="1647826"/>
            <a:ext cx="8289235" cy="297346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688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1"/>
            <a:ext cx="8289235" cy="2419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5412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199" y="1647824"/>
            <a:ext cx="8289235" cy="297346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5244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1"/>
            <a:ext cx="8289235" cy="2419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962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elcom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952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199" y="1647825"/>
            <a:ext cx="8289235" cy="297346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9371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1"/>
            <a:ext cx="8289235" cy="2419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6710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918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554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1611" y="1011929"/>
            <a:ext cx="8460777" cy="654325"/>
          </a:xfrm>
          <a:prstGeom prst="rect">
            <a:avLst/>
          </a:prstGeom>
        </p:spPr>
        <p:txBody>
          <a:bodyPr anchor="t" anchorCtr="0">
            <a:noAutofit/>
          </a:bodyPr>
          <a:lstStyle>
            <a:lvl1pPr algn="ctr">
              <a:lnSpc>
                <a:spcPct val="90000"/>
              </a:lnSpc>
              <a:defRPr sz="3600" spc="-80" baseline="0">
                <a:solidFill>
                  <a:schemeClr val="bg1"/>
                </a:solidFill>
              </a:defRPr>
            </a:lvl1pPr>
          </a:lstStyle>
          <a:p>
            <a:r>
              <a:rPr lang="en-US" dirty="0"/>
              <a:t>Conference Session Title</a:t>
            </a:r>
          </a:p>
        </p:txBody>
      </p:sp>
      <p:sp>
        <p:nvSpPr>
          <p:cNvPr id="3" name="Subtitle 2"/>
          <p:cNvSpPr>
            <a:spLocks noGrp="1"/>
          </p:cNvSpPr>
          <p:nvPr>
            <p:ph type="subTitle" idx="1" hasCustomPrompt="1"/>
          </p:nvPr>
        </p:nvSpPr>
        <p:spPr>
          <a:xfrm>
            <a:off x="344558" y="2024683"/>
            <a:ext cx="8460776" cy="360367"/>
          </a:xfrm>
          <a:prstGeom prst="rect">
            <a:avLst/>
          </a:prstGeom>
        </p:spPr>
        <p:txBody>
          <a:bodyPr lIns="0" tIns="0" rIns="0" bIns="0">
            <a:normAutofit/>
          </a:bodyPr>
          <a:lstStyle>
            <a:lvl1pPr marL="0" indent="0" algn="ctr">
              <a:buNone/>
              <a:defRPr sz="2200" b="0" cap="none" spc="0" baseline="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085689" y="4651334"/>
            <a:ext cx="3496493" cy="199800"/>
          </a:xfrm>
          <a:prstGeom prst="rect">
            <a:avLst/>
          </a:prstGeom>
        </p:spPr>
        <p:txBody>
          <a:bodyPr lIns="0" tIns="0" rIns="0" bIns="0">
            <a:normAutofit/>
          </a:bodyPr>
          <a:lstStyle>
            <a:lvl1pPr marL="0" indent="0" algn="ctr">
              <a:buNone/>
              <a:defRPr sz="1500" b="0" cap="none" spc="0" baseline="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CONFIDENTIAL UNTIL APRIL 23</a:t>
            </a:r>
          </a:p>
        </p:txBody>
      </p:sp>
    </p:spTree>
    <p:extLst>
      <p:ext uri="{BB962C8B-B14F-4D97-AF65-F5344CB8AC3E}">
        <p14:creationId xmlns:p14="http://schemas.microsoft.com/office/powerpoint/2010/main" val="422478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97538" y="330543"/>
            <a:ext cx="3222507" cy="220576"/>
          </a:xfrm>
          <a:prstGeom prst="rect">
            <a:avLst/>
          </a:prstGeom>
        </p:spPr>
        <p:txBody>
          <a:bodyPr lIns="0" tIns="0" rIns="0" bIns="0">
            <a:normAutofit/>
          </a:bodyPr>
          <a:lstStyle>
            <a:lvl1pPr marL="0" indent="0" algn="ctr">
              <a:buNone/>
              <a:defRPr sz="1500" b="0" cap="none" spc="0" baseline="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CONFIDENTIAL UNTIL APRIL 23</a:t>
            </a:r>
          </a:p>
        </p:txBody>
      </p:sp>
    </p:spTree>
    <p:extLst>
      <p:ext uri="{BB962C8B-B14F-4D97-AF65-F5344CB8AC3E}">
        <p14:creationId xmlns:p14="http://schemas.microsoft.com/office/powerpoint/2010/main" val="26880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34139" y="1055377"/>
            <a:ext cx="4491612" cy="1140478"/>
          </a:xfrm>
          <a:prstGeom prst="rect">
            <a:avLst/>
          </a:prstGeom>
        </p:spPr>
        <p:txBody>
          <a:bodyPr anchor="t" anchorCtr="0">
            <a:noAutofit/>
          </a:bodyPr>
          <a:lstStyle>
            <a:lvl1pPr>
              <a:lnSpc>
                <a:spcPct val="90000"/>
              </a:lnSpc>
              <a:defRPr sz="3600" spc="-8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134140" y="2874655"/>
            <a:ext cx="4491612" cy="1140477"/>
          </a:xfrm>
          <a:prstGeom prst="rect">
            <a:avLst/>
          </a:prstGeom>
        </p:spPr>
        <p:txBody>
          <a:bodyPr lIns="0" tIns="0" rIns="0" bIns="0"/>
          <a:lstStyle>
            <a:lvl1pPr marL="0" indent="0" algn="l">
              <a:buNone/>
              <a:defRPr b="0" cap="none" spc="0" baseline="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58360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884807"/>
            <a:ext cx="8289236" cy="64008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199" y="1667435"/>
            <a:ext cx="8289235" cy="29368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884807"/>
            <a:ext cx="8289236" cy="640080"/>
          </a:xfrm>
          <a:prstGeom prst="rect">
            <a:avLst/>
          </a:prstGeom>
        </p:spPr>
        <p:txBody>
          <a:bodyPr/>
          <a:lstStyle/>
          <a:p>
            <a:r>
              <a:rPr lang="en-US" dirty="0"/>
              <a:t>Click to edit Master title style</a:t>
            </a:r>
          </a:p>
        </p:txBody>
      </p:sp>
      <p:sp>
        <p:nvSpPr>
          <p:cNvPr id="4" name="Content Placeholder 2">
            <a:extLst>
              <a:ext uri="{FF2B5EF4-FFF2-40B4-BE49-F238E27FC236}">
                <a16:creationId xmlns:a16="http://schemas.microsoft.com/office/drawing/2014/main" id="{FEF8937E-7FDF-C44A-8A36-A5D313022C70}"/>
              </a:ext>
            </a:extLst>
          </p:cNvPr>
          <p:cNvSpPr>
            <a:spLocks noGrp="1"/>
          </p:cNvSpPr>
          <p:nvPr>
            <p:ph idx="1"/>
          </p:nvPr>
        </p:nvSpPr>
        <p:spPr>
          <a:xfrm>
            <a:off x="3575050" y="1667434"/>
            <a:ext cx="5111750" cy="2937647"/>
          </a:xfrm>
          <a:prstGeom prst="rect">
            <a:avLst/>
          </a:prstGeom>
        </p:spPr>
        <p:txBody>
          <a:bodyPr/>
          <a:lstStyle>
            <a:lvl1pPr>
              <a:defRPr sz="2000">
                <a:latin typeface="Roboto" panose="02000000000000000000" pitchFamily="2" charset="0"/>
                <a:ea typeface="Roboto" panose="02000000000000000000" pitchFamily="2" charset="0"/>
                <a:cs typeface="Helvetica Neue" panose="02000503000000020004" pitchFamily="2" charset="0"/>
              </a:defRPr>
            </a:lvl1pPr>
            <a:lvl2pPr>
              <a:defRPr sz="2000">
                <a:latin typeface="Roboto" panose="02000000000000000000" pitchFamily="2" charset="0"/>
                <a:ea typeface="Roboto" panose="02000000000000000000" pitchFamily="2" charset="0"/>
                <a:cs typeface="Helvetica Neue" panose="02000503000000020004" pitchFamily="2" charset="0"/>
              </a:defRPr>
            </a:lvl2pPr>
            <a:lvl3pPr>
              <a:defRPr sz="1800">
                <a:latin typeface="Roboto" panose="02000000000000000000" pitchFamily="2" charset="0"/>
                <a:ea typeface="Roboto" panose="02000000000000000000" pitchFamily="2" charset="0"/>
                <a:cs typeface="Helvetica Neue" panose="02000503000000020004" pitchFamily="2" charset="0"/>
              </a:defRPr>
            </a:lvl3pPr>
            <a:lvl4pPr>
              <a:defRPr sz="1600">
                <a:latin typeface="Roboto" panose="02000000000000000000" pitchFamily="2" charset="0"/>
                <a:ea typeface="Roboto" panose="02000000000000000000" pitchFamily="2" charset="0"/>
                <a:cs typeface="Helvetica Neue" panose="02000503000000020004" pitchFamily="2" charset="0"/>
              </a:defRPr>
            </a:lvl4pPr>
            <a:lvl5pPr>
              <a:defRPr sz="1400">
                <a:latin typeface="Roboto" panose="02000000000000000000" pitchFamily="2" charset="0"/>
                <a:ea typeface="Roboto" panose="02000000000000000000" pitchFamily="2" charset="0"/>
                <a:cs typeface="Helvetica Neue" panose="02000503000000020004" pitchFamily="2"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E4F49F02-EF0A-1541-AE9A-C0D9F3AE3AAA}"/>
              </a:ext>
            </a:extLst>
          </p:cNvPr>
          <p:cNvSpPr>
            <a:spLocks noGrp="1"/>
          </p:cNvSpPr>
          <p:nvPr>
            <p:ph type="body" sz="half" idx="2"/>
          </p:nvPr>
        </p:nvSpPr>
        <p:spPr>
          <a:xfrm>
            <a:off x="457201" y="1667434"/>
            <a:ext cx="2922103" cy="2937647"/>
          </a:xfrm>
          <a:prstGeom prst="rect">
            <a:avLst/>
          </a:prstGeom>
        </p:spPr>
        <p:txBody>
          <a:bodyPr>
            <a:normAutofit/>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855969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A2E7-7AC0-7C42-BA19-C28C5C917E93}"/>
              </a:ext>
            </a:extLst>
          </p:cNvPr>
          <p:cNvSpPr>
            <a:spLocks noGrp="1"/>
          </p:cNvSpPr>
          <p:nvPr>
            <p:ph type="title"/>
          </p:nvPr>
        </p:nvSpPr>
        <p:spPr>
          <a:xfrm>
            <a:off x="2084294" y="598595"/>
            <a:ext cx="6754904" cy="675863"/>
          </a:xfrm>
        </p:spPr>
        <p:txBody>
          <a:bodyPr/>
          <a:lstStyle/>
          <a:p>
            <a:r>
              <a:rPr lang="en-US" dirty="0"/>
              <a:t>Click to edit Master title style</a:t>
            </a:r>
          </a:p>
        </p:txBody>
      </p:sp>
    </p:spTree>
    <p:extLst>
      <p:ext uri="{BB962C8B-B14F-4D97-AF65-F5344CB8AC3E}">
        <p14:creationId xmlns:p14="http://schemas.microsoft.com/office/powerpoint/2010/main" val="3415545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20196" y="598595"/>
            <a:ext cx="6119002" cy="675863"/>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2720196" y="1799293"/>
            <a:ext cx="6119002" cy="25537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924" r:id="rId1"/>
    <p:sldLayoutId id="2147483950" r:id="rId2"/>
    <p:sldLayoutId id="2147483913" r:id="rId3"/>
    <p:sldLayoutId id="2147483948" r:id="rId4"/>
    <p:sldLayoutId id="2147483949" r:id="rId5"/>
    <p:sldLayoutId id="2147483925" r:id="rId6"/>
    <p:sldLayoutId id="2147483914" r:id="rId7"/>
    <p:sldLayoutId id="2147483945" r:id="rId8"/>
    <p:sldLayoutId id="2147483936" r:id="rId9"/>
    <p:sldLayoutId id="2147483921" r:id="rId10"/>
    <p:sldLayoutId id="2147483934" r:id="rId11"/>
    <p:sldLayoutId id="2147483946" r:id="rId12"/>
    <p:sldLayoutId id="2147483947"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51" r:id="rId22"/>
    <p:sldLayoutId id="2147483952" r:id="rId23"/>
  </p:sldLayoutIdLst>
  <p:hf hdr="0" ftr="0" dt="0"/>
  <p:txStyles>
    <p:titleStyle>
      <a:lvl1pPr algn="l" defTabSz="914400" rtl="0" eaLnBrk="1" latinLnBrk="0" hangingPunct="1">
        <a:spcBef>
          <a:spcPct val="0"/>
        </a:spcBef>
        <a:buNone/>
        <a:defRPr sz="2400" b="1" i="0" kern="1200" cap="none" spc="0" baseline="0">
          <a:solidFill>
            <a:schemeClr val="tx1"/>
          </a:solidFill>
          <a:latin typeface="Roboto" panose="02000000000000000000" pitchFamily="2" charset="0"/>
          <a:ea typeface="Roboto" panose="02000000000000000000" pitchFamily="2" charset="0"/>
          <a:cs typeface="Helvetica Neue" panose="02000503000000020004" pitchFamily="2" charset="0"/>
        </a:defRPr>
      </a:lvl1pPr>
    </p:titleStyle>
    <p:body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7;p25">
            <a:extLst>
              <a:ext uri="{FF2B5EF4-FFF2-40B4-BE49-F238E27FC236}">
                <a16:creationId xmlns:a16="http://schemas.microsoft.com/office/drawing/2014/main" id="{99D3EB7E-DF19-63E8-CAC9-3549E11FBCB0}"/>
              </a:ext>
            </a:extLst>
          </p:cNvPr>
          <p:cNvSpPr txBox="1">
            <a:spLocks noGrp="1"/>
          </p:cNvSpPr>
          <p:nvPr>
            <p:ph idx="1"/>
          </p:nvPr>
        </p:nvSpPr>
        <p:spPr>
          <a:xfrm>
            <a:off x="457199" y="1007644"/>
            <a:ext cx="8289235" cy="2419396"/>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4400" b="1" dirty="0"/>
              <a:t>Introduction to </a:t>
            </a:r>
          </a:p>
          <a:p>
            <a:pPr marL="0" lvl="0" indent="0" algn="ctr" rtl="0">
              <a:spcBef>
                <a:spcPts val="360"/>
              </a:spcBef>
              <a:spcAft>
                <a:spcPts val="0"/>
              </a:spcAft>
              <a:buNone/>
            </a:pPr>
            <a:r>
              <a:rPr lang="en-US" sz="4400" b="1" i="1" dirty="0"/>
              <a:t>FIRST</a:t>
            </a:r>
            <a:r>
              <a:rPr lang="en-US" sz="4400" b="1" dirty="0"/>
              <a:t> LEGO League Challenge</a:t>
            </a:r>
            <a:br>
              <a:rPr lang="en-US" sz="4400" b="1" dirty="0"/>
            </a:br>
            <a:br>
              <a:rPr lang="en-US" sz="4400" b="1" dirty="0"/>
            </a:br>
            <a:r>
              <a:rPr lang="en-US" sz="2400" b="1" dirty="0"/>
              <a:t>Created by </a:t>
            </a:r>
            <a:r>
              <a:rPr lang="en-US" sz="2400" b="1" dirty="0" err="1"/>
              <a:t>FLLTutorials.com</a:t>
            </a:r>
            <a:endParaRPr sz="4400" b="1" dirty="0"/>
          </a:p>
        </p:txBody>
      </p:sp>
    </p:spTree>
    <p:extLst>
      <p:ext uri="{BB962C8B-B14F-4D97-AF65-F5344CB8AC3E}">
        <p14:creationId xmlns:p14="http://schemas.microsoft.com/office/powerpoint/2010/main" val="2453914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0"/>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rgbClr val="00B0F0"/>
              </a:buClr>
              <a:buSzPts val="2700"/>
              <a:buFont typeface="Trebuchet MS"/>
              <a:buNone/>
            </a:pPr>
            <a:r>
              <a:rPr lang="en-US">
                <a:solidFill>
                  <a:srgbClr val="000000"/>
                </a:solidFill>
              </a:rPr>
              <a:t>Innovation Project is based on a yearly theme</a:t>
            </a:r>
            <a:endParaRPr>
              <a:solidFill>
                <a:srgbClr val="000000"/>
              </a:solidFill>
            </a:endParaRPr>
          </a:p>
        </p:txBody>
      </p:sp>
      <p:sp>
        <p:nvSpPr>
          <p:cNvPr id="439" name="Google Shape;439;p60"/>
          <p:cNvSpPr txBox="1">
            <a:spLocks noGrp="1"/>
          </p:cNvSpPr>
          <p:nvPr>
            <p:ph idx="1"/>
          </p:nvPr>
        </p:nvSpPr>
        <p:spPr>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None/>
            </a:pPr>
            <a:r>
              <a:rPr lang="en-US" sz="2000" b="1" u="sng" dirty="0">
                <a:solidFill>
                  <a:srgbClr val="000000"/>
                </a:solidFill>
                <a:cs typeface="Avenir"/>
                <a:sym typeface="Avenir"/>
              </a:rPr>
              <a:t>2024-25 SUBMERGED</a:t>
            </a:r>
            <a:r>
              <a:rPr lang="en-US" sz="2000" dirty="0">
                <a:solidFill>
                  <a:srgbClr val="000000"/>
                </a:solidFill>
                <a:cs typeface="Avenir"/>
                <a:sym typeface="Avenir"/>
              </a:rPr>
              <a:t> – Solve a problem related to ocean exploration</a:t>
            </a:r>
          </a:p>
          <a:p>
            <a:pPr marL="0" marR="0" lvl="0" indent="0" algn="l" rtl="0">
              <a:lnSpc>
                <a:spcPct val="110000"/>
              </a:lnSpc>
              <a:spcBef>
                <a:spcPts val="0"/>
              </a:spcBef>
              <a:spcAft>
                <a:spcPts val="0"/>
              </a:spcAft>
              <a:buNone/>
            </a:pPr>
            <a:endParaRPr lang="en-US" sz="2000" dirty="0">
              <a:solidFill>
                <a:srgbClr val="000000"/>
              </a:solidFill>
              <a:cs typeface="Avenir"/>
              <a:sym typeface="Avenir"/>
            </a:endParaRPr>
          </a:p>
          <a:p>
            <a:pPr marL="0" marR="0" lvl="0" indent="0" algn="l" rtl="0">
              <a:lnSpc>
                <a:spcPct val="110000"/>
              </a:lnSpc>
              <a:spcBef>
                <a:spcPts val="0"/>
              </a:spcBef>
              <a:spcAft>
                <a:spcPts val="0"/>
              </a:spcAft>
              <a:buNone/>
            </a:pPr>
            <a:r>
              <a:rPr lang="en-US" sz="2000" b="1" u="sng" dirty="0">
                <a:solidFill>
                  <a:srgbClr val="000000"/>
                </a:solidFill>
                <a:cs typeface="Avenir"/>
                <a:sym typeface="Avenir"/>
              </a:rPr>
              <a:t>2020-21 </a:t>
            </a:r>
            <a:r>
              <a:rPr lang="en-US" sz="2000" b="1" u="sng" dirty="0" err="1">
                <a:solidFill>
                  <a:srgbClr val="000000"/>
                </a:solidFill>
                <a:cs typeface="Avenir"/>
                <a:sym typeface="Avenir"/>
              </a:rPr>
              <a:t>RePlay</a:t>
            </a:r>
            <a:r>
              <a:rPr lang="en-US" sz="2000" b="1" u="sng" dirty="0">
                <a:solidFill>
                  <a:srgbClr val="000000"/>
                </a:solidFill>
                <a:cs typeface="Avenir"/>
                <a:sym typeface="Avenir"/>
              </a:rPr>
              <a:t> Season</a:t>
            </a:r>
            <a:r>
              <a:rPr lang="en-US" sz="2000" dirty="0">
                <a:solidFill>
                  <a:srgbClr val="000000"/>
                </a:solidFill>
                <a:cs typeface="Avenir"/>
                <a:sym typeface="Avenir"/>
              </a:rPr>
              <a:t> - Help people get more active</a:t>
            </a:r>
            <a:endParaRPr sz="2000" dirty="0">
              <a:solidFill>
                <a:srgbClr val="000000"/>
              </a:solidFill>
              <a:cs typeface="Avenir"/>
              <a:sym typeface="Avenir"/>
            </a:endParaRPr>
          </a:p>
          <a:p>
            <a:pPr marL="0" marR="0" lvl="0" indent="0" algn="l" rtl="0">
              <a:lnSpc>
                <a:spcPct val="110000"/>
              </a:lnSpc>
              <a:spcBef>
                <a:spcPts val="0"/>
              </a:spcBef>
              <a:spcAft>
                <a:spcPts val="0"/>
              </a:spcAft>
              <a:buNone/>
            </a:pPr>
            <a:endParaRPr lang="en-US" sz="2000" b="1" u="sng" dirty="0">
              <a:solidFill>
                <a:srgbClr val="000000"/>
              </a:solidFill>
              <a:cs typeface="Avenir"/>
              <a:sym typeface="Avenir"/>
            </a:endParaRPr>
          </a:p>
          <a:p>
            <a:pPr marL="0" marR="0" lvl="0" indent="0" algn="l" rtl="0">
              <a:lnSpc>
                <a:spcPct val="110000"/>
              </a:lnSpc>
              <a:spcBef>
                <a:spcPts val="0"/>
              </a:spcBef>
              <a:spcAft>
                <a:spcPts val="0"/>
              </a:spcAft>
              <a:buNone/>
            </a:pPr>
            <a:r>
              <a:rPr lang="en-US" sz="2000" b="1" u="sng" dirty="0">
                <a:solidFill>
                  <a:srgbClr val="000000"/>
                </a:solidFill>
                <a:cs typeface="Avenir"/>
                <a:sym typeface="Avenir"/>
              </a:rPr>
              <a:t>2017-18 Hydrodynamics Season</a:t>
            </a:r>
            <a:r>
              <a:rPr lang="en-US" sz="2000" dirty="0">
                <a:solidFill>
                  <a:srgbClr val="000000"/>
                </a:solidFill>
                <a:cs typeface="Avenir"/>
                <a:sym typeface="Avenir"/>
              </a:rPr>
              <a:t> - Improve the way people find, transport, use, or dispose of water </a:t>
            </a:r>
          </a:p>
          <a:p>
            <a:pPr marL="0" marR="0" lvl="0" indent="0" algn="l" rtl="0">
              <a:lnSpc>
                <a:spcPct val="110000"/>
              </a:lnSpc>
              <a:spcBef>
                <a:spcPts val="0"/>
              </a:spcBef>
              <a:spcAft>
                <a:spcPts val="0"/>
              </a:spcAft>
              <a:buNone/>
            </a:pPr>
            <a:endParaRPr lang="en-US" dirty="0">
              <a:solidFill>
                <a:srgbClr val="000000"/>
              </a:solidFill>
              <a:cs typeface="Avenir"/>
              <a:sym typeface="Avenir"/>
            </a:endParaRPr>
          </a:p>
          <a:p>
            <a:pPr marL="0" marR="0" lvl="0" indent="0" algn="l" rtl="0">
              <a:lnSpc>
                <a:spcPct val="110000"/>
              </a:lnSpc>
              <a:spcBef>
                <a:spcPts val="0"/>
              </a:spcBef>
              <a:spcAft>
                <a:spcPts val="0"/>
              </a:spcAft>
              <a:buNone/>
            </a:pPr>
            <a:r>
              <a:rPr lang="en-US" sz="2000" b="1" u="sng" dirty="0">
                <a:solidFill>
                  <a:srgbClr val="000000"/>
                </a:solidFill>
                <a:cs typeface="Avenir"/>
                <a:sym typeface="Avenir"/>
              </a:rPr>
              <a:t>2014-15 World Class </a:t>
            </a:r>
            <a:r>
              <a:rPr lang="en-US" sz="2000" dirty="0">
                <a:solidFill>
                  <a:srgbClr val="000000"/>
                </a:solidFill>
                <a:cs typeface="Avenir"/>
                <a:sym typeface="Avenir"/>
              </a:rPr>
              <a:t>– </a:t>
            </a:r>
            <a:r>
              <a:rPr lang="en-US" dirty="0">
                <a:solidFill>
                  <a:srgbClr val="000000"/>
                </a:solidFill>
                <a:cs typeface="Avenir"/>
                <a:sym typeface="Avenir"/>
              </a:rPr>
              <a:t>I</a:t>
            </a:r>
            <a:r>
              <a:rPr lang="en-US" sz="2000" dirty="0">
                <a:solidFill>
                  <a:srgbClr val="000000"/>
                </a:solidFill>
                <a:cs typeface="Avenir"/>
                <a:sym typeface="Avenir"/>
              </a:rPr>
              <a:t>mprove the way we learn something</a:t>
            </a:r>
            <a:endParaRPr sz="2000" dirty="0">
              <a:solidFill>
                <a:srgbClr val="000000"/>
              </a:solidFill>
              <a:cs typeface="Avenir"/>
              <a:sym typeface="Avenir"/>
            </a:endParaRPr>
          </a:p>
          <a:p>
            <a:pPr marL="0" marR="0" lvl="0" indent="0" algn="l" rtl="0">
              <a:lnSpc>
                <a:spcPct val="110000"/>
              </a:lnSpc>
              <a:spcBef>
                <a:spcPts val="0"/>
              </a:spcBef>
              <a:spcAft>
                <a:spcPts val="0"/>
              </a:spcAft>
              <a:buNone/>
            </a:pPr>
            <a:endParaRPr sz="1400" b="1" i="1" dirty="0">
              <a:solidFill>
                <a:srgbClr val="ED1D24"/>
              </a:solidFill>
              <a:cs typeface="Arial"/>
              <a:sym typeface="Arial"/>
            </a:endParaRPr>
          </a:p>
          <a:p>
            <a:pPr marL="0" marR="0" lvl="0" indent="0" algn="l" rtl="0">
              <a:lnSpc>
                <a:spcPct val="110000"/>
              </a:lnSpc>
              <a:spcBef>
                <a:spcPts val="0"/>
              </a:spcBef>
              <a:spcAft>
                <a:spcPts val="0"/>
              </a:spcAft>
              <a:buNone/>
            </a:pPr>
            <a:endParaRPr sz="2000" dirty="0">
              <a:solidFill>
                <a:srgbClr val="000000"/>
              </a:solidFill>
              <a:cs typeface="Avenir"/>
              <a:sym typeface="Avenir"/>
            </a:endParaRPr>
          </a:p>
        </p:txBody>
      </p:sp>
      <p:sp>
        <p:nvSpPr>
          <p:cNvPr id="440" name="Google Shape;440;p60"/>
          <p:cNvSpPr txBox="1"/>
          <p:nvPr/>
        </p:nvSpPr>
        <p:spPr>
          <a:xfrm>
            <a:off x="4880228" y="2446541"/>
            <a:ext cx="20466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55F4D-25C1-7917-B8B8-A05E0D5AD661}"/>
              </a:ext>
            </a:extLst>
          </p:cNvPr>
          <p:cNvSpPr>
            <a:spLocks noGrp="1"/>
          </p:cNvSpPr>
          <p:nvPr>
            <p:ph type="title"/>
          </p:nvPr>
        </p:nvSpPr>
        <p:spPr/>
        <p:txBody>
          <a:bodyPr/>
          <a:lstStyle/>
          <a:p>
            <a:r>
              <a:rPr lang="en-US" dirty="0"/>
              <a:t>Innovation Project Overview</a:t>
            </a:r>
          </a:p>
        </p:txBody>
      </p:sp>
      <p:sp>
        <p:nvSpPr>
          <p:cNvPr id="3" name="Content Placeholder 2">
            <a:extLst>
              <a:ext uri="{FF2B5EF4-FFF2-40B4-BE49-F238E27FC236}">
                <a16:creationId xmlns:a16="http://schemas.microsoft.com/office/drawing/2014/main" id="{F1F1CB2B-FDCC-F8F1-000B-23EAECCECBC0}"/>
              </a:ext>
            </a:extLst>
          </p:cNvPr>
          <p:cNvSpPr>
            <a:spLocks noGrp="1"/>
          </p:cNvSpPr>
          <p:nvPr>
            <p:ph idx="1"/>
          </p:nvPr>
        </p:nvSpPr>
        <p:spPr/>
        <p:txBody>
          <a:bodyPr>
            <a:normAutofit/>
          </a:bodyPr>
          <a:lstStyle/>
          <a:p>
            <a:r>
              <a:rPr lang="en-US" sz="1800" b="1" i="0" u="none" strike="noStrike" dirty="0">
                <a:solidFill>
                  <a:srgbClr val="000000"/>
                </a:solidFill>
                <a:effectLst/>
                <a:latin typeface="Arial" panose="020B0604020202020204" pitchFamily="34" charset="0"/>
              </a:rPr>
              <a:t>Identify </a:t>
            </a:r>
            <a:r>
              <a:rPr lang="en-US" sz="1800" b="0" i="0" u="none" strike="noStrike" dirty="0">
                <a:solidFill>
                  <a:srgbClr val="000000"/>
                </a:solidFill>
                <a:effectLst/>
                <a:latin typeface="Arial" panose="020B0604020202020204" pitchFamily="34" charset="0"/>
              </a:rPr>
              <a:t>a real-world problem within </a:t>
            </a:r>
            <a:r>
              <a:rPr lang="en-US" sz="1800" dirty="0">
                <a:solidFill>
                  <a:srgbClr val="000000"/>
                </a:solidFill>
                <a:latin typeface="Arial" panose="020B0604020202020204" pitchFamily="34" charset="0"/>
              </a:rPr>
              <a:t>the </a:t>
            </a:r>
            <a:r>
              <a:rPr lang="en-US" sz="1800" b="0" i="0" u="none" strike="noStrike" dirty="0">
                <a:solidFill>
                  <a:srgbClr val="000000"/>
                </a:solidFill>
                <a:effectLst/>
                <a:latin typeface="Arial" panose="020B0604020202020204" pitchFamily="34" charset="0"/>
              </a:rPr>
              <a:t>overall theme </a:t>
            </a:r>
          </a:p>
          <a:p>
            <a:r>
              <a:rPr lang="en-US" sz="1800" b="1" i="0" u="none" strike="noStrike" dirty="0">
                <a:solidFill>
                  <a:srgbClr val="000000"/>
                </a:solidFill>
                <a:effectLst/>
                <a:latin typeface="Arial" panose="020B0604020202020204" pitchFamily="34" charset="0"/>
              </a:rPr>
              <a:t>Research </a:t>
            </a:r>
            <a:r>
              <a:rPr lang="en-US" sz="1800" b="0" i="0" u="none" strike="noStrike" dirty="0">
                <a:solidFill>
                  <a:srgbClr val="000000"/>
                </a:solidFill>
                <a:effectLst/>
                <a:latin typeface="Arial" panose="020B0604020202020204" pitchFamily="34" charset="0"/>
              </a:rPr>
              <a:t>and identify existing solutions</a:t>
            </a:r>
          </a:p>
          <a:p>
            <a:r>
              <a:rPr lang="en-US" sz="1800" b="1" i="0" u="none" strike="noStrike" dirty="0">
                <a:solidFill>
                  <a:srgbClr val="000000"/>
                </a:solidFill>
                <a:effectLst/>
                <a:latin typeface="Arial" panose="020B0604020202020204" pitchFamily="34" charset="0"/>
              </a:rPr>
              <a:t>Design</a:t>
            </a:r>
            <a:r>
              <a:rPr lang="en-US" sz="1800" b="0" i="0" u="none" strike="noStrike" dirty="0">
                <a:solidFill>
                  <a:srgbClr val="000000"/>
                </a:solidFill>
                <a:effectLst/>
                <a:latin typeface="Arial" panose="020B0604020202020204" pitchFamily="34" charset="0"/>
              </a:rPr>
              <a:t> new solutions or improve an existing one in some way</a:t>
            </a:r>
          </a:p>
          <a:p>
            <a:r>
              <a:rPr lang="en-US" sz="1800" b="1" i="0" u="none" strike="noStrike" dirty="0">
                <a:solidFill>
                  <a:srgbClr val="000000"/>
                </a:solidFill>
                <a:effectLst/>
                <a:latin typeface="Arial" panose="020B0604020202020204" pitchFamily="34" charset="0"/>
              </a:rPr>
              <a:t>Create</a:t>
            </a:r>
            <a:r>
              <a:rPr lang="en-US" sz="1800" b="0" i="0" u="none" strike="noStrike" dirty="0">
                <a:solidFill>
                  <a:srgbClr val="000000"/>
                </a:solidFill>
                <a:effectLst/>
                <a:latin typeface="Arial" panose="020B0604020202020204" pitchFamily="34" charset="0"/>
              </a:rPr>
              <a:t> a prototype or model for the solution</a:t>
            </a:r>
          </a:p>
          <a:p>
            <a:r>
              <a:rPr lang="en-US" sz="1800" b="1" dirty="0">
                <a:solidFill>
                  <a:srgbClr val="000000"/>
                </a:solidFill>
                <a:latin typeface="Arial" panose="020B0604020202020204" pitchFamily="34" charset="0"/>
              </a:rPr>
              <a:t>S</a:t>
            </a:r>
            <a:r>
              <a:rPr lang="en-US" sz="1800" b="1" i="0" u="none" strike="noStrike" dirty="0">
                <a:solidFill>
                  <a:srgbClr val="000000"/>
                </a:solidFill>
                <a:effectLst/>
                <a:latin typeface="Arial" panose="020B0604020202020204" pitchFamily="34" charset="0"/>
              </a:rPr>
              <a:t>hare</a:t>
            </a:r>
            <a:r>
              <a:rPr lang="en-US" sz="1800" b="0" i="0" u="none" strike="noStrike" dirty="0">
                <a:solidFill>
                  <a:srgbClr val="000000"/>
                </a:solidFill>
                <a:effectLst/>
                <a:latin typeface="Arial" panose="020B0604020202020204" pitchFamily="34" charset="0"/>
              </a:rPr>
              <a:t> the solution with others</a:t>
            </a:r>
          </a:p>
          <a:p>
            <a:r>
              <a:rPr lang="en-US" sz="1800" b="1" dirty="0">
                <a:solidFill>
                  <a:srgbClr val="000000"/>
                </a:solidFill>
                <a:latin typeface="Arial" panose="020B0604020202020204" pitchFamily="34" charset="0"/>
              </a:rPr>
              <a:t>I</a:t>
            </a:r>
            <a:r>
              <a:rPr lang="en-US" sz="1800" b="1" i="0" u="none" strike="noStrike" dirty="0">
                <a:solidFill>
                  <a:srgbClr val="000000"/>
                </a:solidFill>
                <a:effectLst/>
                <a:latin typeface="Arial" panose="020B0604020202020204" pitchFamily="34" charset="0"/>
              </a:rPr>
              <a:t>terate</a:t>
            </a:r>
            <a:r>
              <a:rPr lang="en-US" sz="1800" b="0" i="0" u="none" strike="noStrike" dirty="0">
                <a:solidFill>
                  <a:srgbClr val="000000"/>
                </a:solidFill>
                <a:effectLst/>
                <a:latin typeface="Arial" panose="020B0604020202020204" pitchFamily="34" charset="0"/>
              </a:rPr>
              <a:t> the design using feedback/testing</a:t>
            </a:r>
          </a:p>
          <a:p>
            <a:r>
              <a:rPr lang="en-US" sz="1800" b="1" i="0" u="none" strike="noStrike" dirty="0">
                <a:solidFill>
                  <a:srgbClr val="000000"/>
                </a:solidFill>
                <a:effectLst/>
                <a:latin typeface="Arial" panose="020B0604020202020204" pitchFamily="34" charset="0"/>
              </a:rPr>
              <a:t>Communicate</a:t>
            </a:r>
            <a:r>
              <a:rPr lang="en-US" sz="1800" b="0" i="0" u="none" strike="noStrike" dirty="0">
                <a:solidFill>
                  <a:srgbClr val="000000"/>
                </a:solidFill>
                <a:effectLst/>
                <a:latin typeface="Arial" panose="020B0604020202020204" pitchFamily="34" charset="0"/>
              </a:rPr>
              <a:t> your ideas to judges in a 5-min presentation</a:t>
            </a:r>
            <a:endParaRPr lang="en-US" dirty="0"/>
          </a:p>
        </p:txBody>
      </p:sp>
    </p:spTree>
    <p:extLst>
      <p:ext uri="{BB962C8B-B14F-4D97-AF65-F5344CB8AC3E}">
        <p14:creationId xmlns:p14="http://schemas.microsoft.com/office/powerpoint/2010/main" val="1706942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C0F1-2045-DE94-C031-E9ACFECC2C9E}"/>
              </a:ext>
            </a:extLst>
          </p:cNvPr>
          <p:cNvSpPr>
            <a:spLocks noGrp="1"/>
          </p:cNvSpPr>
          <p:nvPr>
            <p:ph type="title"/>
          </p:nvPr>
        </p:nvSpPr>
        <p:spPr/>
        <p:txBody>
          <a:bodyPr/>
          <a:lstStyle/>
          <a:p>
            <a:r>
              <a:rPr lang="en-US" dirty="0"/>
              <a:t>Sample Project (SUBMERGED)</a:t>
            </a:r>
          </a:p>
        </p:txBody>
      </p:sp>
      <p:sp>
        <p:nvSpPr>
          <p:cNvPr id="3" name="Content Placeholder 2">
            <a:extLst>
              <a:ext uri="{FF2B5EF4-FFF2-40B4-BE49-F238E27FC236}">
                <a16:creationId xmlns:a16="http://schemas.microsoft.com/office/drawing/2014/main" id="{66296CA2-3097-5AC7-F626-00229D46894D}"/>
              </a:ext>
            </a:extLst>
          </p:cNvPr>
          <p:cNvSpPr>
            <a:spLocks noGrp="1"/>
          </p:cNvSpPr>
          <p:nvPr>
            <p:ph idx="1"/>
          </p:nvPr>
        </p:nvSpPr>
        <p:spPr>
          <a:xfrm>
            <a:off x="457199" y="1647826"/>
            <a:ext cx="3947161" cy="2973464"/>
          </a:xfrm>
        </p:spPr>
        <p:txBody>
          <a:bodyPr>
            <a:normAutofit fontScale="85000" lnSpcReduction="10000"/>
          </a:bodyPr>
          <a:lstStyle/>
          <a:p>
            <a:pPr>
              <a:buNone/>
            </a:pPr>
            <a:r>
              <a:rPr lang="en-US" b="1" u="sng" dirty="0">
                <a:cs typeface="Roboto" panose="02000000000000000000" pitchFamily="2" charset="0"/>
              </a:rPr>
              <a:t>PROBLEM:</a:t>
            </a:r>
          </a:p>
          <a:p>
            <a:pPr marL="342900" indent="-342900">
              <a:buFont typeface="Arial" panose="020B0604020202020204" pitchFamily="34" charset="0"/>
              <a:buChar char="•"/>
            </a:pPr>
            <a:r>
              <a:rPr lang="en-US" dirty="0">
                <a:cs typeface="Roboto" panose="02000000000000000000" pitchFamily="2" charset="0"/>
              </a:rPr>
              <a:t>Marine biologists and experts find s</a:t>
            </a:r>
            <a:r>
              <a:rPr lang="en-US" dirty="0">
                <a:effectLst/>
                <a:cs typeface="Roboto" panose="02000000000000000000" pitchFamily="2" charset="0"/>
              </a:rPr>
              <a:t>ampling and carrying seafloor sediments (20 - 40 m) to be difficult</a:t>
            </a:r>
          </a:p>
          <a:p>
            <a:pPr marL="342900" indent="-342900">
              <a:buFont typeface="Arial" panose="020B0604020202020204" pitchFamily="34" charset="0"/>
              <a:buChar char="•"/>
            </a:pPr>
            <a:r>
              <a:rPr lang="en-US" dirty="0">
                <a:effectLst/>
                <a:cs typeface="Roboto" panose="02000000000000000000" pitchFamily="2" charset="0"/>
              </a:rPr>
              <a:t>﻿Embedding the corers is hard, even sometimes having to use small hammers to do it</a:t>
            </a:r>
          </a:p>
          <a:p>
            <a:pPr marL="342900" indent="-342900">
              <a:buFont typeface="Arial" panose="020B0604020202020204" pitchFamily="34" charset="0"/>
              <a:buChar char="•"/>
            </a:pPr>
            <a:r>
              <a:rPr lang="en-US" dirty="0">
                <a:effectLst/>
                <a:cs typeface="Roboto" panose="02000000000000000000" pitchFamily="2" charset="0"/>
              </a:rPr>
              <a:t>They must be kept in a vertical position to not mix the different layers of collected samples</a:t>
            </a:r>
          </a:p>
          <a:p>
            <a:pPr>
              <a:buFont typeface="Arial" panose="020B0604020202020204" pitchFamily="34" charset="0"/>
              <a:buChar char="•"/>
            </a:pPr>
            <a:endParaRPr lang="en-US" dirty="0">
              <a:effectLst/>
              <a:cs typeface="Roboto" panose="02000000000000000000" pitchFamily="2" charset="0"/>
            </a:endParaRPr>
          </a:p>
          <a:p>
            <a:endParaRPr lang="en-US" dirty="0">
              <a:cs typeface="Roboto" panose="02000000000000000000" pitchFamily="2" charset="0"/>
            </a:endParaRPr>
          </a:p>
        </p:txBody>
      </p:sp>
      <p:sp>
        <p:nvSpPr>
          <p:cNvPr id="4" name="Content Placeholder 2">
            <a:extLst>
              <a:ext uri="{FF2B5EF4-FFF2-40B4-BE49-F238E27FC236}">
                <a16:creationId xmlns:a16="http://schemas.microsoft.com/office/drawing/2014/main" id="{9842D0DD-6255-D06A-E253-86B367FE17E2}"/>
              </a:ext>
            </a:extLst>
          </p:cNvPr>
          <p:cNvSpPr txBox="1">
            <a:spLocks/>
          </p:cNvSpPr>
          <p:nvPr/>
        </p:nvSpPr>
        <p:spPr>
          <a:xfrm>
            <a:off x="4572000" y="1647826"/>
            <a:ext cx="3947161" cy="2973464"/>
          </a:xfrm>
          <a:prstGeom prst="rect">
            <a:avLst/>
          </a:prstGeom>
        </p:spPr>
        <p:txBody>
          <a:bodyPr vert="horz" lIns="91440" tIns="45720" rIns="91440" bIns="45720" rtlCol="0">
            <a:normAutofit fontScale="85000" lnSpcReduction="20000"/>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b="1" u="sng" dirty="0">
                <a:cs typeface="Roboto" panose="02000000000000000000" pitchFamily="2" charset="0"/>
              </a:rPr>
              <a:t>EXISTING SOLUTIONS</a:t>
            </a:r>
          </a:p>
          <a:p>
            <a:pPr marL="342900" indent="-342900">
              <a:buFont typeface="Arial" panose="020B0604020202020204" pitchFamily="34" charset="0"/>
              <a:buChar char="•"/>
            </a:pPr>
            <a:r>
              <a:rPr lang="en-US" dirty="0">
                <a:cs typeface="Roboto" panose="02000000000000000000" pitchFamily="2" charset="0"/>
              </a:rPr>
              <a:t>Baskets to transfer corers vertically must be carried by hand</a:t>
            </a:r>
          </a:p>
          <a:p>
            <a:pPr marL="342900" indent="-342900">
              <a:buFont typeface="Arial" panose="020B0604020202020204" pitchFamily="34" charset="0"/>
              <a:buChar char="•"/>
            </a:pPr>
            <a:r>
              <a:rPr lang="en-US" dirty="0">
                <a:cs typeface="Roboto" panose="02000000000000000000" pitchFamily="2" charset="0"/>
              </a:rPr>
              <a:t>Nets to store the corers can still tip over.</a:t>
            </a:r>
          </a:p>
          <a:p>
            <a:pPr marL="342900" indent="-342900">
              <a:buFont typeface="Arial" panose="020B0604020202020204" pitchFamily="34" charset="0"/>
              <a:buChar char="•"/>
            </a:pPr>
            <a:r>
              <a:rPr lang="en-US" dirty="0">
                <a:cs typeface="Roboto" panose="02000000000000000000" pitchFamily="2" charset="0"/>
              </a:rPr>
              <a:t>In both cases, balloons can be used to lift samples to the surface, although they must be inflated with air from the diver's tank and their pressure needs to be controlled while ascending</a:t>
            </a:r>
          </a:p>
          <a:p>
            <a:endParaRPr lang="en-US" dirty="0">
              <a:cs typeface="Roboto" panose="02000000000000000000" pitchFamily="2" charset="0"/>
            </a:endParaRPr>
          </a:p>
          <a:p>
            <a:pPr>
              <a:buFont typeface="Arial" pitchFamily="34" charset="0"/>
              <a:buChar char="•"/>
            </a:pPr>
            <a:endParaRPr lang="en-US" dirty="0">
              <a:cs typeface="Roboto" panose="02000000000000000000" pitchFamily="2" charset="0"/>
            </a:endParaRPr>
          </a:p>
          <a:p>
            <a:endParaRPr lang="en-US" dirty="0">
              <a:cs typeface="Roboto" panose="02000000000000000000" pitchFamily="2" charset="0"/>
            </a:endParaRPr>
          </a:p>
        </p:txBody>
      </p:sp>
      <p:sp>
        <p:nvSpPr>
          <p:cNvPr id="5" name="TextBox 4">
            <a:extLst>
              <a:ext uri="{FF2B5EF4-FFF2-40B4-BE49-F238E27FC236}">
                <a16:creationId xmlns:a16="http://schemas.microsoft.com/office/drawing/2014/main" id="{19870824-6034-4138-4ADA-0DA369099368}"/>
              </a:ext>
            </a:extLst>
          </p:cNvPr>
          <p:cNvSpPr txBox="1"/>
          <p:nvPr/>
        </p:nvSpPr>
        <p:spPr>
          <a:xfrm>
            <a:off x="106680" y="4712730"/>
            <a:ext cx="7940040" cy="369332"/>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Reproduced with permission from </a:t>
            </a:r>
            <a:r>
              <a:rPr lang="en-US" b="1" dirty="0" err="1">
                <a:effectLst/>
                <a:latin typeface="Roboto" panose="02000000000000000000" pitchFamily="2" charset="0"/>
                <a:ea typeface="Roboto" panose="02000000000000000000" pitchFamily="2" charset="0"/>
                <a:cs typeface="Roboto" panose="02000000000000000000" pitchFamily="2" charset="0"/>
              </a:rPr>
              <a:t>Aldeatrón</a:t>
            </a:r>
            <a:r>
              <a:rPr lang="en-US" b="1" dirty="0">
                <a:effectLst/>
                <a:latin typeface="Roboto" panose="02000000000000000000" pitchFamily="2" charset="0"/>
                <a:ea typeface="Roboto" panose="02000000000000000000" pitchFamily="2" charset="0"/>
                <a:cs typeface="Roboto" panose="02000000000000000000" pitchFamily="2" charset="0"/>
              </a:rPr>
              <a:t> </a:t>
            </a:r>
            <a:r>
              <a:rPr lang="en-US" b="1" dirty="0" err="1">
                <a:effectLst/>
                <a:latin typeface="Roboto" panose="02000000000000000000" pitchFamily="2" charset="0"/>
                <a:ea typeface="Roboto" panose="02000000000000000000" pitchFamily="2" charset="0"/>
                <a:cs typeface="Roboto" panose="02000000000000000000" pitchFamily="2" charset="0"/>
              </a:rPr>
              <a:t>Robotix</a:t>
            </a:r>
            <a:r>
              <a:rPr lang="en-US" b="1" dirty="0">
                <a:effectLst/>
                <a:latin typeface="Roboto" panose="02000000000000000000" pitchFamily="2" charset="0"/>
                <a:ea typeface="Roboto" panose="02000000000000000000" pitchFamily="2" charset="0"/>
                <a:cs typeface="Roboto" panose="02000000000000000000" pitchFamily="2" charset="0"/>
              </a:rPr>
              <a:t>, </a:t>
            </a:r>
            <a:r>
              <a:rPr lang="en-US" b="0" i="0" dirty="0">
                <a:solidFill>
                  <a:srgbClr val="0F1419"/>
                </a:solidFill>
                <a:effectLst/>
                <a:latin typeface="Roboto" panose="02000000000000000000" pitchFamily="2" charset="0"/>
                <a:ea typeface="Roboto" panose="02000000000000000000" pitchFamily="2" charset="0"/>
                <a:cs typeface="Roboto" panose="02000000000000000000" pitchFamily="2" charset="0"/>
              </a:rPr>
              <a:t>Tenerife Sur</a:t>
            </a:r>
            <a:endParaRPr lang="en-US" b="1" dirty="0">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77491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78AEE-E98D-240A-086C-4A3F67966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A438C8-3267-A23A-5D66-83BE3E60ACCA}"/>
              </a:ext>
            </a:extLst>
          </p:cNvPr>
          <p:cNvSpPr>
            <a:spLocks noGrp="1"/>
          </p:cNvSpPr>
          <p:nvPr>
            <p:ph type="title"/>
          </p:nvPr>
        </p:nvSpPr>
        <p:spPr/>
        <p:txBody>
          <a:bodyPr/>
          <a:lstStyle/>
          <a:p>
            <a:r>
              <a:rPr lang="en-US" dirty="0"/>
              <a:t>Sample Project (SUBMERGED)</a:t>
            </a:r>
          </a:p>
        </p:txBody>
      </p:sp>
      <p:sp>
        <p:nvSpPr>
          <p:cNvPr id="3" name="Content Placeholder 2">
            <a:extLst>
              <a:ext uri="{FF2B5EF4-FFF2-40B4-BE49-F238E27FC236}">
                <a16:creationId xmlns:a16="http://schemas.microsoft.com/office/drawing/2014/main" id="{99236D00-C08F-9528-0E0C-A4603892F78F}"/>
              </a:ext>
            </a:extLst>
          </p:cNvPr>
          <p:cNvSpPr>
            <a:spLocks noGrp="1"/>
          </p:cNvSpPr>
          <p:nvPr>
            <p:ph idx="1"/>
          </p:nvPr>
        </p:nvSpPr>
        <p:spPr>
          <a:xfrm>
            <a:off x="457199" y="1647826"/>
            <a:ext cx="3947161" cy="2973464"/>
          </a:xfrm>
        </p:spPr>
        <p:txBody>
          <a:bodyPr>
            <a:normAutofit fontScale="55000" lnSpcReduction="20000"/>
          </a:bodyPr>
          <a:lstStyle/>
          <a:p>
            <a:r>
              <a:rPr lang="en-US" sz="2700" b="1" u="sng" dirty="0">
                <a:cs typeface="Roboto" panose="02000000000000000000" pitchFamily="2" charset="0"/>
              </a:rPr>
              <a:t>SOLUTION: </a:t>
            </a:r>
            <a:r>
              <a:rPr lang="en-US" sz="2700" b="1" u="sng" dirty="0" err="1">
                <a:cs typeface="Roboto" panose="02000000000000000000" pitchFamily="2" charset="0"/>
              </a:rPr>
              <a:t>ScuBasket</a:t>
            </a:r>
            <a:endParaRPr lang="en-US" sz="2700" b="1" u="sng" dirty="0">
              <a:cs typeface="Roboto" panose="02000000000000000000" pitchFamily="2" charset="0"/>
            </a:endParaRPr>
          </a:p>
          <a:p>
            <a:r>
              <a:rPr lang="en-US" sz="2700" dirty="0">
                <a:cs typeface="Roboto" panose="02000000000000000000" pitchFamily="2" charset="0"/>
              </a:rPr>
              <a:t>Basket that holds 6 corers that descends to the seafloor and comes back up on its own.</a:t>
            </a:r>
          </a:p>
          <a:p>
            <a:r>
              <a:rPr lang="en-US" sz="2700" dirty="0">
                <a:cs typeface="Roboto" panose="02000000000000000000" pitchFamily="2" charset="0"/>
              </a:rPr>
              <a:t>1. An inflatable connected to a small CO, bottle activated by the diver, with an automatic valve controlled by pressure.</a:t>
            </a:r>
          </a:p>
          <a:p>
            <a:r>
              <a:rPr lang="en-US" sz="2700" dirty="0">
                <a:cs typeface="Roboto" panose="02000000000000000000" pitchFamily="2" charset="0"/>
              </a:rPr>
              <a:t>2. A ballast to control the buoyancy and stability of the corers in vertical position.</a:t>
            </a:r>
          </a:p>
          <a:p>
            <a:r>
              <a:rPr lang="en-US" sz="2700" dirty="0">
                <a:cs typeface="Roboto" panose="02000000000000000000" pitchFamily="2" charset="0"/>
              </a:rPr>
              <a:t>3. Each corer has a screw-like shape to make the insertion into the seafloor easier, using a hand crank.</a:t>
            </a:r>
          </a:p>
          <a:p>
            <a:pPr>
              <a:buFont typeface="Arial" panose="020B0604020202020204" pitchFamily="34" charset="0"/>
              <a:buChar char="•"/>
            </a:pPr>
            <a:endParaRPr lang="en-US" dirty="0">
              <a:effectLst/>
              <a:cs typeface="Roboto" panose="02000000000000000000" pitchFamily="2" charset="0"/>
            </a:endParaRPr>
          </a:p>
          <a:p>
            <a:endParaRPr lang="en-US" dirty="0">
              <a:cs typeface="Roboto" panose="02000000000000000000" pitchFamily="2" charset="0"/>
            </a:endParaRPr>
          </a:p>
        </p:txBody>
      </p:sp>
      <p:pic>
        <p:nvPicPr>
          <p:cNvPr id="7" name="Picture 6">
            <a:extLst>
              <a:ext uri="{FF2B5EF4-FFF2-40B4-BE49-F238E27FC236}">
                <a16:creationId xmlns:a16="http://schemas.microsoft.com/office/drawing/2014/main" id="{68DE18C5-87D9-B745-263A-FC5C3C541132}"/>
              </a:ext>
            </a:extLst>
          </p:cNvPr>
          <p:cNvPicPr>
            <a:picLocks noChangeAspect="1"/>
          </p:cNvPicPr>
          <p:nvPr/>
        </p:nvPicPr>
        <p:blipFill rotWithShape="1">
          <a:blip r:embed="rId2">
            <a:extLst>
              <a:ext uri="{28A0092B-C50C-407E-A947-70E740481C1C}">
                <a14:useLocalDpi xmlns:a14="http://schemas.microsoft.com/office/drawing/2010/main" val="0"/>
              </a:ext>
            </a:extLst>
          </a:blip>
          <a:srcRect l="3122" t="-1149" r="4314" b="7046"/>
          <a:stretch/>
        </p:blipFill>
        <p:spPr>
          <a:xfrm>
            <a:off x="5157926" y="2252012"/>
            <a:ext cx="3364637" cy="2284477"/>
          </a:xfrm>
          <a:prstGeom prst="rect">
            <a:avLst/>
          </a:prstGeom>
        </p:spPr>
      </p:pic>
      <p:pic>
        <p:nvPicPr>
          <p:cNvPr id="9" name="Picture 8" descr="A blue and black logo&#10;&#10;AI-generated content may be incorrect.">
            <a:extLst>
              <a:ext uri="{FF2B5EF4-FFF2-40B4-BE49-F238E27FC236}">
                <a16:creationId xmlns:a16="http://schemas.microsoft.com/office/drawing/2014/main" id="{807E05FB-E25B-49C0-4970-84B569E73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2" y="1357655"/>
            <a:ext cx="1691640" cy="830805"/>
          </a:xfrm>
          <a:prstGeom prst="rect">
            <a:avLst/>
          </a:prstGeom>
        </p:spPr>
      </p:pic>
      <p:sp>
        <p:nvSpPr>
          <p:cNvPr id="10" name="TextBox 9">
            <a:extLst>
              <a:ext uri="{FF2B5EF4-FFF2-40B4-BE49-F238E27FC236}">
                <a16:creationId xmlns:a16="http://schemas.microsoft.com/office/drawing/2014/main" id="{1CFE8841-38AF-229E-6568-CBAD8D2D3A1F}"/>
              </a:ext>
            </a:extLst>
          </p:cNvPr>
          <p:cNvSpPr txBox="1"/>
          <p:nvPr/>
        </p:nvSpPr>
        <p:spPr>
          <a:xfrm>
            <a:off x="106680" y="4712730"/>
            <a:ext cx="7940040" cy="369332"/>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Reproduced with permission from </a:t>
            </a:r>
            <a:r>
              <a:rPr lang="en-US" b="1" dirty="0" err="1">
                <a:effectLst/>
                <a:latin typeface="Roboto" panose="02000000000000000000" pitchFamily="2" charset="0"/>
                <a:ea typeface="Roboto" panose="02000000000000000000" pitchFamily="2" charset="0"/>
                <a:cs typeface="Roboto" panose="02000000000000000000" pitchFamily="2" charset="0"/>
              </a:rPr>
              <a:t>Aldeatrón</a:t>
            </a:r>
            <a:r>
              <a:rPr lang="en-US" b="1" dirty="0">
                <a:effectLst/>
                <a:latin typeface="Roboto" panose="02000000000000000000" pitchFamily="2" charset="0"/>
                <a:ea typeface="Roboto" panose="02000000000000000000" pitchFamily="2" charset="0"/>
                <a:cs typeface="Roboto" panose="02000000000000000000" pitchFamily="2" charset="0"/>
              </a:rPr>
              <a:t> </a:t>
            </a:r>
            <a:r>
              <a:rPr lang="en-US" b="1" dirty="0" err="1">
                <a:effectLst/>
                <a:latin typeface="Roboto" panose="02000000000000000000" pitchFamily="2" charset="0"/>
                <a:ea typeface="Roboto" panose="02000000000000000000" pitchFamily="2" charset="0"/>
                <a:cs typeface="Roboto" panose="02000000000000000000" pitchFamily="2" charset="0"/>
              </a:rPr>
              <a:t>Robotix</a:t>
            </a:r>
            <a:r>
              <a:rPr lang="en-US" b="1" dirty="0">
                <a:effectLst/>
                <a:latin typeface="Roboto" panose="02000000000000000000" pitchFamily="2" charset="0"/>
                <a:ea typeface="Roboto" panose="02000000000000000000" pitchFamily="2" charset="0"/>
                <a:cs typeface="Roboto" panose="02000000000000000000" pitchFamily="2" charset="0"/>
              </a:rPr>
              <a:t>, </a:t>
            </a:r>
            <a:r>
              <a:rPr lang="en-US" b="0" i="0" dirty="0">
                <a:solidFill>
                  <a:srgbClr val="0F1419"/>
                </a:solidFill>
                <a:effectLst/>
                <a:latin typeface="Roboto" panose="02000000000000000000" pitchFamily="2" charset="0"/>
                <a:ea typeface="Roboto" panose="02000000000000000000" pitchFamily="2" charset="0"/>
                <a:cs typeface="Roboto" panose="02000000000000000000" pitchFamily="2" charset="0"/>
              </a:rPr>
              <a:t>Tenerife Sur</a:t>
            </a:r>
            <a:endParaRPr lang="en-US" b="1" dirty="0">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494526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813CEE-DCB8-55AC-3B0A-1241FD4529B4}"/>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DABC0EA1-1F2E-AB8D-FAE0-C175E6480B44}"/>
              </a:ext>
            </a:extLst>
          </p:cNvPr>
          <p:cNvSpPr>
            <a:spLocks noGrp="1"/>
          </p:cNvSpPr>
          <p:nvPr>
            <p:ph idx="1"/>
          </p:nvPr>
        </p:nvSpPr>
        <p:spPr/>
        <p:txBody>
          <a:bodyPr/>
          <a:lstStyle/>
          <a:p>
            <a:endParaRPr lang="en-US"/>
          </a:p>
        </p:txBody>
      </p:sp>
      <p:sp>
        <p:nvSpPr>
          <p:cNvPr id="4" name="Content Placeholder 2">
            <a:extLst>
              <a:ext uri="{FF2B5EF4-FFF2-40B4-BE49-F238E27FC236}">
                <a16:creationId xmlns:a16="http://schemas.microsoft.com/office/drawing/2014/main" id="{CE6166F4-FA7D-C5E3-B3F8-B5515C4BE6E8}"/>
              </a:ext>
            </a:extLst>
          </p:cNvPr>
          <p:cNvSpPr txBox="1">
            <a:spLocks noChangeAspect="1"/>
          </p:cNvSpPr>
          <p:nvPr/>
        </p:nvSpPr>
        <p:spPr>
          <a:xfrm>
            <a:off x="427382" y="1828804"/>
            <a:ext cx="8289235" cy="609599"/>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sz="4000" dirty="0"/>
              <a:t>Robot Game</a:t>
            </a:r>
          </a:p>
        </p:txBody>
      </p:sp>
    </p:spTree>
    <p:extLst>
      <p:ext uri="{BB962C8B-B14F-4D97-AF65-F5344CB8AC3E}">
        <p14:creationId xmlns:p14="http://schemas.microsoft.com/office/powerpoint/2010/main" val="4276597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3" name="Picture 2" descr="A black frame with a map and toys&#10;&#10;AI-generated content may be incorrect.">
            <a:extLst>
              <a:ext uri="{FF2B5EF4-FFF2-40B4-BE49-F238E27FC236}">
                <a16:creationId xmlns:a16="http://schemas.microsoft.com/office/drawing/2014/main" id="{9CCF20E4-D06A-71C4-94D9-A0482F89E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447" y="1260786"/>
            <a:ext cx="4995505" cy="3363640"/>
          </a:xfrm>
          <a:prstGeom prst="rect">
            <a:avLst/>
          </a:prstGeom>
        </p:spPr>
      </p:pic>
      <p:sp>
        <p:nvSpPr>
          <p:cNvPr id="285" name="Google Shape;285;p44"/>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rgbClr val="00B0F0"/>
              </a:buClr>
              <a:buSzPts val="2700"/>
              <a:buFont typeface="Trebuchet MS"/>
              <a:buNone/>
            </a:pPr>
            <a:r>
              <a:rPr lang="en-US">
                <a:solidFill>
                  <a:srgbClr val="000000"/>
                </a:solidFill>
              </a:rPr>
              <a:t>Overview</a:t>
            </a:r>
            <a:endParaRPr>
              <a:solidFill>
                <a:srgbClr val="000000"/>
              </a:solidFill>
            </a:endParaRPr>
          </a:p>
        </p:txBody>
      </p:sp>
      <p:sp>
        <p:nvSpPr>
          <p:cNvPr id="286" name="Google Shape;286;p44"/>
          <p:cNvSpPr txBox="1">
            <a:spLocks noGrp="1"/>
          </p:cNvSpPr>
          <p:nvPr>
            <p:ph idx="1"/>
          </p:nvPr>
        </p:nvSpPr>
        <p:spPr>
          <a:xfrm>
            <a:off x="457200" y="1647826"/>
            <a:ext cx="4266618" cy="2973464"/>
          </a:xfrm>
          <a:prstGeom prst="rect">
            <a:avLst/>
          </a:prstGeom>
          <a:noFill/>
          <a:ln>
            <a:noFill/>
          </a:ln>
        </p:spPr>
        <p:txBody>
          <a:bodyPr spcFirstLastPara="1" wrap="square" lIns="68575" tIns="34275" rIns="68575" bIns="34275" anchor="t" anchorCtr="0">
            <a:noAutofit/>
          </a:bodyPr>
          <a:lstStyle/>
          <a:p>
            <a:pPr marL="457200" lvl="0" indent="-368300" algn="l" rtl="0">
              <a:spcBef>
                <a:spcPts val="0"/>
              </a:spcBef>
              <a:spcAft>
                <a:spcPts val="0"/>
              </a:spcAft>
              <a:buSzPts val="2200"/>
              <a:buChar char="●"/>
            </a:pPr>
            <a:r>
              <a:rPr lang="en-US" sz="2200" dirty="0"/>
              <a:t>4ft x 8ft table with a mat</a:t>
            </a:r>
          </a:p>
          <a:p>
            <a:pPr marL="457200" lvl="0" indent="-368300" algn="l" rtl="0">
              <a:spcBef>
                <a:spcPts val="0"/>
              </a:spcBef>
              <a:spcAft>
                <a:spcPts val="0"/>
              </a:spcAft>
              <a:buSzPts val="2200"/>
              <a:buChar char="●"/>
            </a:pPr>
            <a:r>
              <a:rPr lang="en-US" sz="2200" dirty="0"/>
              <a:t>LEGO-based missions</a:t>
            </a:r>
            <a:endParaRPr sz="2200" dirty="0"/>
          </a:p>
          <a:p>
            <a:pPr marL="457200" lvl="0" indent="-368300" algn="l" rtl="0">
              <a:spcBef>
                <a:spcPts val="0"/>
              </a:spcBef>
              <a:spcAft>
                <a:spcPts val="0"/>
              </a:spcAft>
              <a:buSzPts val="2200"/>
              <a:buChar char="●"/>
            </a:pPr>
            <a:r>
              <a:rPr lang="en-US" sz="2200" dirty="0"/>
              <a:t>LEGO MINDSTORMS or SPIKE Prime to solve the missions</a:t>
            </a:r>
            <a:endParaRPr sz="2200" dirty="0"/>
          </a:p>
          <a:p>
            <a:pPr marL="457200" lvl="0" indent="-368300" algn="l" rtl="0">
              <a:spcBef>
                <a:spcPts val="0"/>
              </a:spcBef>
              <a:spcAft>
                <a:spcPts val="0"/>
              </a:spcAft>
              <a:buSzPts val="2200"/>
              <a:buChar char="●"/>
            </a:pPr>
            <a:r>
              <a:rPr lang="en-US" sz="2200" dirty="0"/>
              <a:t>Theme changes yearly</a:t>
            </a:r>
          </a:p>
          <a:p>
            <a:pPr marL="457200" lvl="0" indent="-368300" algn="l" rtl="0">
              <a:spcBef>
                <a:spcPts val="0"/>
              </a:spcBef>
              <a:spcAft>
                <a:spcPts val="0"/>
              </a:spcAft>
              <a:buSzPts val="2200"/>
              <a:buChar char="●"/>
            </a:pPr>
            <a:r>
              <a:rPr lang="en-US" sz="2200" dirty="0"/>
              <a:t>2 tables placed next to each other at competition</a:t>
            </a:r>
            <a:endParaRPr sz="1800" dirty="0"/>
          </a:p>
          <a:p>
            <a:pPr marL="0" lvl="0" indent="0" algn="l" rtl="0">
              <a:spcBef>
                <a:spcPts val="800"/>
              </a:spcBef>
              <a:spcAft>
                <a:spcPts val="0"/>
              </a:spcAft>
              <a:buNone/>
            </a:pPr>
            <a:endParaRPr sz="1800" dirty="0"/>
          </a:p>
        </p:txBody>
      </p:sp>
      <p:sp>
        <p:nvSpPr>
          <p:cNvPr id="288" name="Google Shape;288;p44"/>
          <p:cNvSpPr txBox="1">
            <a:spLocks noGrp="1"/>
          </p:cNvSpPr>
          <p:nvPr>
            <p:ph type="sldNum" sz="quarter" idx="4294967295"/>
          </p:nvPr>
        </p:nvSpPr>
        <p:spPr>
          <a:xfrm>
            <a:off x="4419600" y="4627562"/>
            <a:ext cx="2133600" cy="279401"/>
          </a:xfrm>
          <a:prstGeom prst="rect">
            <a:avLst/>
          </a:prstGeom>
          <a:noFill/>
          <a:ln w="12700">
            <a:miter lim="400000"/>
          </a:ln>
        </p:spPr>
        <p:txBody>
          <a:bodyPr spcFirstLastPara="1" vert="horz" wrap="none" lIns="45719" tIns="45720" rIns="45719" bIns="45720"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pPr marL="0" lvl="0" indent="0" algn="r" rtl="0">
              <a:spcBef>
                <a:spcPts val="0"/>
              </a:spcBef>
              <a:spcAft>
                <a:spcPts val="0"/>
              </a:spcAft>
              <a:buNone/>
            </a:pPr>
            <a:fld id="{86CB4B4D-7CA3-9044-876B-883B54F8677D}" type="slidenum">
              <a:rPr lang="en-US" smtClean="0"/>
              <a:pPr marL="0" lvl="0" indent="0" algn="r" rtl="0">
                <a:spcBef>
                  <a:spcPts val="0"/>
                </a:spcBef>
                <a:spcAft>
                  <a:spcPts val="0"/>
                </a:spcAft>
                <a:buNone/>
              </a:pPr>
              <a:t>15</a:t>
            </a:fld>
            <a:endParaRPr/>
          </a:p>
        </p:txBody>
      </p:sp>
    </p:spTree>
    <p:extLst>
      <p:ext uri="{BB962C8B-B14F-4D97-AF65-F5344CB8AC3E}">
        <p14:creationId xmlns:p14="http://schemas.microsoft.com/office/powerpoint/2010/main" val="1806130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5"/>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a:t>Robot Runs</a:t>
            </a:r>
            <a:endParaRPr/>
          </a:p>
        </p:txBody>
      </p:sp>
      <p:sp>
        <p:nvSpPr>
          <p:cNvPr id="296" name="Google Shape;296;p45"/>
          <p:cNvSpPr txBox="1">
            <a:spLocks noGrp="1"/>
          </p:cNvSpPr>
          <p:nvPr>
            <p:ph idx="1"/>
          </p:nvPr>
        </p:nvSpPr>
        <p:spPr>
          <a:xfrm>
            <a:off x="457200" y="1647826"/>
            <a:ext cx="4803290" cy="2973464"/>
          </a:xfrm>
          <a:prstGeom prst="rect">
            <a:avLst/>
          </a:prstGeom>
        </p:spPr>
        <p:txBody>
          <a:bodyPr spcFirstLastPara="1" wrap="square" lIns="91425" tIns="45700" rIns="91425" bIns="45700" anchor="t" anchorCtr="0">
            <a:noAutofit/>
          </a:bodyPr>
          <a:lstStyle/>
          <a:p>
            <a:pPr marL="457200" lvl="0" indent="-336550" algn="l" rtl="0">
              <a:spcBef>
                <a:spcPts val="800"/>
              </a:spcBef>
              <a:spcAft>
                <a:spcPts val="0"/>
              </a:spcAft>
              <a:buSzPts val="1700"/>
              <a:buChar char="●"/>
            </a:pPr>
            <a:r>
              <a:rPr lang="en-US" dirty="0"/>
              <a:t>3 matches, best score counts</a:t>
            </a:r>
            <a:endParaRPr dirty="0"/>
          </a:p>
          <a:p>
            <a:pPr marL="457200" lvl="0" indent="-336550" algn="l" rtl="0">
              <a:spcBef>
                <a:spcPts val="0"/>
              </a:spcBef>
              <a:spcAft>
                <a:spcPts val="0"/>
              </a:spcAft>
              <a:buSzPts val="1700"/>
              <a:buChar char="●"/>
            </a:pPr>
            <a:r>
              <a:rPr lang="en-US" dirty="0"/>
              <a:t>2.5 minutes to complete as many missions as you can (Note: majority of teams will not do all the missions)</a:t>
            </a:r>
            <a:endParaRPr dirty="0"/>
          </a:p>
          <a:p>
            <a:pPr marL="457200" lvl="0" indent="-336550" algn="l" rtl="0">
              <a:spcBef>
                <a:spcPts val="0"/>
              </a:spcBef>
              <a:spcAft>
                <a:spcPts val="0"/>
              </a:spcAft>
              <a:buSzPts val="1700"/>
              <a:buChar char="●"/>
            </a:pPr>
            <a:r>
              <a:rPr lang="en-US" dirty="0"/>
              <a:t>Points vary by mission</a:t>
            </a:r>
          </a:p>
          <a:p>
            <a:pPr marL="457200" lvl="0" indent="-336550" algn="l" rtl="0">
              <a:spcBef>
                <a:spcPts val="0"/>
              </a:spcBef>
              <a:spcAft>
                <a:spcPts val="0"/>
              </a:spcAft>
              <a:buSzPts val="1700"/>
              <a:buChar char="●"/>
            </a:pPr>
            <a:r>
              <a:rPr lang="en-US" dirty="0"/>
              <a:t>Each mission has its own set of rules and instructions</a:t>
            </a:r>
            <a:endParaRPr dirty="0"/>
          </a:p>
          <a:p>
            <a:pPr marL="457200" lvl="0" indent="-336550" algn="l" rtl="0">
              <a:spcBef>
                <a:spcPts val="0"/>
              </a:spcBef>
              <a:spcAft>
                <a:spcPts val="0"/>
              </a:spcAft>
              <a:buSzPts val="1700"/>
              <a:buChar char="●"/>
            </a:pPr>
            <a:r>
              <a:rPr lang="en-US" dirty="0"/>
              <a:t>Referees score you at the end of each match using a scoresheet</a:t>
            </a:r>
            <a:endParaRPr sz="1600" dirty="0"/>
          </a:p>
        </p:txBody>
      </p:sp>
      <p:sp>
        <p:nvSpPr>
          <p:cNvPr id="297" name="Google Shape;297;p45"/>
          <p:cNvSpPr txBox="1">
            <a:spLocks noGrp="1"/>
          </p:cNvSpPr>
          <p:nvPr>
            <p:ph type="sldNum" sz="quarter" idx="4294967295"/>
          </p:nvPr>
        </p:nvSpPr>
        <p:spPr>
          <a:xfrm>
            <a:off x="4419600" y="4627562"/>
            <a:ext cx="2133600" cy="279401"/>
          </a:xfrm>
          <a:prstGeom prst="rect">
            <a:avLst/>
          </a:prstGeom>
          <a:noFill/>
          <a:ln w="12700">
            <a:miter lim="400000"/>
          </a:ln>
        </p:spPr>
        <p:txBody>
          <a:bodyPr spcFirstLastPara="1" vert="horz" wrap="none" lIns="45719" tIns="45720" rIns="45719" bIns="45720"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pPr marL="0" lvl="0" indent="0" algn="r" rtl="0">
              <a:spcBef>
                <a:spcPts val="0"/>
              </a:spcBef>
              <a:spcAft>
                <a:spcPts val="0"/>
              </a:spcAft>
              <a:buNone/>
            </a:pPr>
            <a:fld id="{86CB4B4D-7CA3-9044-876B-883B54F8677D}" type="slidenum">
              <a:rPr lang="en-US" smtClean="0"/>
              <a:pPr marL="0" lvl="0" indent="0" algn="r" rtl="0">
                <a:spcBef>
                  <a:spcPts val="0"/>
                </a:spcBef>
                <a:spcAft>
                  <a:spcPts val="0"/>
                </a:spcAft>
                <a:buNone/>
              </a:pPr>
              <a:t>16</a:t>
            </a:fld>
            <a:endParaRPr/>
          </a:p>
        </p:txBody>
      </p:sp>
      <p:pic>
        <p:nvPicPr>
          <p:cNvPr id="3" name="Picture 2" descr="A toy building set on a map&#10;&#10;AI-generated content may be incorrect.">
            <a:extLst>
              <a:ext uri="{FF2B5EF4-FFF2-40B4-BE49-F238E27FC236}">
                <a16:creationId xmlns:a16="http://schemas.microsoft.com/office/drawing/2014/main" id="{6EA4FB4D-CE41-89F2-5002-98C99BF24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490" y="1061753"/>
            <a:ext cx="2204082" cy="3131820"/>
          </a:xfrm>
          <a:prstGeom prst="rect">
            <a:avLst/>
          </a:prstGeom>
          <a:ln>
            <a:solidFill>
              <a:schemeClr val="tx1"/>
            </a:solidFill>
          </a:ln>
        </p:spPr>
      </p:pic>
      <p:pic>
        <p:nvPicPr>
          <p:cNvPr id="4" name="Picture 3" descr="A close-up of a document&#10;&#10;Description automatically generated">
            <a:extLst>
              <a:ext uri="{FF2B5EF4-FFF2-40B4-BE49-F238E27FC236}">
                <a16:creationId xmlns:a16="http://schemas.microsoft.com/office/drawing/2014/main" id="{BD9A79AF-DB04-136E-6B10-35AE55B3B3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000" y="2838318"/>
            <a:ext cx="1491092" cy="1987286"/>
          </a:xfrm>
          <a:prstGeom prst="rect">
            <a:avLst/>
          </a:prstGeom>
          <a:ln>
            <a:solidFill>
              <a:schemeClr val="tx1"/>
            </a:solidFill>
          </a:ln>
        </p:spPr>
      </p:pic>
      <p:pic>
        <p:nvPicPr>
          <p:cNvPr id="5" name="Picture 4" descr="A close-up of a survey&#10;&#10;Description automatically generated">
            <a:extLst>
              <a:ext uri="{FF2B5EF4-FFF2-40B4-BE49-F238E27FC236}">
                <a16:creationId xmlns:a16="http://schemas.microsoft.com/office/drawing/2014/main" id="{AC06DFA1-3136-6EB2-4EB5-1C307EEF11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5150" y="2838317"/>
            <a:ext cx="1491091" cy="1987286"/>
          </a:xfrm>
          <a:prstGeom prst="rect">
            <a:avLst/>
          </a:prstGeom>
          <a:ln>
            <a:solidFill>
              <a:schemeClr val="tx1"/>
            </a:solidFill>
          </a:ln>
        </p:spPr>
      </p:pic>
    </p:spTree>
    <p:extLst>
      <p:ext uri="{BB962C8B-B14F-4D97-AF65-F5344CB8AC3E}">
        <p14:creationId xmlns:p14="http://schemas.microsoft.com/office/powerpoint/2010/main" val="2470127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4" name="Picture 3" descr="A game board with a map and a picture of a beach&#10;&#10;AI-generated content may be incorrect.">
            <a:extLst>
              <a:ext uri="{FF2B5EF4-FFF2-40B4-BE49-F238E27FC236}">
                <a16:creationId xmlns:a16="http://schemas.microsoft.com/office/drawing/2014/main" id="{3F847842-E48F-2349-0730-D9E2958C6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806" y="1119639"/>
            <a:ext cx="7300019" cy="3892392"/>
          </a:xfrm>
          <a:prstGeom prst="rect">
            <a:avLst/>
          </a:prstGeom>
        </p:spPr>
      </p:pic>
      <p:sp>
        <p:nvSpPr>
          <p:cNvPr id="303" name="Google Shape;303;p46"/>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accent1"/>
              </a:buClr>
              <a:buSzPts val="2700"/>
              <a:buFont typeface="Trebuchet MS"/>
              <a:buNone/>
            </a:pPr>
            <a:r>
              <a:rPr lang="en-US" dirty="0"/>
              <a:t>2025-26 Season: UNEARTHED (Archaeology)</a:t>
            </a:r>
            <a:endParaRPr dirty="0"/>
          </a:p>
        </p:txBody>
      </p:sp>
      <p:sp>
        <p:nvSpPr>
          <p:cNvPr id="304" name="Google Shape;304;p46"/>
          <p:cNvSpPr txBox="1">
            <a:spLocks noGrp="1"/>
          </p:cNvSpPr>
          <p:nvPr>
            <p:ph type="sldNum" sz="quarter" idx="4294967295"/>
          </p:nvPr>
        </p:nvSpPr>
        <p:spPr>
          <a:xfrm>
            <a:off x="4419600" y="4627562"/>
            <a:ext cx="2133600" cy="279401"/>
          </a:xfrm>
          <a:prstGeom prst="rect">
            <a:avLst/>
          </a:prstGeom>
          <a:noFill/>
          <a:ln w="12700">
            <a:miter lim="400000"/>
          </a:ln>
        </p:spPr>
        <p:txBody>
          <a:bodyPr spcFirstLastPara="1" vert="horz" wrap="none" lIns="45719" tIns="45720" rIns="45719" bIns="45720"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pPr marL="0" lvl="0" indent="0" algn="r" rtl="0">
              <a:spcBef>
                <a:spcPts val="0"/>
              </a:spcBef>
              <a:spcAft>
                <a:spcPts val="0"/>
              </a:spcAft>
              <a:buNone/>
            </a:pPr>
            <a:fld id="{86CB4B4D-7CA3-9044-876B-883B54F8677D}" type="slidenum">
              <a:rPr lang="en-US" smtClean="0"/>
              <a:pPr marL="0" lvl="0" indent="0" algn="r" rtl="0">
                <a:spcBef>
                  <a:spcPts val="0"/>
                </a:spcBef>
                <a:spcAft>
                  <a:spcPts val="0"/>
                </a:spcAft>
                <a:buNone/>
              </a:pPr>
              <a:t>17</a:t>
            </a:fld>
            <a:endParaRPr/>
          </a:p>
        </p:txBody>
      </p:sp>
    </p:spTree>
    <p:extLst>
      <p:ext uri="{BB962C8B-B14F-4D97-AF65-F5344CB8AC3E}">
        <p14:creationId xmlns:p14="http://schemas.microsoft.com/office/powerpoint/2010/main" val="3047800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396CCB-3DE4-DA92-A591-4FBE921F946D}"/>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3BA6D141-5056-5B68-8754-6F540410F5A5}"/>
              </a:ext>
            </a:extLst>
          </p:cNvPr>
          <p:cNvSpPr>
            <a:spLocks noGrp="1"/>
          </p:cNvSpPr>
          <p:nvPr>
            <p:ph idx="1"/>
          </p:nvPr>
        </p:nvSpPr>
        <p:spPr/>
        <p:txBody>
          <a:bodyPr/>
          <a:lstStyle/>
          <a:p>
            <a:endParaRPr lang="en-US" dirty="0"/>
          </a:p>
        </p:txBody>
      </p:sp>
      <p:sp>
        <p:nvSpPr>
          <p:cNvPr id="4" name="Content Placeholder 2">
            <a:extLst>
              <a:ext uri="{FF2B5EF4-FFF2-40B4-BE49-F238E27FC236}">
                <a16:creationId xmlns:a16="http://schemas.microsoft.com/office/drawing/2014/main" id="{CE6166F4-FA7D-C5E3-B3F8-B5515C4BE6E8}"/>
              </a:ext>
            </a:extLst>
          </p:cNvPr>
          <p:cNvSpPr txBox="1">
            <a:spLocks noChangeAspect="1"/>
          </p:cNvSpPr>
          <p:nvPr/>
        </p:nvSpPr>
        <p:spPr>
          <a:xfrm>
            <a:off x="427382" y="1828804"/>
            <a:ext cx="8289235" cy="609599"/>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sz="4000" dirty="0"/>
              <a:t>Robot Design</a:t>
            </a:r>
          </a:p>
        </p:txBody>
      </p:sp>
    </p:spTree>
    <p:extLst>
      <p:ext uri="{BB962C8B-B14F-4D97-AF65-F5344CB8AC3E}">
        <p14:creationId xmlns:p14="http://schemas.microsoft.com/office/powerpoint/2010/main" val="124275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5" name="Picture 4" descr="A lego building blocks with a toy&#10;&#10;AI-generated content may be incorrect.">
            <a:extLst>
              <a:ext uri="{FF2B5EF4-FFF2-40B4-BE49-F238E27FC236}">
                <a16:creationId xmlns:a16="http://schemas.microsoft.com/office/drawing/2014/main" id="{100CE8C3-9DB3-9D6C-6CD1-BE318552F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1967" y="2645461"/>
            <a:ext cx="2107063" cy="2445333"/>
          </a:xfrm>
          <a:prstGeom prst="rect">
            <a:avLst/>
          </a:prstGeom>
        </p:spPr>
      </p:pic>
      <p:sp>
        <p:nvSpPr>
          <p:cNvPr id="389" name="Google Shape;389;p54"/>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Robot Design Overview</a:t>
            </a:r>
            <a:endParaRPr dirty="0"/>
          </a:p>
        </p:txBody>
      </p:sp>
      <p:sp>
        <p:nvSpPr>
          <p:cNvPr id="390" name="Google Shape;390;p54"/>
          <p:cNvSpPr txBox="1">
            <a:spLocks noGrp="1"/>
          </p:cNvSpPr>
          <p:nvPr>
            <p:ph idx="1"/>
          </p:nvPr>
        </p:nvSpPr>
        <p:spPr>
          <a:xfrm>
            <a:off x="457199" y="1647826"/>
            <a:ext cx="5863702" cy="297346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600" b="1" dirty="0"/>
              <a:t>Step 1: </a:t>
            </a:r>
            <a:r>
              <a:rPr lang="en-US" sz="1600" dirty="0"/>
              <a:t>Analyze the missions and develop a strategy</a:t>
            </a:r>
            <a:endParaRPr sz="1600" dirty="0"/>
          </a:p>
          <a:p>
            <a:pPr marL="0" lvl="0" indent="0" algn="l" rtl="0">
              <a:spcBef>
                <a:spcPts val="600"/>
              </a:spcBef>
              <a:spcAft>
                <a:spcPts val="0"/>
              </a:spcAft>
              <a:buNone/>
            </a:pPr>
            <a:r>
              <a:rPr lang="en-US" sz="1600" b="1" dirty="0"/>
              <a:t>Step 2: </a:t>
            </a:r>
            <a:r>
              <a:rPr lang="en-US" sz="1600" dirty="0"/>
              <a:t>Build and program a robot to meet that strategy</a:t>
            </a:r>
            <a:endParaRPr sz="1600" dirty="0"/>
          </a:p>
          <a:p>
            <a:pPr marL="0" lvl="0" indent="0" algn="l" rtl="0">
              <a:spcBef>
                <a:spcPts val="600"/>
              </a:spcBef>
              <a:spcAft>
                <a:spcPts val="0"/>
              </a:spcAft>
              <a:buNone/>
            </a:pPr>
            <a:r>
              <a:rPr lang="en-US" sz="1600" b="1" dirty="0"/>
              <a:t>Step 3: </a:t>
            </a:r>
            <a:r>
              <a:rPr lang="en-US" sz="1600" dirty="0"/>
              <a:t>Test the robot and make improvements as needed</a:t>
            </a:r>
            <a:endParaRPr sz="1600" dirty="0"/>
          </a:p>
          <a:p>
            <a:pPr marL="0" lvl="0" indent="0" algn="l" rtl="0">
              <a:spcBef>
                <a:spcPts val="600"/>
              </a:spcBef>
              <a:spcAft>
                <a:spcPts val="0"/>
              </a:spcAft>
              <a:buNone/>
            </a:pPr>
            <a:r>
              <a:rPr lang="en-US" sz="1600" b="1" dirty="0"/>
              <a:t>Step 4:</a:t>
            </a:r>
            <a:r>
              <a:rPr lang="en-US" sz="1600" dirty="0"/>
              <a:t> Develop solutions to individual missions</a:t>
            </a:r>
            <a:endParaRPr sz="1600" dirty="0"/>
          </a:p>
          <a:p>
            <a:pPr marL="0" lvl="0" indent="0" algn="l" rtl="0">
              <a:spcBef>
                <a:spcPts val="600"/>
              </a:spcBef>
              <a:spcAft>
                <a:spcPts val="0"/>
              </a:spcAft>
              <a:buNone/>
            </a:pPr>
            <a:r>
              <a:rPr lang="en-US" sz="1600" b="1" dirty="0"/>
              <a:t>Step 5:</a:t>
            </a:r>
            <a:r>
              <a:rPr lang="en-US" sz="1600" dirty="0"/>
              <a:t> Test code and solutions</a:t>
            </a:r>
            <a:endParaRPr sz="1600" dirty="0"/>
          </a:p>
          <a:p>
            <a:pPr>
              <a:spcBef>
                <a:spcPts val="600"/>
              </a:spcBef>
              <a:spcAft>
                <a:spcPts val="0"/>
              </a:spcAft>
            </a:pPr>
            <a:r>
              <a:rPr lang="en-US" sz="1600" b="1" dirty="0"/>
              <a:t>Step 6: </a:t>
            </a:r>
            <a:r>
              <a:rPr lang="en-US" sz="1600" dirty="0"/>
              <a:t>Iterate code and robot as needed</a:t>
            </a:r>
            <a:endParaRPr lang="en-US" sz="1600" b="1" dirty="0"/>
          </a:p>
          <a:p>
            <a:pPr>
              <a:spcBef>
                <a:spcPts val="600"/>
              </a:spcBef>
              <a:spcAft>
                <a:spcPts val="0"/>
              </a:spcAft>
            </a:pPr>
            <a:r>
              <a:rPr lang="en-US" sz="1600" b="1" dirty="0"/>
              <a:t>Step 7: </a:t>
            </a:r>
            <a:r>
              <a:rPr lang="en-US" sz="1600" dirty="0"/>
              <a:t>Document the process to share with judges in 5-mins</a:t>
            </a:r>
            <a:endParaRPr sz="1600" dirty="0"/>
          </a:p>
        </p:txBody>
      </p:sp>
      <p:pic>
        <p:nvPicPr>
          <p:cNvPr id="3" name="Picture 2" descr="A yellow and red construction toy&#10;&#10;AI-generated content may be incorrect.">
            <a:extLst>
              <a:ext uri="{FF2B5EF4-FFF2-40B4-BE49-F238E27FC236}">
                <a16:creationId xmlns:a16="http://schemas.microsoft.com/office/drawing/2014/main" id="{4EEDB36C-A375-BFEC-F4D5-AF5EEFA04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987" y="949927"/>
            <a:ext cx="2425533" cy="194446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24;p25">
            <a:extLst>
              <a:ext uri="{FF2B5EF4-FFF2-40B4-BE49-F238E27FC236}">
                <a16:creationId xmlns:a16="http://schemas.microsoft.com/office/drawing/2014/main" id="{90BE7CA0-B4DB-C477-0E2D-77435B5F16ED}"/>
              </a:ext>
            </a:extLst>
          </p:cNvPr>
          <p:cNvSpPr txBox="1">
            <a:spLocks noGrp="1"/>
          </p:cNvSpPr>
          <p:nvPr>
            <p:ph type="title"/>
          </p:nvPr>
        </p:nvSpPr>
        <p:spPr>
          <a:xfrm>
            <a:off x="2142210" y="300035"/>
            <a:ext cx="6696988" cy="67586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2400"/>
              <a:buFont typeface="Roboto"/>
              <a:buNone/>
            </a:pPr>
            <a:r>
              <a:rPr lang="en-US" dirty="0"/>
              <a:t>Three </a:t>
            </a:r>
            <a:r>
              <a:rPr lang="en-US" i="1" dirty="0"/>
              <a:t>FIRST</a:t>
            </a:r>
            <a:r>
              <a:rPr lang="en-US" dirty="0"/>
              <a:t> Programs (K-12)</a:t>
            </a:r>
            <a:endParaRPr dirty="0"/>
          </a:p>
        </p:txBody>
      </p:sp>
      <p:sp>
        <p:nvSpPr>
          <p:cNvPr id="7" name="Google Shape;127;p25">
            <a:extLst>
              <a:ext uri="{FF2B5EF4-FFF2-40B4-BE49-F238E27FC236}">
                <a16:creationId xmlns:a16="http://schemas.microsoft.com/office/drawing/2014/main" id="{920F43C0-B851-C085-9198-5EC1EA48AFAE}"/>
              </a:ext>
            </a:extLst>
          </p:cNvPr>
          <p:cNvSpPr txBox="1">
            <a:spLocks noGrp="1"/>
          </p:cNvSpPr>
          <p:nvPr>
            <p:ph idx="4294967295"/>
          </p:nvPr>
        </p:nvSpPr>
        <p:spPr>
          <a:xfrm>
            <a:off x="2142210" y="1078023"/>
            <a:ext cx="3978892" cy="2936875"/>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000" i="1" dirty="0"/>
              <a:t>FIRST</a:t>
            </a:r>
            <a:r>
              <a:rPr lang="en-US" sz="2000" dirty="0"/>
              <a:t> LEGO League:</a:t>
            </a:r>
          </a:p>
          <a:p>
            <a:pPr marL="0" lvl="0" indent="0" algn="l" rtl="0">
              <a:spcBef>
                <a:spcPts val="360"/>
              </a:spcBef>
              <a:spcAft>
                <a:spcPts val="0"/>
              </a:spcAft>
              <a:buNone/>
            </a:pPr>
            <a:r>
              <a:rPr lang="en-US" dirty="0"/>
              <a:t>	</a:t>
            </a:r>
            <a:r>
              <a:rPr lang="en-US" sz="2000" dirty="0"/>
              <a:t>Discover</a:t>
            </a:r>
          </a:p>
          <a:p>
            <a:pPr marL="0" lvl="0" indent="0" algn="l" rtl="0">
              <a:spcBef>
                <a:spcPts val="360"/>
              </a:spcBef>
              <a:spcAft>
                <a:spcPts val="0"/>
              </a:spcAft>
              <a:buNone/>
            </a:pPr>
            <a:r>
              <a:rPr lang="en-US" dirty="0"/>
              <a:t>	</a:t>
            </a:r>
            <a:r>
              <a:rPr lang="en-US" sz="2000" dirty="0"/>
              <a:t>Explore</a:t>
            </a:r>
          </a:p>
          <a:p>
            <a:pPr marL="0" lvl="0" indent="0" algn="l" rtl="0">
              <a:spcBef>
                <a:spcPts val="360"/>
              </a:spcBef>
              <a:spcAft>
                <a:spcPts val="0"/>
              </a:spcAft>
              <a:buNone/>
            </a:pPr>
            <a:r>
              <a:rPr lang="en-US" dirty="0"/>
              <a:t>	</a:t>
            </a:r>
            <a:r>
              <a:rPr lang="en-US" sz="2000" dirty="0"/>
              <a:t>Challenge</a:t>
            </a:r>
            <a:endParaRPr sz="2000" dirty="0"/>
          </a:p>
          <a:p>
            <a:pPr marL="0" lvl="0" indent="0" algn="l" rtl="0">
              <a:spcBef>
                <a:spcPts val="600"/>
              </a:spcBef>
              <a:spcAft>
                <a:spcPts val="0"/>
              </a:spcAft>
              <a:buNone/>
            </a:pPr>
            <a:r>
              <a:rPr lang="en-US" sz="2000" i="1" dirty="0"/>
              <a:t>FIRST</a:t>
            </a:r>
            <a:r>
              <a:rPr lang="en-US" sz="2000" dirty="0"/>
              <a:t> Tech Challenge</a:t>
            </a:r>
            <a:endParaRPr sz="2000" dirty="0"/>
          </a:p>
          <a:p>
            <a:pPr marL="0" lvl="0" indent="0" algn="l" rtl="0">
              <a:spcBef>
                <a:spcPts val="600"/>
              </a:spcBef>
              <a:spcAft>
                <a:spcPts val="600"/>
              </a:spcAft>
              <a:buNone/>
            </a:pPr>
            <a:r>
              <a:rPr lang="en-US" sz="2000" i="1" dirty="0"/>
              <a:t>FIRST</a:t>
            </a:r>
            <a:r>
              <a:rPr lang="en-US" sz="2000" dirty="0"/>
              <a:t> Robotics Competition</a:t>
            </a:r>
            <a:endParaRPr sz="2000" dirty="0"/>
          </a:p>
        </p:txBody>
      </p:sp>
      <p:pic>
        <p:nvPicPr>
          <p:cNvPr id="8" name="Google Shape;125;p25" descr="JrFLL-Robot.jpg">
            <a:extLst>
              <a:ext uri="{FF2B5EF4-FFF2-40B4-BE49-F238E27FC236}">
                <a16:creationId xmlns:a16="http://schemas.microsoft.com/office/drawing/2014/main" id="{E713F7FC-CAA2-6B12-1397-3BD911D14863}"/>
              </a:ext>
            </a:extLst>
          </p:cNvPr>
          <p:cNvPicPr preferRelativeResize="0"/>
          <p:nvPr/>
        </p:nvPicPr>
        <p:blipFill rotWithShape="1">
          <a:blip r:embed="rId3">
            <a:alphaModFix/>
          </a:blip>
          <a:srcRect/>
          <a:stretch/>
        </p:blipFill>
        <p:spPr>
          <a:xfrm rot="-256012">
            <a:off x="6889795" y="271378"/>
            <a:ext cx="1782612" cy="161329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Google Shape;128;p25">
            <a:extLst>
              <a:ext uri="{FF2B5EF4-FFF2-40B4-BE49-F238E27FC236}">
                <a16:creationId xmlns:a16="http://schemas.microsoft.com/office/drawing/2014/main" id="{0553427D-8D06-26FD-D28D-C5DC8CDBB03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115029">
            <a:off x="6138623" y="1113815"/>
            <a:ext cx="1726336" cy="1663202"/>
          </a:xfrm>
          <a:prstGeom prst="rect">
            <a:avLst/>
          </a:prstGeom>
          <a:noFill/>
          <a:ln w="88900" cap="sq" cmpd="sng">
            <a:solidFill>
              <a:schemeClr val="lt1"/>
            </a:solidFill>
            <a:prstDash val="solid"/>
            <a:miter lim="8000"/>
            <a:headEnd type="none" w="sm" len="sm"/>
            <a:tailEnd type="none" w="sm" len="sm"/>
          </a:ln>
          <a:effectLst>
            <a:outerShdw blurRad="54991" dist="18034" dir="5400000" algn="tl" rotWithShape="0">
              <a:srgbClr val="000000">
                <a:alpha val="40000"/>
              </a:srgbClr>
            </a:outerShdw>
          </a:effectLst>
        </p:spPr>
      </p:pic>
      <p:pic>
        <p:nvPicPr>
          <p:cNvPr id="10" name="Google Shape;129;p25">
            <a:extLst>
              <a:ext uri="{FF2B5EF4-FFF2-40B4-BE49-F238E27FC236}">
                <a16:creationId xmlns:a16="http://schemas.microsoft.com/office/drawing/2014/main" id="{D29158A7-F59B-31A5-7B52-0F6399151795}"/>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1264024">
            <a:off x="5386829" y="2986818"/>
            <a:ext cx="1859280" cy="1657337"/>
          </a:xfrm>
          <a:prstGeom prst="rect">
            <a:avLst/>
          </a:prstGeom>
          <a:noFill/>
          <a:ln w="88900" cap="sq" cmpd="sng">
            <a:solidFill>
              <a:schemeClr val="lt1"/>
            </a:solidFill>
            <a:prstDash val="solid"/>
            <a:miter lim="8000"/>
            <a:headEnd type="none" w="sm" len="sm"/>
            <a:tailEnd type="none" w="sm" len="sm"/>
          </a:ln>
          <a:effectLst>
            <a:outerShdw blurRad="54991" dist="18034" dir="5400000" algn="tl" rotWithShape="0">
              <a:srgbClr val="000000">
                <a:alpha val="40000"/>
              </a:srgbClr>
            </a:outerShdw>
          </a:effectLst>
        </p:spPr>
      </p:pic>
      <p:pic>
        <p:nvPicPr>
          <p:cNvPr id="11" name="Google Shape;130;p25">
            <a:extLst>
              <a:ext uri="{FF2B5EF4-FFF2-40B4-BE49-F238E27FC236}">
                <a16:creationId xmlns:a16="http://schemas.microsoft.com/office/drawing/2014/main" id="{7DB105FB-B29C-CB02-C1C6-B9FE65988BD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902754" y="2244272"/>
            <a:ext cx="1827199" cy="1770626"/>
          </a:xfrm>
          <a:prstGeom prst="rect">
            <a:avLst/>
          </a:prstGeom>
          <a:noFill/>
          <a:ln w="88900" cap="sq" cmpd="sng">
            <a:solidFill>
              <a:schemeClr val="lt1"/>
            </a:solidFill>
            <a:prstDash val="solid"/>
            <a:miter lim="8000"/>
            <a:headEnd type="none" w="sm" len="sm"/>
            <a:tailEnd type="none" w="sm" len="sm"/>
          </a:ln>
          <a:effectLst>
            <a:outerShdw blurRad="54991" dist="18034" dir="5400000" algn="tl" rotWithShape="0">
              <a:srgbClr val="000000">
                <a:alpha val="40000"/>
              </a:srgbClr>
            </a:outerShdw>
          </a:effectLst>
        </p:spPr>
      </p:pic>
    </p:spTree>
    <p:extLst>
      <p:ext uri="{BB962C8B-B14F-4D97-AF65-F5344CB8AC3E}">
        <p14:creationId xmlns:p14="http://schemas.microsoft.com/office/powerpoint/2010/main" val="801663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2"/>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Building and Programming</a:t>
            </a:r>
            <a:endParaRPr i="1" dirty="0"/>
          </a:p>
        </p:txBody>
      </p:sp>
      <p:sp>
        <p:nvSpPr>
          <p:cNvPr id="360" name="Google Shape;360;p52"/>
          <p:cNvSpPr txBox="1"/>
          <p:nvPr/>
        </p:nvSpPr>
        <p:spPr>
          <a:xfrm>
            <a:off x="288360" y="1773066"/>
            <a:ext cx="3455100" cy="30651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SzPts val="2100"/>
              <a:buFont typeface="Roboto"/>
              <a:buChar char="●"/>
            </a:pPr>
            <a:r>
              <a:rPr lang="en-US" sz="2100" dirty="0">
                <a:latin typeface="Roboto"/>
                <a:ea typeface="Roboto"/>
                <a:cs typeface="Roboto"/>
                <a:sym typeface="Roboto"/>
              </a:rPr>
              <a:t>Programming in block-based or text-based languages</a:t>
            </a:r>
          </a:p>
          <a:p>
            <a:pPr marL="457200" lvl="0" indent="-361950" algn="l" rtl="0">
              <a:spcBef>
                <a:spcPts val="0"/>
              </a:spcBef>
              <a:spcAft>
                <a:spcPts val="0"/>
              </a:spcAft>
              <a:buSzPts val="2100"/>
              <a:buFont typeface="Roboto"/>
              <a:buChar char="●"/>
            </a:pPr>
            <a:r>
              <a:rPr lang="en-US" sz="2100" dirty="0">
                <a:latin typeface="Roboto"/>
                <a:ea typeface="Roboto"/>
                <a:cs typeface="Roboto"/>
                <a:sym typeface="Roboto"/>
              </a:rPr>
              <a:t>Learn physics and engineering concepts</a:t>
            </a:r>
            <a:endParaRPr sz="2100" dirty="0">
              <a:latin typeface="Roboto"/>
              <a:ea typeface="Roboto"/>
              <a:cs typeface="Roboto"/>
              <a:sym typeface="Roboto"/>
            </a:endParaRPr>
          </a:p>
          <a:p>
            <a:pPr marL="457200" lvl="0" indent="-361950" algn="l" rtl="0">
              <a:spcBef>
                <a:spcPts val="0"/>
              </a:spcBef>
              <a:spcAft>
                <a:spcPts val="0"/>
              </a:spcAft>
              <a:buSzPts val="2100"/>
              <a:buFont typeface="Roboto"/>
              <a:buChar char="●"/>
            </a:pPr>
            <a:r>
              <a:rPr lang="en-US" sz="2100" dirty="0">
                <a:latin typeface="Roboto"/>
                <a:ea typeface="Roboto"/>
                <a:cs typeface="Roboto"/>
                <a:sym typeface="Roboto"/>
              </a:rPr>
              <a:t>Optional CAD skills</a:t>
            </a:r>
          </a:p>
          <a:p>
            <a:pPr marL="457200" lvl="0" indent="-361950" algn="l" rtl="0">
              <a:spcBef>
                <a:spcPts val="0"/>
              </a:spcBef>
              <a:spcAft>
                <a:spcPts val="0"/>
              </a:spcAft>
              <a:buSzPts val="2100"/>
              <a:buFont typeface="Roboto"/>
              <a:buChar char="●"/>
            </a:pPr>
            <a:endParaRPr sz="2100" dirty="0">
              <a:latin typeface="Roboto"/>
              <a:ea typeface="Roboto"/>
              <a:cs typeface="Roboto"/>
              <a:sym typeface="Roboto"/>
            </a:endParaRPr>
          </a:p>
          <a:p>
            <a:pPr marL="0" lvl="0" indent="0" algn="l" rtl="0">
              <a:spcBef>
                <a:spcPts val="0"/>
              </a:spcBef>
              <a:spcAft>
                <a:spcPts val="0"/>
              </a:spcAft>
              <a:buNone/>
            </a:pPr>
            <a:endParaRPr sz="2100" dirty="0">
              <a:latin typeface="Roboto"/>
              <a:ea typeface="Roboto"/>
              <a:cs typeface="Roboto"/>
              <a:sym typeface="Roboto"/>
            </a:endParaRPr>
          </a:p>
        </p:txBody>
      </p:sp>
      <p:pic>
        <p:nvPicPr>
          <p:cNvPr id="4" name="Picture 3" descr="A toy building blocks on a black background&#10;&#10;AI-generated content may be incorrect.">
            <a:extLst>
              <a:ext uri="{FF2B5EF4-FFF2-40B4-BE49-F238E27FC236}">
                <a16:creationId xmlns:a16="http://schemas.microsoft.com/office/drawing/2014/main" id="{5DE22405-D3E3-6592-F0C4-0389BCCB9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440" y="2837254"/>
            <a:ext cx="2743200" cy="2057400"/>
          </a:xfrm>
          <a:prstGeom prst="rect">
            <a:avLst/>
          </a:prstGeom>
        </p:spPr>
      </p:pic>
      <p:pic>
        <p:nvPicPr>
          <p:cNvPr id="6" name="Picture 5" descr="A toy car with wheels and wheels&#10;&#10;AI-generated content may be incorrect.">
            <a:extLst>
              <a:ext uri="{FF2B5EF4-FFF2-40B4-BE49-F238E27FC236}">
                <a16:creationId xmlns:a16="http://schemas.microsoft.com/office/drawing/2014/main" id="{4B798933-BAD2-3555-7CFD-3FFCB7CA90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0107" y="390370"/>
            <a:ext cx="3944727" cy="394472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74409-2F61-7D61-805D-465D5FBE4D2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3CC5424-2D55-B457-BFA8-A8C4D00B21E2}"/>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ED0063CB-8433-9305-1D0D-4D737D58FB4D}"/>
              </a:ext>
            </a:extLst>
          </p:cNvPr>
          <p:cNvSpPr>
            <a:spLocks noGrp="1"/>
          </p:cNvSpPr>
          <p:nvPr>
            <p:ph idx="1"/>
          </p:nvPr>
        </p:nvSpPr>
        <p:spPr/>
        <p:txBody>
          <a:bodyPr/>
          <a:lstStyle/>
          <a:p>
            <a:endParaRPr lang="en-US"/>
          </a:p>
        </p:txBody>
      </p:sp>
      <p:sp>
        <p:nvSpPr>
          <p:cNvPr id="4" name="Content Placeholder 2">
            <a:extLst>
              <a:ext uri="{FF2B5EF4-FFF2-40B4-BE49-F238E27FC236}">
                <a16:creationId xmlns:a16="http://schemas.microsoft.com/office/drawing/2014/main" id="{DFD96544-0316-CF5C-530C-25BBE4B21C96}"/>
              </a:ext>
            </a:extLst>
          </p:cNvPr>
          <p:cNvSpPr txBox="1">
            <a:spLocks noChangeAspect="1"/>
          </p:cNvSpPr>
          <p:nvPr/>
        </p:nvSpPr>
        <p:spPr>
          <a:xfrm>
            <a:off x="427382" y="1828804"/>
            <a:ext cx="8289235" cy="609599"/>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sz="4000" dirty="0"/>
              <a:t>Core Values</a:t>
            </a:r>
          </a:p>
        </p:txBody>
      </p:sp>
    </p:spTree>
    <p:extLst>
      <p:ext uri="{BB962C8B-B14F-4D97-AF65-F5344CB8AC3E}">
        <p14:creationId xmlns:p14="http://schemas.microsoft.com/office/powerpoint/2010/main" val="4041326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accent1"/>
              </a:buClr>
              <a:buSzPts val="2700"/>
              <a:buFont typeface="Trebuchet MS"/>
              <a:buNone/>
            </a:pPr>
            <a:r>
              <a:rPr lang="en-US"/>
              <a:t>What are Core Values?</a:t>
            </a:r>
            <a:endParaRPr/>
          </a:p>
        </p:txBody>
      </p:sp>
      <p:sp>
        <p:nvSpPr>
          <p:cNvPr id="178" name="Google Shape;178;p32"/>
          <p:cNvSpPr txBox="1">
            <a:spLocks noGrp="1"/>
          </p:cNvSpPr>
          <p:nvPr>
            <p:ph idx="1"/>
          </p:nvPr>
        </p:nvSpPr>
        <p:spPr>
          <a:prstGeom prst="rect">
            <a:avLst/>
          </a:prstGeom>
          <a:noFill/>
          <a:ln>
            <a:noFill/>
          </a:ln>
        </p:spPr>
        <p:txBody>
          <a:bodyPr spcFirstLastPara="1" wrap="square" lIns="68575" tIns="34275" rIns="68575" bIns="34275" anchor="t" anchorCtr="0">
            <a:noAutofit/>
          </a:bodyPr>
          <a:lstStyle/>
          <a:p>
            <a:pPr marL="457200" lvl="0" indent="-323850" algn="l" rtl="0">
              <a:spcBef>
                <a:spcPts val="0"/>
              </a:spcBef>
              <a:spcAft>
                <a:spcPts val="0"/>
              </a:spcAft>
              <a:buSzPts val="1500"/>
              <a:buChar char="●"/>
            </a:pPr>
            <a:r>
              <a:rPr lang="en-US" sz="1800" dirty="0">
                <a:highlight>
                  <a:schemeClr val="lt1"/>
                </a:highlight>
              </a:rPr>
              <a:t>The cornerstones of the program</a:t>
            </a:r>
            <a:endParaRPr sz="1800" dirty="0">
              <a:highlight>
                <a:schemeClr val="lt1"/>
              </a:highlight>
            </a:endParaRPr>
          </a:p>
          <a:p>
            <a:pPr marL="457200" lvl="0" indent="-323850" algn="l" rtl="0">
              <a:spcBef>
                <a:spcPts val="0"/>
              </a:spcBef>
              <a:spcAft>
                <a:spcPts val="0"/>
              </a:spcAft>
              <a:buSzPts val="1500"/>
              <a:buChar char="●"/>
            </a:pPr>
            <a:r>
              <a:rPr lang="en-US" sz="1800" dirty="0"/>
              <a:t>The set of ideas that every FIRST team should live by</a:t>
            </a:r>
            <a:endParaRPr sz="1800" dirty="0"/>
          </a:p>
        </p:txBody>
      </p:sp>
      <p:sp>
        <p:nvSpPr>
          <p:cNvPr id="179" name="Google Shape;179;p32"/>
          <p:cNvSpPr txBox="1">
            <a:spLocks noGrp="1"/>
          </p:cNvSpPr>
          <p:nvPr>
            <p:ph type="sldNum" sz="quarter" idx="4294967295"/>
          </p:nvPr>
        </p:nvSpPr>
        <p:spPr>
          <a:xfrm>
            <a:off x="4419600" y="4627562"/>
            <a:ext cx="2133600" cy="279401"/>
          </a:xfrm>
          <a:prstGeom prst="rect">
            <a:avLst/>
          </a:prstGeom>
          <a:noFill/>
          <a:ln w="12700">
            <a:miter lim="400000"/>
          </a:ln>
        </p:spPr>
        <p:txBody>
          <a:bodyPr spcFirstLastPara="1" vert="horz" wrap="none" lIns="45719" tIns="45720" rIns="45719" bIns="45720"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pPr marL="0" lvl="0" indent="0" algn="r" rtl="0">
              <a:spcBef>
                <a:spcPts val="0"/>
              </a:spcBef>
              <a:spcAft>
                <a:spcPts val="0"/>
              </a:spcAft>
              <a:buNone/>
            </a:pPr>
            <a:fld id="{86CB4B4D-7CA3-9044-876B-883B54F8677D}" type="slidenum">
              <a:rPr lang="en-US" smtClean="0"/>
              <a:pPr marL="0" lvl="0" indent="0" algn="r" rtl="0">
                <a:spcBef>
                  <a:spcPts val="0"/>
                </a:spcBef>
                <a:spcAft>
                  <a:spcPts val="0"/>
                </a:spcAft>
                <a:buNone/>
              </a:pPr>
              <a:t>22</a:t>
            </a:fld>
            <a:endParaRPr/>
          </a:p>
        </p:txBody>
      </p:sp>
      <p:pic>
        <p:nvPicPr>
          <p:cNvPr id="3" name="Picture 2" descr="Graphical user interface, application, Teams&#10;&#10;Description automatically generated">
            <a:extLst>
              <a:ext uri="{FF2B5EF4-FFF2-40B4-BE49-F238E27FC236}">
                <a16:creationId xmlns:a16="http://schemas.microsoft.com/office/drawing/2014/main" id="{432932E3-DE9D-48F7-0157-BA65F64A81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198" y="2395363"/>
            <a:ext cx="8076052" cy="2511600"/>
          </a:xfrm>
          <a:prstGeom prst="rect">
            <a:avLst/>
          </a:prstGeom>
        </p:spPr>
      </p:pic>
    </p:spTree>
    <p:extLst>
      <p:ext uri="{BB962C8B-B14F-4D97-AF65-F5344CB8AC3E}">
        <p14:creationId xmlns:p14="http://schemas.microsoft.com/office/powerpoint/2010/main" val="4147591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a:t>What is Gracious Professionalism and Coopertition?</a:t>
            </a:r>
            <a:endParaRPr/>
          </a:p>
        </p:txBody>
      </p:sp>
      <p:sp>
        <p:nvSpPr>
          <p:cNvPr id="187" name="Google Shape;187;p33"/>
          <p:cNvSpPr txBox="1">
            <a:spLocks noGrp="1"/>
          </p:cNvSpPr>
          <p:nvPr>
            <p:ph idx="1"/>
          </p:nvPr>
        </p:nvSpPr>
        <p:spPr>
          <a:xfrm>
            <a:off x="457200" y="1647826"/>
            <a:ext cx="4760260" cy="297346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800" b="1" dirty="0">
                <a:solidFill>
                  <a:srgbClr val="222222"/>
                </a:solidFill>
                <a:highlight>
                  <a:srgbClr val="FFFFFF"/>
                </a:highlight>
              </a:rPr>
              <a:t>Gracious Professionalism:</a:t>
            </a:r>
            <a:endParaRPr sz="1800" b="1" dirty="0">
              <a:solidFill>
                <a:srgbClr val="222222"/>
              </a:solidFill>
              <a:highlight>
                <a:srgbClr val="FFFFFF"/>
              </a:highlight>
            </a:endParaRPr>
          </a:p>
          <a:p>
            <a:pPr marL="457200" lvl="0" indent="-317500" algn="l" rtl="0">
              <a:spcBef>
                <a:spcPts val="0"/>
              </a:spcBef>
              <a:spcAft>
                <a:spcPts val="0"/>
              </a:spcAft>
              <a:buClr>
                <a:srgbClr val="222222"/>
              </a:buClr>
              <a:buSzPts val="1400"/>
              <a:buChar char="●"/>
            </a:pPr>
            <a:r>
              <a:rPr lang="en-US" sz="1800" dirty="0">
                <a:solidFill>
                  <a:srgbClr val="222222"/>
                </a:solidFill>
                <a:highlight>
                  <a:srgbClr val="FFFFFF"/>
                </a:highlight>
              </a:rPr>
              <a:t>High-quality work, emphasis on the value of others</a:t>
            </a:r>
            <a:endParaRPr sz="1800" dirty="0">
              <a:solidFill>
                <a:srgbClr val="222222"/>
              </a:solidFill>
              <a:highlight>
                <a:srgbClr val="FFFFFF"/>
              </a:highlight>
            </a:endParaRPr>
          </a:p>
          <a:p>
            <a:pPr marL="457200" lvl="0" indent="-317500" algn="l" rtl="0">
              <a:spcBef>
                <a:spcPts val="0"/>
              </a:spcBef>
              <a:spcAft>
                <a:spcPts val="0"/>
              </a:spcAft>
              <a:buClr>
                <a:srgbClr val="222222"/>
              </a:buClr>
              <a:buSzPts val="1400"/>
              <a:buChar char="●"/>
            </a:pPr>
            <a:r>
              <a:rPr lang="en-US" sz="1800" dirty="0">
                <a:solidFill>
                  <a:srgbClr val="222222"/>
                </a:solidFill>
                <a:highlight>
                  <a:srgbClr val="FFFFFF"/>
                </a:highlight>
              </a:rPr>
              <a:t>Respect for  individuals and the community. </a:t>
            </a:r>
            <a:endParaRPr sz="1800" dirty="0">
              <a:solidFill>
                <a:srgbClr val="222222"/>
              </a:solidFill>
              <a:highlight>
                <a:srgbClr val="FFFFFF"/>
              </a:highlight>
            </a:endParaRPr>
          </a:p>
          <a:p>
            <a:pPr marL="457200" lvl="0" indent="-317500" algn="l" rtl="0">
              <a:spcBef>
                <a:spcPts val="0"/>
              </a:spcBef>
              <a:spcAft>
                <a:spcPts val="0"/>
              </a:spcAft>
              <a:buClr>
                <a:srgbClr val="222222"/>
              </a:buClr>
              <a:buSzPts val="1400"/>
              <a:buChar char="●"/>
            </a:pPr>
            <a:r>
              <a:rPr lang="en-US" sz="1800" dirty="0">
                <a:solidFill>
                  <a:srgbClr val="222222"/>
                </a:solidFill>
                <a:highlight>
                  <a:srgbClr val="FFFFFF"/>
                </a:highlight>
              </a:rPr>
              <a:t>Competition and mutual gain are not separate notions.</a:t>
            </a:r>
            <a:endParaRPr sz="1800"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sz="1800" b="1"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US" sz="1800" b="1" dirty="0" err="1">
                <a:solidFill>
                  <a:srgbClr val="222222"/>
                </a:solidFill>
                <a:highlight>
                  <a:srgbClr val="FFFFFF"/>
                </a:highlight>
              </a:rPr>
              <a:t>Coopertition</a:t>
            </a:r>
            <a:r>
              <a:rPr lang="en-US" sz="1800" b="1" dirty="0">
                <a:solidFill>
                  <a:srgbClr val="222222"/>
                </a:solidFill>
                <a:highlight>
                  <a:srgbClr val="FFFFFF"/>
                </a:highlight>
              </a:rPr>
              <a:t>:</a:t>
            </a:r>
            <a:endParaRPr sz="1800" b="1" dirty="0">
              <a:solidFill>
                <a:srgbClr val="222222"/>
              </a:solidFill>
              <a:highlight>
                <a:srgbClr val="FFFFFF"/>
              </a:highlight>
            </a:endParaRPr>
          </a:p>
          <a:p>
            <a:pPr marL="457200" lvl="0" indent="-317500" algn="l" rtl="0">
              <a:spcBef>
                <a:spcPts val="0"/>
              </a:spcBef>
              <a:spcAft>
                <a:spcPts val="0"/>
              </a:spcAft>
              <a:buClr>
                <a:srgbClr val="222222"/>
              </a:buClr>
              <a:buSzPts val="1400"/>
              <a:buChar char="●"/>
            </a:pPr>
            <a:r>
              <a:rPr lang="en-US" sz="1800" dirty="0">
                <a:solidFill>
                  <a:srgbClr val="222222"/>
                </a:solidFill>
                <a:highlight>
                  <a:srgbClr val="FFFFFF"/>
                </a:highlight>
              </a:rPr>
              <a:t>The idea you should respect and support teams you compete against.</a:t>
            </a:r>
            <a:endParaRPr sz="1800" dirty="0">
              <a:solidFill>
                <a:srgbClr val="222222"/>
              </a:solidFill>
              <a:highlight>
                <a:srgbClr val="FFFFFF"/>
              </a:highlight>
            </a:endParaRPr>
          </a:p>
        </p:txBody>
      </p:sp>
      <p:pic>
        <p:nvPicPr>
          <p:cNvPr id="189" name="Google Shape;189;p3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374375" y="1647825"/>
            <a:ext cx="3314249" cy="2202302"/>
          </a:xfrm>
          <a:prstGeom prst="rect">
            <a:avLst/>
          </a:prstGeom>
          <a:noFill/>
          <a:ln>
            <a:noFill/>
          </a:ln>
        </p:spPr>
      </p:pic>
    </p:spTree>
    <p:extLst>
      <p:ext uri="{BB962C8B-B14F-4D97-AF65-F5344CB8AC3E}">
        <p14:creationId xmlns:p14="http://schemas.microsoft.com/office/powerpoint/2010/main" val="1590248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1"/>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Learning Life Skills through </a:t>
            </a:r>
            <a:r>
              <a:rPr lang="en-US" i="1" dirty="0"/>
              <a:t>FIRST</a:t>
            </a:r>
            <a:endParaRPr i="1" dirty="0"/>
          </a:p>
        </p:txBody>
      </p:sp>
      <p:sp>
        <p:nvSpPr>
          <p:cNvPr id="262" name="Google Shape;262;p41"/>
          <p:cNvSpPr txBox="1">
            <a:spLocks noGrp="1"/>
          </p:cNvSpPr>
          <p:nvPr>
            <p:ph idx="1"/>
          </p:nvPr>
        </p:nvSpPr>
        <p:spPr>
          <a:xfrm>
            <a:off x="457199" y="1647826"/>
            <a:ext cx="4727987" cy="2973464"/>
          </a:xfrm>
          <a:prstGeom prst="rect">
            <a:avLst/>
          </a:prstGeom>
        </p:spPr>
        <p:txBody>
          <a:bodyPr spcFirstLastPara="1" wrap="square" lIns="91425" tIns="45700" rIns="91425" bIns="45700" anchor="t" anchorCtr="0">
            <a:noAutofit/>
          </a:bodyPr>
          <a:lstStyle/>
          <a:p>
            <a:pPr marL="457200" lvl="0" indent="-368300" algn="l" rtl="0">
              <a:spcBef>
                <a:spcPts val="360"/>
              </a:spcBef>
              <a:spcAft>
                <a:spcPts val="0"/>
              </a:spcAft>
              <a:buSzPts val="2200"/>
              <a:buChar char="●"/>
            </a:pPr>
            <a:r>
              <a:rPr lang="en-US" sz="2200" dirty="0"/>
              <a:t>Teamwork</a:t>
            </a:r>
            <a:endParaRPr sz="2200" dirty="0"/>
          </a:p>
          <a:p>
            <a:pPr marL="457200" lvl="0" indent="-368300" algn="l" rtl="0">
              <a:spcBef>
                <a:spcPts val="0"/>
              </a:spcBef>
              <a:spcAft>
                <a:spcPts val="0"/>
              </a:spcAft>
              <a:buSzPts val="2200"/>
              <a:buChar char="●"/>
            </a:pPr>
            <a:r>
              <a:rPr lang="en-US" sz="2200" dirty="0"/>
              <a:t>Communication</a:t>
            </a:r>
            <a:endParaRPr sz="2200" dirty="0"/>
          </a:p>
          <a:p>
            <a:pPr marL="457200" lvl="0" indent="-368300" algn="l" rtl="0">
              <a:spcBef>
                <a:spcPts val="0"/>
              </a:spcBef>
              <a:spcAft>
                <a:spcPts val="0"/>
              </a:spcAft>
              <a:buSzPts val="2200"/>
              <a:buChar char="●"/>
            </a:pPr>
            <a:r>
              <a:rPr lang="en-US" sz="2200" dirty="0"/>
              <a:t>Problem Solving</a:t>
            </a:r>
            <a:endParaRPr sz="2200" dirty="0"/>
          </a:p>
          <a:p>
            <a:pPr marL="457200" lvl="0" indent="-368300" algn="l" rtl="0">
              <a:spcBef>
                <a:spcPts val="0"/>
              </a:spcBef>
              <a:spcAft>
                <a:spcPts val="0"/>
              </a:spcAft>
              <a:buSzPts val="2200"/>
              <a:buChar char="●"/>
            </a:pPr>
            <a:r>
              <a:rPr lang="en-US" sz="2200" dirty="0"/>
              <a:t>Helping one another</a:t>
            </a:r>
            <a:endParaRPr sz="2200" dirty="0"/>
          </a:p>
          <a:p>
            <a:pPr marL="457200" lvl="0" indent="-368300" algn="l" rtl="0">
              <a:spcBef>
                <a:spcPts val="0"/>
              </a:spcBef>
              <a:spcAft>
                <a:spcPts val="0"/>
              </a:spcAft>
              <a:buSzPts val="2200"/>
              <a:buChar char="●"/>
            </a:pPr>
            <a:r>
              <a:rPr lang="en-US" sz="2200" dirty="0"/>
              <a:t>Giving back to community</a:t>
            </a:r>
            <a:endParaRPr sz="2200" dirty="0"/>
          </a:p>
          <a:p>
            <a:pPr marL="0" lvl="0" indent="0" algn="l" rtl="0">
              <a:spcBef>
                <a:spcPts val="600"/>
              </a:spcBef>
              <a:spcAft>
                <a:spcPts val="0"/>
              </a:spcAft>
              <a:buNone/>
            </a:pPr>
            <a:endParaRPr sz="1400" dirty="0"/>
          </a:p>
          <a:p>
            <a:pPr marL="0" lvl="0" indent="0" algn="l" rtl="0">
              <a:spcBef>
                <a:spcPts val="600"/>
              </a:spcBef>
              <a:spcAft>
                <a:spcPts val="0"/>
              </a:spcAft>
              <a:buClr>
                <a:schemeClr val="dk1"/>
              </a:buClr>
              <a:buSzPts val="1100"/>
              <a:buFont typeface="Arial"/>
              <a:buNone/>
            </a:pPr>
            <a:endParaRPr dirty="0"/>
          </a:p>
        </p:txBody>
      </p:sp>
      <p:pic>
        <p:nvPicPr>
          <p:cNvPr id="264" name="Google Shape;264;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83625" y="1005838"/>
            <a:ext cx="3131825" cy="3131825"/>
          </a:xfrm>
          <a:prstGeom prst="rect">
            <a:avLst/>
          </a:prstGeom>
          <a:noFill/>
          <a:ln>
            <a:noFill/>
          </a:ln>
        </p:spPr>
      </p:pic>
    </p:spTree>
    <p:extLst>
      <p:ext uri="{BB962C8B-B14F-4D97-AF65-F5344CB8AC3E}">
        <p14:creationId xmlns:p14="http://schemas.microsoft.com/office/powerpoint/2010/main" val="954250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52A61-E801-8F12-3DFA-D862A56E9FF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DE1F637-509E-12BE-2D30-885DB5B82862}"/>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9BEC8A41-BBD1-AADF-4145-573C4B6A070E}"/>
              </a:ext>
            </a:extLst>
          </p:cNvPr>
          <p:cNvSpPr>
            <a:spLocks noGrp="1"/>
          </p:cNvSpPr>
          <p:nvPr>
            <p:ph idx="1"/>
          </p:nvPr>
        </p:nvSpPr>
        <p:spPr/>
        <p:txBody>
          <a:bodyPr/>
          <a:lstStyle/>
          <a:p>
            <a:endParaRPr lang="en-US" dirty="0"/>
          </a:p>
        </p:txBody>
      </p:sp>
      <p:sp>
        <p:nvSpPr>
          <p:cNvPr id="4" name="Content Placeholder 2">
            <a:extLst>
              <a:ext uri="{FF2B5EF4-FFF2-40B4-BE49-F238E27FC236}">
                <a16:creationId xmlns:a16="http://schemas.microsoft.com/office/drawing/2014/main" id="{716C0697-4908-056A-5589-972FEBED3730}"/>
              </a:ext>
            </a:extLst>
          </p:cNvPr>
          <p:cNvSpPr txBox="1">
            <a:spLocks noChangeAspect="1"/>
          </p:cNvSpPr>
          <p:nvPr/>
        </p:nvSpPr>
        <p:spPr>
          <a:xfrm>
            <a:off x="427382" y="1828804"/>
            <a:ext cx="8289235" cy="609599"/>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sz="4000" dirty="0"/>
              <a:t>Our Team</a:t>
            </a:r>
          </a:p>
        </p:txBody>
      </p:sp>
    </p:spTree>
    <p:extLst>
      <p:ext uri="{BB962C8B-B14F-4D97-AF65-F5344CB8AC3E}">
        <p14:creationId xmlns:p14="http://schemas.microsoft.com/office/powerpoint/2010/main" val="3046297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9C0E-A051-2D44-C00B-E88F2F96E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919131-BB30-C2B5-D6C0-393BA21F9AAB}"/>
              </a:ext>
            </a:extLst>
          </p:cNvPr>
          <p:cNvSpPr>
            <a:spLocks noGrp="1"/>
          </p:cNvSpPr>
          <p:nvPr>
            <p:ph type="title"/>
          </p:nvPr>
        </p:nvSpPr>
        <p:spPr/>
        <p:txBody>
          <a:bodyPr/>
          <a:lstStyle/>
          <a:p>
            <a:r>
              <a:rPr lang="en-US" dirty="0"/>
              <a:t>Meeting Times/Attendance Requirements</a:t>
            </a:r>
          </a:p>
        </p:txBody>
      </p:sp>
      <p:sp>
        <p:nvSpPr>
          <p:cNvPr id="3" name="Content Placeholder 2">
            <a:extLst>
              <a:ext uri="{FF2B5EF4-FFF2-40B4-BE49-F238E27FC236}">
                <a16:creationId xmlns:a16="http://schemas.microsoft.com/office/drawing/2014/main" id="{6C8CA6AB-7AEA-9995-0C76-32A159F9C66F}"/>
              </a:ext>
            </a:extLst>
          </p:cNvPr>
          <p:cNvSpPr>
            <a:spLocks noGrp="1"/>
          </p:cNvSpPr>
          <p:nvPr>
            <p:ph idx="1"/>
          </p:nvPr>
        </p:nvSpPr>
        <p:spPr/>
        <p:txBody>
          <a:bodyPr/>
          <a:lstStyle/>
          <a:p>
            <a:r>
              <a:rPr lang="en-US" dirty="0"/>
              <a:t>Fill in </a:t>
            </a:r>
          </a:p>
        </p:txBody>
      </p:sp>
    </p:spTree>
    <p:extLst>
      <p:ext uri="{BB962C8B-B14F-4D97-AF65-F5344CB8AC3E}">
        <p14:creationId xmlns:p14="http://schemas.microsoft.com/office/powerpoint/2010/main" val="2868750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5447-8F09-AB02-BE56-452D5F9C9436}"/>
              </a:ext>
            </a:extLst>
          </p:cNvPr>
          <p:cNvSpPr>
            <a:spLocks noGrp="1"/>
          </p:cNvSpPr>
          <p:nvPr>
            <p:ph type="title"/>
          </p:nvPr>
        </p:nvSpPr>
        <p:spPr/>
        <p:txBody>
          <a:bodyPr/>
          <a:lstStyle/>
          <a:p>
            <a:r>
              <a:rPr lang="en-US" dirty="0"/>
              <a:t>How do you join the team?</a:t>
            </a:r>
          </a:p>
        </p:txBody>
      </p:sp>
      <p:sp>
        <p:nvSpPr>
          <p:cNvPr id="3" name="Content Placeholder 2">
            <a:extLst>
              <a:ext uri="{FF2B5EF4-FFF2-40B4-BE49-F238E27FC236}">
                <a16:creationId xmlns:a16="http://schemas.microsoft.com/office/drawing/2014/main" id="{EB915A23-A1E9-E46C-934C-1EF74CC3E382}"/>
              </a:ext>
            </a:extLst>
          </p:cNvPr>
          <p:cNvSpPr>
            <a:spLocks noGrp="1"/>
          </p:cNvSpPr>
          <p:nvPr>
            <p:ph idx="1"/>
          </p:nvPr>
        </p:nvSpPr>
        <p:spPr>
          <a:xfrm>
            <a:off x="457199" y="1647826"/>
            <a:ext cx="8143593" cy="2973464"/>
          </a:xfrm>
        </p:spPr>
        <p:txBody>
          <a:bodyPr/>
          <a:lstStyle/>
          <a:p>
            <a:r>
              <a:rPr lang="en-US" dirty="0"/>
              <a:t>Application</a:t>
            </a:r>
          </a:p>
          <a:p>
            <a:r>
              <a:rPr lang="en-US" dirty="0"/>
              <a:t>Tryouts</a:t>
            </a:r>
          </a:p>
          <a:p>
            <a:r>
              <a:rPr lang="en-US" dirty="0"/>
              <a:t>Recommendation Letter</a:t>
            </a:r>
          </a:p>
        </p:txBody>
      </p:sp>
    </p:spTree>
    <p:extLst>
      <p:ext uri="{BB962C8B-B14F-4D97-AF65-F5344CB8AC3E}">
        <p14:creationId xmlns:p14="http://schemas.microsoft.com/office/powerpoint/2010/main" val="460963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27A31-B4C0-FFAC-8507-83C31E57A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885F9E-B250-C4B9-31D7-CC2AF47EE085}"/>
              </a:ext>
            </a:extLst>
          </p:cNvPr>
          <p:cNvSpPr>
            <a:spLocks noGrp="1"/>
          </p:cNvSpPr>
          <p:nvPr>
            <p:ph type="title"/>
          </p:nvPr>
        </p:nvSpPr>
        <p:spPr/>
        <p:txBody>
          <a:bodyPr/>
          <a:lstStyle/>
          <a:p>
            <a:r>
              <a:rPr lang="en-US" dirty="0"/>
              <a:t>Team Expectations</a:t>
            </a:r>
          </a:p>
        </p:txBody>
      </p:sp>
      <p:sp>
        <p:nvSpPr>
          <p:cNvPr id="3" name="Content Placeholder 2">
            <a:extLst>
              <a:ext uri="{FF2B5EF4-FFF2-40B4-BE49-F238E27FC236}">
                <a16:creationId xmlns:a16="http://schemas.microsoft.com/office/drawing/2014/main" id="{0D69B0DE-2DC3-B0C9-D15D-9DCDE082C788}"/>
              </a:ext>
            </a:extLst>
          </p:cNvPr>
          <p:cNvSpPr>
            <a:spLocks noGrp="1"/>
          </p:cNvSpPr>
          <p:nvPr>
            <p:ph idx="1"/>
          </p:nvPr>
        </p:nvSpPr>
        <p:spPr>
          <a:xfrm>
            <a:off x="457199" y="1647826"/>
            <a:ext cx="8134540" cy="2973464"/>
          </a:xfrm>
        </p:spPr>
        <p:txBody>
          <a:bodyPr>
            <a:normAutofit lnSpcReduction="10000"/>
          </a:bodyPr>
          <a:lstStyle/>
          <a:p>
            <a:r>
              <a:rPr lang="en-US" dirty="0"/>
              <a:t>Cost:</a:t>
            </a:r>
          </a:p>
          <a:p>
            <a:endParaRPr lang="en-US" dirty="0"/>
          </a:p>
          <a:p>
            <a:r>
              <a:rPr lang="en-US" dirty="0"/>
              <a:t>Attendance:</a:t>
            </a:r>
          </a:p>
          <a:p>
            <a:endParaRPr lang="en-US" dirty="0"/>
          </a:p>
          <a:p>
            <a:r>
              <a:rPr lang="en-US" dirty="0"/>
              <a:t>Behavior/Code-of-Conduct:</a:t>
            </a:r>
          </a:p>
          <a:p>
            <a:endParaRPr lang="en-US" dirty="0"/>
          </a:p>
          <a:p>
            <a:r>
              <a:rPr lang="en-US" dirty="0"/>
              <a:t>Parent support and Involvement:</a:t>
            </a:r>
          </a:p>
        </p:txBody>
      </p:sp>
    </p:spTree>
    <p:extLst>
      <p:ext uri="{BB962C8B-B14F-4D97-AF65-F5344CB8AC3E}">
        <p14:creationId xmlns:p14="http://schemas.microsoft.com/office/powerpoint/2010/main" val="1435137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74E577-6DDA-2348-0EA1-260ED172ABB1}"/>
              </a:ext>
            </a:extLst>
          </p:cNvPr>
          <p:cNvSpPr txBox="1"/>
          <p:nvPr/>
        </p:nvSpPr>
        <p:spPr>
          <a:xfrm>
            <a:off x="1184031" y="1048256"/>
            <a:ext cx="6775938" cy="3046988"/>
          </a:xfrm>
          <a:prstGeom prst="rect">
            <a:avLst/>
          </a:prstGeom>
          <a:noFill/>
        </p:spPr>
        <p:txBody>
          <a:bodyPr wrap="square" rtlCol="0">
            <a:spAutoFit/>
          </a:bodyPr>
          <a:lstStyle/>
          <a:p>
            <a:r>
              <a:rPr lang="en-US" sz="4800" dirty="0"/>
              <a:t>“I don’t use kids to build robots. I use robots to build kids”</a:t>
            </a:r>
          </a:p>
          <a:p>
            <a:pPr algn="r"/>
            <a:r>
              <a:rPr lang="en-US" sz="4800" dirty="0"/>
              <a:t>- Dean Kamen</a:t>
            </a:r>
          </a:p>
        </p:txBody>
      </p:sp>
    </p:spTree>
    <p:extLst>
      <p:ext uri="{BB962C8B-B14F-4D97-AF65-F5344CB8AC3E}">
        <p14:creationId xmlns:p14="http://schemas.microsoft.com/office/powerpoint/2010/main" val="1269008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8BEE4-0213-BC46-A5CA-BB842CB42162}"/>
              </a:ext>
            </a:extLst>
          </p:cNvPr>
          <p:cNvSpPr>
            <a:spLocks noGrp="1" noChangeAspect="1"/>
          </p:cNvSpPr>
          <p:nvPr>
            <p:ph type="title"/>
          </p:nvPr>
        </p:nvSpPr>
        <p:spPr/>
        <p:txBody>
          <a:bodyPr/>
          <a:lstStyle/>
          <a:p>
            <a:r>
              <a:rPr lang="en-US" dirty="0"/>
              <a:t>Table of Contents</a:t>
            </a:r>
          </a:p>
        </p:txBody>
      </p:sp>
      <p:sp>
        <p:nvSpPr>
          <p:cNvPr id="3" name="Content Placeholder 2">
            <a:extLst>
              <a:ext uri="{FF2B5EF4-FFF2-40B4-BE49-F238E27FC236}">
                <a16:creationId xmlns:a16="http://schemas.microsoft.com/office/drawing/2014/main" id="{F0227ACB-7B71-8C43-BC0C-79E86F5F688B}"/>
              </a:ext>
            </a:extLst>
          </p:cNvPr>
          <p:cNvSpPr>
            <a:spLocks noGrp="1" noChangeAspect="1"/>
          </p:cNvSpPr>
          <p:nvPr>
            <p:ph idx="1"/>
          </p:nvPr>
        </p:nvSpPr>
        <p:spPr/>
        <p:txBody>
          <a:bodyPr>
            <a:noAutofit/>
          </a:bodyPr>
          <a:lstStyle/>
          <a:p>
            <a:pPr marL="457200" lvl="0" indent="-381000">
              <a:spcBef>
                <a:spcPts val="360"/>
              </a:spcBef>
              <a:spcAft>
                <a:spcPts val="0"/>
              </a:spcAft>
              <a:buSzPts val="2400"/>
              <a:buChar char="●"/>
            </a:pPr>
            <a:r>
              <a:rPr lang="en-US" sz="2800" dirty="0"/>
              <a:t>Overview of</a:t>
            </a:r>
            <a:r>
              <a:rPr lang="en-US" sz="2800" i="1" dirty="0"/>
              <a:t> FIRST </a:t>
            </a:r>
            <a:r>
              <a:rPr lang="en-US" sz="2800" dirty="0"/>
              <a:t>LEGO League Challenge</a:t>
            </a:r>
            <a:endParaRPr lang="en-US" sz="2800" dirty="0">
              <a:solidFill>
                <a:srgbClr val="FF0000"/>
              </a:solidFill>
            </a:endParaRPr>
          </a:p>
          <a:p>
            <a:pPr marL="457200" lvl="0" indent="-381000">
              <a:spcBef>
                <a:spcPts val="0"/>
              </a:spcBef>
              <a:spcAft>
                <a:spcPts val="0"/>
              </a:spcAft>
              <a:buSzPts val="2400"/>
              <a:buChar char="●"/>
            </a:pPr>
            <a:r>
              <a:rPr lang="en-US" sz="2800" dirty="0"/>
              <a:t>Innovation Project </a:t>
            </a:r>
          </a:p>
          <a:p>
            <a:pPr marL="457200" indent="-381000">
              <a:spcBef>
                <a:spcPts val="0"/>
              </a:spcBef>
              <a:spcAft>
                <a:spcPts val="0"/>
              </a:spcAft>
              <a:buSzPts val="2400"/>
              <a:buFont typeface="Arial" pitchFamily="34" charset="0"/>
              <a:buChar char="●"/>
            </a:pPr>
            <a:r>
              <a:rPr lang="en-US" sz="2800" dirty="0"/>
              <a:t>Robot Game</a:t>
            </a:r>
          </a:p>
          <a:p>
            <a:pPr marL="457200" indent="-381000">
              <a:spcBef>
                <a:spcPts val="0"/>
              </a:spcBef>
              <a:spcAft>
                <a:spcPts val="0"/>
              </a:spcAft>
              <a:buSzPts val="2400"/>
              <a:buFont typeface="Arial" pitchFamily="34" charset="0"/>
              <a:buChar char="●"/>
            </a:pPr>
            <a:r>
              <a:rPr lang="en-US" sz="2800" dirty="0"/>
              <a:t>Robot Design</a:t>
            </a:r>
          </a:p>
          <a:p>
            <a:pPr marL="457200" indent="-381000">
              <a:spcBef>
                <a:spcPts val="0"/>
              </a:spcBef>
              <a:spcAft>
                <a:spcPts val="0"/>
              </a:spcAft>
              <a:buSzPts val="2400"/>
              <a:buFont typeface="Arial" pitchFamily="34" charset="0"/>
              <a:buChar char="●"/>
            </a:pPr>
            <a:r>
              <a:rPr lang="en-US" sz="2800" dirty="0"/>
              <a:t>Core Values</a:t>
            </a:r>
          </a:p>
          <a:p>
            <a:pPr marL="457200" indent="-381000">
              <a:spcBef>
                <a:spcPts val="0"/>
              </a:spcBef>
              <a:spcAft>
                <a:spcPts val="0"/>
              </a:spcAft>
              <a:buSzPts val="2400"/>
              <a:buFont typeface="Arial" pitchFamily="34" charset="0"/>
              <a:buChar char="●"/>
            </a:pPr>
            <a:r>
              <a:rPr lang="en-US" sz="2800" dirty="0"/>
              <a:t>Our Team</a:t>
            </a:r>
          </a:p>
          <a:p>
            <a:pPr marL="457200" indent="-381000">
              <a:spcBef>
                <a:spcPts val="0"/>
              </a:spcBef>
              <a:spcAft>
                <a:spcPts val="0"/>
              </a:spcAft>
              <a:buSzPts val="2400"/>
              <a:buFont typeface="Arial" pitchFamily="34" charset="0"/>
              <a:buChar char="●"/>
            </a:pPr>
            <a:endParaRPr lang="en-US" sz="2800" dirty="0">
              <a:solidFill>
                <a:srgbClr val="FF0000"/>
              </a:solidFill>
            </a:endParaRPr>
          </a:p>
        </p:txBody>
      </p:sp>
    </p:spTree>
    <p:extLst>
      <p:ext uri="{BB962C8B-B14F-4D97-AF65-F5344CB8AC3E}">
        <p14:creationId xmlns:p14="http://schemas.microsoft.com/office/powerpoint/2010/main" val="3634825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2;p27">
            <a:extLst>
              <a:ext uri="{FF2B5EF4-FFF2-40B4-BE49-F238E27FC236}">
                <a16:creationId xmlns:a16="http://schemas.microsoft.com/office/drawing/2014/main" id="{ED7F9D24-F897-07BC-ED97-C4AD26EED9DF}"/>
              </a:ext>
            </a:extLst>
          </p:cNvPr>
          <p:cNvSpPr txBox="1">
            <a:spLocks noGrp="1"/>
          </p:cNvSpPr>
          <p:nvPr>
            <p:ph type="title"/>
          </p:nvPr>
        </p:nvSpPr>
        <p:spPr>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2400"/>
              <a:buFont typeface="Roboto"/>
              <a:buNone/>
            </a:pPr>
            <a:r>
              <a:rPr lang="en-US" dirty="0"/>
              <a:t>Team</a:t>
            </a:r>
            <a:endParaRPr dirty="0"/>
          </a:p>
        </p:txBody>
      </p:sp>
      <p:sp>
        <p:nvSpPr>
          <p:cNvPr id="3" name="Google Shape;143;p27">
            <a:extLst>
              <a:ext uri="{FF2B5EF4-FFF2-40B4-BE49-F238E27FC236}">
                <a16:creationId xmlns:a16="http://schemas.microsoft.com/office/drawing/2014/main" id="{B106E273-782D-1AD0-5B96-F1EBED5E22CF}"/>
              </a:ext>
            </a:extLst>
          </p:cNvPr>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457200" lvl="0" indent="-374650" algn="l" rtl="0">
              <a:spcBef>
                <a:spcPts val="0"/>
              </a:spcBef>
              <a:spcAft>
                <a:spcPts val="0"/>
              </a:spcAft>
              <a:buClr>
                <a:srgbClr val="1A1818"/>
              </a:buClr>
              <a:buSzPts val="2300"/>
              <a:buFont typeface="Trebuchet MS"/>
              <a:buChar char="●"/>
            </a:pPr>
            <a:r>
              <a:rPr lang="en-US" sz="2300" dirty="0">
                <a:solidFill>
                  <a:srgbClr val="1A1818"/>
                </a:solidFill>
                <a:cs typeface="Trebuchet MS"/>
                <a:sym typeface="Trebuchet MS"/>
              </a:rPr>
              <a:t>North America (ages 9 to 14/grades 4-8); Elsewhere ( ages 9-16)</a:t>
            </a:r>
          </a:p>
          <a:p>
            <a:pPr marL="457200" lvl="0" indent="-374650" algn="l" rtl="0">
              <a:spcBef>
                <a:spcPts val="0"/>
              </a:spcBef>
              <a:spcAft>
                <a:spcPts val="0"/>
              </a:spcAft>
              <a:buClr>
                <a:srgbClr val="1A1818"/>
              </a:buClr>
              <a:buSzPts val="2300"/>
              <a:buFont typeface="Trebuchet MS"/>
              <a:buChar char="●"/>
            </a:pPr>
            <a:r>
              <a:rPr lang="en-US" sz="2300" dirty="0">
                <a:solidFill>
                  <a:srgbClr val="1A1818"/>
                </a:solidFill>
                <a:cs typeface="Trebuchet MS"/>
                <a:sym typeface="Trebuchet MS"/>
              </a:rPr>
              <a:t>Check with local organizers for variations</a:t>
            </a:r>
          </a:p>
          <a:p>
            <a:pPr marL="457200" lvl="0" indent="-374650" algn="l" rtl="0">
              <a:spcBef>
                <a:spcPts val="0"/>
              </a:spcBef>
              <a:spcAft>
                <a:spcPts val="0"/>
              </a:spcAft>
              <a:buClr>
                <a:srgbClr val="1A1818"/>
              </a:buClr>
              <a:buSzPts val="2300"/>
              <a:buFont typeface="Trebuchet MS"/>
              <a:buChar char="●"/>
            </a:pPr>
            <a:r>
              <a:rPr lang="en-US" sz="2300" dirty="0">
                <a:solidFill>
                  <a:srgbClr val="1A1818"/>
                </a:solidFill>
                <a:cs typeface="Trebuchet MS"/>
                <a:sym typeface="Trebuchet MS"/>
              </a:rPr>
              <a:t>Teams consists of 2-10 students</a:t>
            </a:r>
            <a:endParaRPr sz="2300" dirty="0">
              <a:solidFill>
                <a:srgbClr val="1A1818"/>
              </a:solidFill>
              <a:cs typeface="Trebuchet MS"/>
              <a:sym typeface="Trebuchet MS"/>
            </a:endParaRPr>
          </a:p>
          <a:p>
            <a:pPr marL="457200" lvl="0" indent="-374650" algn="l" rtl="0">
              <a:spcBef>
                <a:spcPts val="0"/>
              </a:spcBef>
              <a:spcAft>
                <a:spcPts val="0"/>
              </a:spcAft>
              <a:buClr>
                <a:srgbClr val="1A1818"/>
              </a:buClr>
              <a:buSzPts val="2300"/>
              <a:buFont typeface="Trebuchet MS"/>
              <a:buChar char="●"/>
            </a:pPr>
            <a:r>
              <a:rPr lang="en-US" sz="2300" dirty="0">
                <a:solidFill>
                  <a:srgbClr val="1A1818"/>
                </a:solidFill>
                <a:cs typeface="Trebuchet MS"/>
                <a:sym typeface="Trebuchet MS"/>
              </a:rPr>
              <a:t>Two official adult coaches with clearances per team</a:t>
            </a:r>
            <a:endParaRPr sz="2300" dirty="0">
              <a:solidFill>
                <a:srgbClr val="1A1818"/>
              </a:solidFill>
              <a:cs typeface="Trebuchet MS"/>
              <a:sym typeface="Trebuchet MS"/>
            </a:endParaRPr>
          </a:p>
          <a:p>
            <a:pPr marL="457200" lvl="0" indent="-374650" algn="l" rtl="0">
              <a:spcBef>
                <a:spcPts val="0"/>
              </a:spcBef>
              <a:spcAft>
                <a:spcPts val="0"/>
              </a:spcAft>
              <a:buClr>
                <a:srgbClr val="1A1818"/>
              </a:buClr>
              <a:buSzPts val="2300"/>
              <a:buFont typeface="Trebuchet MS"/>
              <a:buChar char="●"/>
            </a:pPr>
            <a:r>
              <a:rPr lang="en-US" sz="2300" dirty="0">
                <a:solidFill>
                  <a:srgbClr val="1A1818"/>
                </a:solidFill>
                <a:cs typeface="Trebuchet MS"/>
                <a:sym typeface="Trebuchet MS"/>
              </a:rPr>
              <a:t>Kids on the team do the work, coaches/mentors guide the overall process</a:t>
            </a:r>
            <a:endParaRPr sz="2300" i="1" dirty="0">
              <a:cs typeface="Helvetica Neue"/>
              <a:sym typeface="Helvetica Neue"/>
            </a:endParaRPr>
          </a:p>
        </p:txBody>
      </p:sp>
    </p:spTree>
    <p:extLst>
      <p:ext uri="{BB962C8B-B14F-4D97-AF65-F5344CB8AC3E}">
        <p14:creationId xmlns:p14="http://schemas.microsoft.com/office/powerpoint/2010/main" val="1557120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2400"/>
              <a:buFont typeface="Roboto"/>
              <a:buNone/>
            </a:pPr>
            <a:r>
              <a:rPr lang="en-US"/>
              <a:t>Approximate Timeline</a:t>
            </a:r>
            <a:endParaRPr lang="en-US" dirty="0"/>
          </a:p>
        </p:txBody>
      </p:sp>
      <p:sp>
        <p:nvSpPr>
          <p:cNvPr id="150" name="Google Shape;150;p28"/>
          <p:cNvSpPr txBox="1">
            <a:spLocks noGrp="1"/>
          </p:cNvSpPr>
          <p:nvPr>
            <p:ph idx="1"/>
          </p:nvPr>
        </p:nvSpPr>
        <p:spPr>
          <a:xfrm>
            <a:off x="457199" y="1647826"/>
            <a:ext cx="8289235" cy="2545747"/>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700"/>
              <a:buNone/>
            </a:pPr>
            <a:r>
              <a:rPr lang="en-US" sz="2100" b="1" dirty="0">
                <a:solidFill>
                  <a:srgbClr val="1A1818"/>
                </a:solidFill>
              </a:rPr>
              <a:t>August 5, 2025:</a:t>
            </a:r>
            <a:r>
              <a:rPr lang="en-US" sz="2100" dirty="0">
                <a:solidFill>
                  <a:srgbClr val="1A1818"/>
                </a:solidFill>
              </a:rPr>
              <a:t>  Challenge documents released</a:t>
            </a:r>
            <a:endParaRPr lang="en-US" sz="2400" dirty="0"/>
          </a:p>
          <a:p>
            <a:pPr marL="0" lvl="0" indent="0" algn="l" rtl="0">
              <a:lnSpc>
                <a:spcPct val="80000"/>
              </a:lnSpc>
              <a:spcBef>
                <a:spcPts val="800"/>
              </a:spcBef>
              <a:spcAft>
                <a:spcPts val="0"/>
              </a:spcAft>
              <a:buSzPts val="1700"/>
              <a:buNone/>
            </a:pPr>
            <a:r>
              <a:rPr lang="en-US" sz="2100" b="1" dirty="0">
                <a:solidFill>
                  <a:srgbClr val="1A1818"/>
                </a:solidFill>
              </a:rPr>
              <a:t>August-November 2025: </a:t>
            </a:r>
            <a:r>
              <a:rPr lang="en-US" sz="2100" dirty="0">
                <a:solidFill>
                  <a:srgbClr val="1A1818"/>
                </a:solidFill>
              </a:rPr>
              <a:t>Team meets weekly to solve the challenge</a:t>
            </a:r>
          </a:p>
          <a:p>
            <a:pPr marL="0" lvl="0" indent="0" algn="l" rtl="0">
              <a:lnSpc>
                <a:spcPct val="80000"/>
              </a:lnSpc>
              <a:spcBef>
                <a:spcPts val="800"/>
              </a:spcBef>
              <a:spcAft>
                <a:spcPts val="0"/>
              </a:spcAft>
              <a:buClr>
                <a:srgbClr val="1A1818"/>
              </a:buClr>
              <a:buSzPts val="2100"/>
              <a:buNone/>
            </a:pPr>
            <a:r>
              <a:rPr lang="en-US" sz="2100" b="1" dirty="0">
                <a:solidFill>
                  <a:srgbClr val="1A1818"/>
                </a:solidFill>
              </a:rPr>
              <a:t>November-December 2025:</a:t>
            </a:r>
            <a:r>
              <a:rPr lang="en-US" sz="2100" dirty="0">
                <a:solidFill>
                  <a:srgbClr val="1A1818"/>
                </a:solidFill>
              </a:rPr>
              <a:t> Qualifiers</a:t>
            </a:r>
          </a:p>
          <a:p>
            <a:pPr marL="0" lvl="0" indent="0" algn="l" rtl="0">
              <a:lnSpc>
                <a:spcPct val="80000"/>
              </a:lnSpc>
              <a:spcBef>
                <a:spcPts val="800"/>
              </a:spcBef>
              <a:spcAft>
                <a:spcPts val="0"/>
              </a:spcAft>
              <a:buClr>
                <a:srgbClr val="1A1818"/>
              </a:buClr>
              <a:buSzPts val="2100"/>
              <a:buNone/>
            </a:pPr>
            <a:r>
              <a:rPr lang="en-US" sz="2100" b="1" dirty="0">
                <a:solidFill>
                  <a:srgbClr val="1A1818"/>
                </a:solidFill>
              </a:rPr>
              <a:t>December 2025 - February 2026: </a:t>
            </a:r>
            <a:r>
              <a:rPr lang="en-US" sz="2100" dirty="0">
                <a:solidFill>
                  <a:srgbClr val="1A1818"/>
                </a:solidFill>
              </a:rPr>
              <a:t>State/Regional Championship</a:t>
            </a:r>
          </a:p>
          <a:p>
            <a:pPr marL="0" lvl="0" indent="0" algn="l" rtl="0">
              <a:lnSpc>
                <a:spcPct val="80000"/>
              </a:lnSpc>
              <a:spcBef>
                <a:spcPts val="800"/>
              </a:spcBef>
              <a:spcAft>
                <a:spcPts val="0"/>
              </a:spcAft>
              <a:buClr>
                <a:srgbClr val="1A1818"/>
              </a:buClr>
              <a:buSzPts val="2100"/>
              <a:buNone/>
            </a:pPr>
            <a:r>
              <a:rPr lang="en-US" sz="2100" b="1" dirty="0">
                <a:solidFill>
                  <a:srgbClr val="1A1818"/>
                </a:solidFill>
              </a:rPr>
              <a:t>April 2026:</a:t>
            </a:r>
            <a:r>
              <a:rPr lang="en-US" sz="2100" dirty="0">
                <a:solidFill>
                  <a:srgbClr val="1A1818"/>
                </a:solidFill>
              </a:rPr>
              <a:t> World Championships</a:t>
            </a:r>
          </a:p>
          <a:p>
            <a:pPr marL="0" lvl="0" indent="0" algn="l" rtl="0">
              <a:lnSpc>
                <a:spcPct val="80000"/>
              </a:lnSpc>
              <a:spcBef>
                <a:spcPts val="800"/>
              </a:spcBef>
              <a:spcAft>
                <a:spcPts val="0"/>
              </a:spcAft>
              <a:buClr>
                <a:srgbClr val="1A1818"/>
              </a:buClr>
              <a:buSzPts val="2100"/>
              <a:buNone/>
            </a:pPr>
            <a:r>
              <a:rPr lang="en-US" sz="2100" b="1" dirty="0">
                <a:solidFill>
                  <a:srgbClr val="1A1818"/>
                </a:solidFill>
              </a:rPr>
              <a:t>May-June 2026: </a:t>
            </a:r>
            <a:r>
              <a:rPr lang="en-US" sz="2100" dirty="0">
                <a:solidFill>
                  <a:srgbClr val="1A1818"/>
                </a:solidFill>
              </a:rPr>
              <a:t>Official Open Invitationals run by Program Development Partners</a:t>
            </a:r>
          </a:p>
          <a:p>
            <a:pPr marL="0" lvl="0" indent="0" algn="l" rtl="0">
              <a:lnSpc>
                <a:spcPct val="80000"/>
              </a:lnSpc>
              <a:spcBef>
                <a:spcPts val="800"/>
              </a:spcBef>
              <a:spcAft>
                <a:spcPts val="0"/>
              </a:spcAft>
              <a:buClr>
                <a:srgbClr val="1A1818"/>
              </a:buClr>
              <a:buSzPts val="2100"/>
              <a:buNone/>
            </a:pPr>
            <a:endParaRPr lang="en-US" sz="2100" dirty="0">
              <a:solidFill>
                <a:srgbClr val="1A1818"/>
              </a:solidFill>
            </a:endParaRPr>
          </a:p>
          <a:p>
            <a:pPr marL="0" lvl="0" indent="0" algn="l" rtl="0">
              <a:lnSpc>
                <a:spcPct val="80000"/>
              </a:lnSpc>
              <a:spcBef>
                <a:spcPts val="800"/>
              </a:spcBef>
              <a:spcAft>
                <a:spcPts val="0"/>
              </a:spcAft>
              <a:buClr>
                <a:srgbClr val="1A1818"/>
              </a:buClr>
              <a:buSzPts val="2100"/>
              <a:buNone/>
            </a:pPr>
            <a:r>
              <a:rPr lang="en-US" sz="2100" dirty="0">
                <a:solidFill>
                  <a:srgbClr val="FF0000"/>
                </a:solidFill>
              </a:rPr>
              <a:t>Timelines vary by region. Contact your local organizers for specifics.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accent1"/>
              </a:buClr>
              <a:buSzPts val="2700"/>
              <a:buFont typeface="Trebuchet MS"/>
              <a:buNone/>
            </a:pPr>
            <a:r>
              <a:rPr lang="en-US"/>
              <a:t>Team Costs</a:t>
            </a:r>
            <a:endParaRPr/>
          </a:p>
        </p:txBody>
      </p:sp>
      <p:sp>
        <p:nvSpPr>
          <p:cNvPr id="157" name="Google Shape;157;p29"/>
          <p:cNvSpPr txBox="1">
            <a:spLocks noGrp="1"/>
          </p:cNvSpPr>
          <p:nvPr>
            <p:ph idx="1"/>
          </p:nvPr>
        </p:nvSpPr>
        <p:spPr>
          <a:prstGeom prst="rect">
            <a:avLst/>
          </a:prstGeom>
          <a:noFill/>
          <a:ln>
            <a:noFill/>
          </a:ln>
        </p:spPr>
        <p:txBody>
          <a:bodyPr spcFirstLastPara="1" wrap="square" lIns="68575" tIns="34275" rIns="68575" bIns="34275" anchor="t" anchorCtr="0">
            <a:noAutofit/>
          </a:bodyPr>
          <a:lstStyle/>
          <a:p>
            <a:pPr marL="457200" indent="-355600">
              <a:spcBef>
                <a:spcPts val="0"/>
              </a:spcBef>
              <a:spcAft>
                <a:spcPts val="0"/>
              </a:spcAft>
              <a:buSzPts val="2000"/>
              <a:buFont typeface="Arial" pitchFamily="34" charset="0"/>
              <a:buChar char="●"/>
            </a:pPr>
            <a:r>
              <a:rPr lang="en-US" dirty="0"/>
              <a:t>LEGO Robot - approx. $500.00 (Core Set + Expansion Set)</a:t>
            </a:r>
            <a:endParaRPr dirty="0"/>
          </a:p>
          <a:p>
            <a:pPr marL="914400" lvl="1" indent="-355600" algn="l" rtl="0">
              <a:spcBef>
                <a:spcPts val="0"/>
              </a:spcBef>
              <a:spcAft>
                <a:spcPts val="0"/>
              </a:spcAft>
              <a:buSzPts val="2000"/>
              <a:buChar char="○"/>
            </a:pPr>
            <a:r>
              <a:rPr lang="en-US" sz="1800" dirty="0"/>
              <a:t>SPIKE Prime, </a:t>
            </a:r>
            <a:r>
              <a:rPr lang="en-US" sz="1600" dirty="0"/>
              <a:t>MINDSTORMS</a:t>
            </a:r>
            <a:r>
              <a:rPr lang="en-US" sz="1800" dirty="0"/>
              <a:t> EV3, MINDSTORMS Robot Inventor</a:t>
            </a:r>
          </a:p>
          <a:p>
            <a:pPr marL="914400" lvl="1" indent="-355600" algn="l" rtl="0">
              <a:spcBef>
                <a:spcPts val="0"/>
              </a:spcBef>
              <a:spcAft>
                <a:spcPts val="0"/>
              </a:spcAft>
              <a:buSzPts val="2000"/>
              <a:buChar char="○"/>
            </a:pPr>
            <a:r>
              <a:rPr lang="en-US" sz="1800" dirty="0"/>
              <a:t>Purchase from </a:t>
            </a:r>
            <a:r>
              <a:rPr lang="en-US" sz="1800" i="1" dirty="0"/>
              <a:t>FIRST</a:t>
            </a:r>
            <a:r>
              <a:rPr lang="en-US" sz="1800" dirty="0"/>
              <a:t> or directly from LEGO Education</a:t>
            </a:r>
          </a:p>
          <a:p>
            <a:pPr marL="457200" indent="-355600">
              <a:spcBef>
                <a:spcPts val="0"/>
              </a:spcBef>
              <a:spcAft>
                <a:spcPts val="0"/>
              </a:spcAft>
              <a:buSzPts val="2000"/>
              <a:buFont typeface="Arial" pitchFamily="34" charset="0"/>
              <a:buChar char="●"/>
            </a:pPr>
            <a:r>
              <a:rPr lang="en-US" dirty="0"/>
              <a:t>Wooden Robotics Table – approx. $100.00</a:t>
            </a:r>
          </a:p>
          <a:p>
            <a:pPr marL="457200" lvl="0" indent="-355600" algn="l" rtl="0">
              <a:spcBef>
                <a:spcPts val="0"/>
              </a:spcBef>
              <a:spcAft>
                <a:spcPts val="0"/>
              </a:spcAft>
              <a:buSzPts val="2000"/>
              <a:buChar char="●"/>
            </a:pPr>
            <a:r>
              <a:rPr lang="en-US" dirty="0"/>
              <a:t>National Team Registration – $275 </a:t>
            </a:r>
            <a:endParaRPr dirty="0"/>
          </a:p>
          <a:p>
            <a:pPr marL="457200" lvl="0" indent="-355600" algn="l" rtl="0">
              <a:spcBef>
                <a:spcPts val="0"/>
              </a:spcBef>
              <a:spcAft>
                <a:spcPts val="0"/>
              </a:spcAft>
              <a:buSzPts val="2000"/>
              <a:buChar char="●"/>
            </a:pPr>
            <a:r>
              <a:rPr lang="en-US" dirty="0"/>
              <a:t>Challenge Set - $75 (expect 2%-4% increase)</a:t>
            </a:r>
            <a:endParaRPr dirty="0"/>
          </a:p>
          <a:p>
            <a:pPr marL="457200" lvl="0" indent="-355600" algn="l" rtl="0">
              <a:spcBef>
                <a:spcPts val="0"/>
              </a:spcBef>
              <a:spcAft>
                <a:spcPts val="0"/>
              </a:spcAft>
              <a:buSzPts val="2000"/>
              <a:buChar char="●"/>
            </a:pPr>
            <a:r>
              <a:rPr lang="en-US" dirty="0"/>
              <a:t>Local Tournament Registration Cost - $75-250+</a:t>
            </a:r>
          </a:p>
          <a:p>
            <a:pPr marL="457200" lvl="0" indent="-355600" algn="l" rtl="0">
              <a:spcBef>
                <a:spcPts val="0"/>
              </a:spcBef>
              <a:spcAft>
                <a:spcPts val="0"/>
              </a:spcAft>
              <a:buSzPts val="2000"/>
              <a:buChar char="●"/>
            </a:pPr>
            <a:r>
              <a:rPr lang="en-US" dirty="0"/>
              <a:t>Travel Expenses</a:t>
            </a:r>
            <a:endParaRPr sz="1800" dirty="0"/>
          </a:p>
          <a:p>
            <a:pPr marL="457200" lvl="0" indent="-355600" algn="l" rtl="0">
              <a:spcBef>
                <a:spcPts val="0"/>
              </a:spcBef>
              <a:spcAft>
                <a:spcPts val="0"/>
              </a:spcAft>
              <a:buSzPts val="2000"/>
              <a:buChar char="●"/>
            </a:pPr>
            <a:r>
              <a:rPr lang="en-US" dirty="0"/>
              <a:t>Team Shirts/Supplies</a:t>
            </a:r>
          </a:p>
        </p:txBody>
      </p:sp>
      <p:sp>
        <p:nvSpPr>
          <p:cNvPr id="3" name="TextBox 2">
            <a:extLst>
              <a:ext uri="{FF2B5EF4-FFF2-40B4-BE49-F238E27FC236}">
                <a16:creationId xmlns:a16="http://schemas.microsoft.com/office/drawing/2014/main" id="{BA912FCC-E913-DB39-7514-F75A34EBAFFB}"/>
              </a:ext>
            </a:extLst>
          </p:cNvPr>
          <p:cNvSpPr txBox="1"/>
          <p:nvPr/>
        </p:nvSpPr>
        <p:spPr>
          <a:xfrm>
            <a:off x="624839" y="4426602"/>
            <a:ext cx="8289235" cy="646331"/>
          </a:xfrm>
          <a:prstGeom prst="rect">
            <a:avLst/>
          </a:prstGeom>
          <a:noFill/>
        </p:spPr>
        <p:txBody>
          <a:bodyPr wrap="square">
            <a:spAutoFit/>
          </a:bodyPr>
          <a:lstStyle/>
          <a:p>
            <a:r>
              <a:rPr lang="en-US" dirty="0">
                <a:solidFill>
                  <a:srgbClr val="FF0000"/>
                </a:solidFill>
              </a:rPr>
              <a:t>Cost </a:t>
            </a:r>
            <a:r>
              <a:rPr lang="en-US" sz="1800" dirty="0">
                <a:solidFill>
                  <a:srgbClr val="FF0000"/>
                </a:solidFill>
              </a:rPr>
              <a:t>vary by region. Contact your local organizers for specifics. Above costs are in USD and for North America only.</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0"/>
          <p:cNvSpPr txBox="1">
            <a:spLocks noGrp="1"/>
          </p:cNvSpPr>
          <p:nvPr>
            <p:ph type="title"/>
          </p:nvPr>
        </p:nvSpPr>
        <p:spPr>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2400"/>
              <a:buFont typeface="Roboto"/>
              <a:buNone/>
            </a:pPr>
            <a:r>
              <a:rPr lang="en-US" dirty="0"/>
              <a:t>Four Parts of </a:t>
            </a:r>
            <a:r>
              <a:rPr lang="en-US" i="1" dirty="0"/>
              <a:t>FIRST</a:t>
            </a:r>
            <a:r>
              <a:rPr lang="en-US" dirty="0"/>
              <a:t> LEGO League Challenge</a:t>
            </a:r>
            <a:endParaRPr dirty="0"/>
          </a:p>
        </p:txBody>
      </p:sp>
      <p:pic>
        <p:nvPicPr>
          <p:cNvPr id="3" name="Picture 2">
            <a:extLst>
              <a:ext uri="{FF2B5EF4-FFF2-40B4-BE49-F238E27FC236}">
                <a16:creationId xmlns:a16="http://schemas.microsoft.com/office/drawing/2014/main" id="{CFA89C16-031F-90D1-127D-153E55D8B2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374" y="1447801"/>
            <a:ext cx="3460025" cy="3520462"/>
          </a:xfrm>
          <a:prstGeom prst="rect">
            <a:avLst/>
          </a:prstGeom>
        </p:spPr>
      </p:pic>
      <p:sp>
        <p:nvSpPr>
          <p:cNvPr id="5" name="TextBox 4">
            <a:extLst>
              <a:ext uri="{FF2B5EF4-FFF2-40B4-BE49-F238E27FC236}">
                <a16:creationId xmlns:a16="http://schemas.microsoft.com/office/drawing/2014/main" id="{96EC4F96-ACD1-671F-0A87-42A9DFFADFEB}"/>
              </a:ext>
            </a:extLst>
          </p:cNvPr>
          <p:cNvSpPr txBox="1"/>
          <p:nvPr/>
        </p:nvSpPr>
        <p:spPr>
          <a:xfrm>
            <a:off x="4099560" y="1963262"/>
            <a:ext cx="4693920" cy="1938992"/>
          </a:xfrm>
          <a:prstGeom prst="rect">
            <a:avLst/>
          </a:prstGeom>
          <a:noFill/>
        </p:spPr>
        <p:txBody>
          <a:bodyPr wrap="square" rtlCol="0">
            <a:spAutoFit/>
          </a:bodyPr>
          <a:lstStyle/>
          <a:p>
            <a:pPr marL="457200" indent="-457200">
              <a:buFont typeface="Arial" panose="020B0604020202020204" pitchFamily="34" charset="0"/>
              <a:buChar char="•"/>
            </a:pPr>
            <a:r>
              <a:rPr lang="en-US" sz="2400" dirty="0"/>
              <a:t>Four equally weighted parts Each accounts for 25% of your total performance</a:t>
            </a:r>
          </a:p>
          <a:p>
            <a:pPr marL="457200" indent="-457200">
              <a:buFont typeface="Arial" panose="020B0604020202020204" pitchFamily="34" charset="0"/>
              <a:buChar char="•"/>
            </a:pPr>
            <a:r>
              <a:rPr lang="en-US" sz="2400" dirty="0"/>
              <a:t>Evaluated using rubrics and points scored on the game</a:t>
            </a:r>
            <a:endParaRPr lang="en-US" sz="2400" dirty="0">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7E0498-8717-7108-1D7D-29A47C9488ED}"/>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37C59871-B36E-CD94-770C-8C0EBF0E8978}"/>
              </a:ext>
            </a:extLst>
          </p:cNvPr>
          <p:cNvSpPr>
            <a:spLocks noGrp="1"/>
          </p:cNvSpPr>
          <p:nvPr>
            <p:ph idx="1"/>
          </p:nvPr>
        </p:nvSpPr>
        <p:spPr/>
        <p:txBody>
          <a:bodyPr/>
          <a:lstStyle/>
          <a:p>
            <a:endParaRPr lang="en-US"/>
          </a:p>
        </p:txBody>
      </p:sp>
      <p:sp>
        <p:nvSpPr>
          <p:cNvPr id="4" name="Content Placeholder 2">
            <a:extLst>
              <a:ext uri="{FF2B5EF4-FFF2-40B4-BE49-F238E27FC236}">
                <a16:creationId xmlns:a16="http://schemas.microsoft.com/office/drawing/2014/main" id="{48F3B4DD-B250-F3D6-4A1B-2DE43251DB77}"/>
              </a:ext>
            </a:extLst>
          </p:cNvPr>
          <p:cNvSpPr txBox="1">
            <a:spLocks noChangeAspect="1"/>
          </p:cNvSpPr>
          <p:nvPr/>
        </p:nvSpPr>
        <p:spPr>
          <a:xfrm>
            <a:off x="427382" y="1828804"/>
            <a:ext cx="8289235" cy="609599"/>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sz="4000"/>
              <a:t>Innovation Project</a:t>
            </a:r>
            <a:endParaRPr lang="en-US" sz="4000" dirty="0"/>
          </a:p>
        </p:txBody>
      </p:sp>
    </p:spTree>
    <p:extLst>
      <p:ext uri="{BB962C8B-B14F-4D97-AF65-F5344CB8AC3E}">
        <p14:creationId xmlns:p14="http://schemas.microsoft.com/office/powerpoint/2010/main" val="35652048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530A68EFD17D48950E84BD598DC437" ma:contentTypeVersion="14" ma:contentTypeDescription="Create a new document." ma:contentTypeScope="" ma:versionID="11f8c389ba70db3419c02c7103570f99">
  <xsd:schema xmlns:xsd="http://www.w3.org/2001/XMLSchema" xmlns:xs="http://www.w3.org/2001/XMLSchema" xmlns:p="http://schemas.microsoft.com/office/2006/metadata/properties" xmlns:ns2="00371c52-833b-400f-ba1d-3599a71f02d7" xmlns:ns3="d7171e60-d71e-4106-a8b9-6506c21092ae" targetNamespace="http://schemas.microsoft.com/office/2006/metadata/properties" ma:root="true" ma:fieldsID="cb4fcf96f3018154d94d9e70be468014" ns2:_="" ns3:_="">
    <xsd:import namespace="00371c52-833b-400f-ba1d-3599a71f02d7"/>
    <xsd:import namespace="d7171e60-d71e-4106-a8b9-6506c21092a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371c52-833b-400f-ba1d-3599a71f02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171e60-d71e-4106-a8b9-6506c21092a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87c93e5-97d2-4f50-abfb-d0fa337f7335}" ma:internalName="TaxCatchAll" ma:showField="CatchAllData" ma:web="d7171e60-d71e-4106-a8b9-6506c21092a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0371c52-833b-400f-ba1d-3599a71f02d7">
      <Terms xmlns="http://schemas.microsoft.com/office/infopath/2007/PartnerControls"/>
    </lcf76f155ced4ddcb4097134ff3c332f>
    <TaxCatchAll xmlns="d7171e60-d71e-4106-a8b9-6506c21092ae" xsi:nil="true"/>
  </documentManagement>
</p:properties>
</file>

<file path=customXml/itemProps1.xml><?xml version="1.0" encoding="utf-8"?>
<ds:datastoreItem xmlns:ds="http://schemas.openxmlformats.org/officeDocument/2006/customXml" ds:itemID="{B4946AAB-2EA0-4D7D-A794-176C57A85EDC}">
  <ds:schemaRefs>
    <ds:schemaRef ds:uri="http://schemas.microsoft.com/sharepoint/v3/contenttype/forms"/>
  </ds:schemaRefs>
</ds:datastoreItem>
</file>

<file path=customXml/itemProps2.xml><?xml version="1.0" encoding="utf-8"?>
<ds:datastoreItem xmlns:ds="http://schemas.openxmlformats.org/officeDocument/2006/customXml" ds:itemID="{53D5C912-CBED-426E-AEF3-F1731DC528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371c52-833b-400f-ba1d-3599a71f02d7"/>
    <ds:schemaRef ds:uri="d7171e60-d71e-4106-a8b9-6506c21092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C7D6B3-7C1E-4CC1-9147-CD17D747095F}">
  <ds:schemaRefs>
    <ds:schemaRef ds:uri="http://schemas.microsoft.com/office/2006/metadata/properties"/>
    <ds:schemaRef ds:uri="http://schemas.microsoft.com/office/infopath/2007/PartnerControls"/>
    <ds:schemaRef ds:uri="00371c52-833b-400f-ba1d-3599a71f02d7"/>
    <ds:schemaRef ds:uri="d7171e60-d71e-4106-a8b9-6506c21092ae"/>
  </ds:schemaRefs>
</ds:datastoreItem>
</file>

<file path=docProps/app.xml><?xml version="1.0" encoding="utf-8"?>
<Properties xmlns="http://schemas.openxmlformats.org/officeDocument/2006/extended-properties" xmlns:vt="http://schemas.openxmlformats.org/officeDocument/2006/docPropsVTypes">
  <Template>Essential.thmx</Template>
  <TotalTime>21346</TotalTime>
  <Words>977</Words>
  <Application>Microsoft Macintosh PowerPoint</Application>
  <PresentationFormat>On-screen Show (16:9)</PresentationFormat>
  <Paragraphs>159</Paragraphs>
  <Slides>28</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Avenir</vt:lpstr>
      <vt:lpstr>Calibri</vt:lpstr>
      <vt:lpstr>Helvetica Neue</vt:lpstr>
      <vt:lpstr>Roboto</vt:lpstr>
      <vt:lpstr>Trebuchet MS</vt:lpstr>
      <vt:lpstr>Essential</vt:lpstr>
      <vt:lpstr>PowerPoint Presentation</vt:lpstr>
      <vt:lpstr>Three FIRST Programs (K-12)</vt:lpstr>
      <vt:lpstr>PowerPoint Presentation</vt:lpstr>
      <vt:lpstr>Table of Contents</vt:lpstr>
      <vt:lpstr>Team</vt:lpstr>
      <vt:lpstr>Approximate Timeline</vt:lpstr>
      <vt:lpstr>Team Costs</vt:lpstr>
      <vt:lpstr>Four Parts of FIRST LEGO League Challenge</vt:lpstr>
      <vt:lpstr>PowerPoint Presentation</vt:lpstr>
      <vt:lpstr>Innovation Project is based on a yearly theme</vt:lpstr>
      <vt:lpstr>Innovation Project Overview</vt:lpstr>
      <vt:lpstr>Sample Project (SUBMERGED)</vt:lpstr>
      <vt:lpstr>Sample Project (SUBMERGED)</vt:lpstr>
      <vt:lpstr>PowerPoint Presentation</vt:lpstr>
      <vt:lpstr>Overview</vt:lpstr>
      <vt:lpstr>Robot Runs</vt:lpstr>
      <vt:lpstr>2025-26 Season: UNEARTHED (Archaeology)</vt:lpstr>
      <vt:lpstr>PowerPoint Presentation</vt:lpstr>
      <vt:lpstr>Robot Design Overview</vt:lpstr>
      <vt:lpstr>Building and Programming</vt:lpstr>
      <vt:lpstr>PowerPoint Presentation</vt:lpstr>
      <vt:lpstr>What are Core Values?</vt:lpstr>
      <vt:lpstr>What is Gracious Professionalism and Coopertition?</vt:lpstr>
      <vt:lpstr>Learning Life Skills through FIRST</vt:lpstr>
      <vt:lpstr>PowerPoint Presentation</vt:lpstr>
      <vt:lpstr>Meeting Times/Attendance Requirements</vt:lpstr>
      <vt:lpstr>How do you join the team?</vt:lpstr>
      <vt:lpstr>Team Expectations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Stutt</dc:creator>
  <cp:lastModifiedBy>Seshan, Asha</cp:lastModifiedBy>
  <cp:revision>103</cp:revision>
  <dcterms:created xsi:type="dcterms:W3CDTF">2017-02-15T18:38:39Z</dcterms:created>
  <dcterms:modified xsi:type="dcterms:W3CDTF">2025-04-26T14:36:53Z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0x01010014530A68EFD17D48950E84BD598DC437</vt:lpwstr>
  </property>
</Properties>
</file>