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60"/>
  </p:notesMasterIdLst>
  <p:sldIdLst>
    <p:sldId id="264" r:id="rId5"/>
    <p:sldId id="339" r:id="rId6"/>
    <p:sldId id="257" r:id="rId7"/>
    <p:sldId id="259" r:id="rId8"/>
    <p:sldId id="260" r:id="rId9"/>
    <p:sldId id="284" r:id="rId10"/>
    <p:sldId id="285" r:id="rId11"/>
    <p:sldId id="286" r:id="rId12"/>
    <p:sldId id="287" r:id="rId13"/>
    <p:sldId id="265" r:id="rId14"/>
    <p:sldId id="266" r:id="rId15"/>
    <p:sldId id="288" r:id="rId16"/>
    <p:sldId id="26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336" r:id="rId26"/>
    <p:sldId id="298" r:id="rId27"/>
    <p:sldId id="299" r:id="rId28"/>
    <p:sldId id="300" r:id="rId29"/>
    <p:sldId id="301" r:id="rId30"/>
    <p:sldId id="302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37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38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5" r:id="rId5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0"/>
    <p:restoredTop sz="92275" autoAdjust="0"/>
  </p:normalViewPr>
  <p:slideViewPr>
    <p:cSldViewPr snapToGrid="0" snapToObjects="1">
      <p:cViewPr varScale="1">
        <p:scale>
          <a:sx n="108" d="100"/>
          <a:sy n="108" d="100"/>
        </p:scale>
        <p:origin x="216" y="8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41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9/19/21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a9524f756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a9524f756_0_5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9a9524f756_0_5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363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a9524f756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a9524f756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d6c23137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d6c231378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9d6c231378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a9524f756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9a9524f756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a9524f756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a9524f756_0_5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9a9524f756_0_5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a9524f756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a9524f756_0_5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9a9524f756_0_5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a9524f756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a9524f756_0_6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9a9524f756_0_6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a9524f756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a9524f756_0_6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9a9524f756_0_6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a9524f756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a9524f756_0_7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9a9524f756_0_7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a9524f756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a9524f756_0_6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9a9524f756_0_6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a9524f756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9a9524f756_0_6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9a9524f756_0_6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a9524f756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a9524f756_0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g9a9524f756_0_3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a9524f756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a9524f756_0_6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9a9524f756_0_6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a9524f756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a9524f756_0_5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9a9524f756_0_5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520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a9524f75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g9a9524f75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a9524f756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a9524f756_0_6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9a9524f756_0_6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a9524f75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g9a9524f75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3d8783dfd_7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g53d8783dfd_7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a9524f75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9a9524f75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3d8783df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3d8783dfd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g53d8783dfd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3d8783dfd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3d8783dfd_4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g53d8783dfd_4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e80af7f0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e80af7f0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g9e80af7f0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9524f756_0_3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9a9524f756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9a9524f75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g9a9524f75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3d8783dfd_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3d8783dfd_7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53d8783dfd_7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a9524f756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9a9524f756_0_7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9a9524f756_0_7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e80af7f0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9e80af7f00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6" name="Google Shape;406;g9e80af7f00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9a9524f756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" name="Google Shape;414;g9a9524f756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a9524f756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a9524f756_0_5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9a9524f756_0_5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899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a9524f75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6" name="Google Shape;436;g9a9524f75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0924783b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0924783b0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ga0924783b0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9a9524f75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g9a9524f75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a0abc437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a0abc4375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8" name="Google Shape;468;ga0abc4375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a9524f756_0_4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9a9524f756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9a9524f756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9a9524f756_0_7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8" name="Google Shape;478;g9a9524f756_0_7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9a9524f756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9a9524f756_0_7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8" name="Google Shape;488;g9a9524f756_0_7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9a9524f756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9a9524f756_0_7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9a9524f756_0_7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a0abc4375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a0abc4375e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ga0abc4375e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0abc4375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0abc4375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6" name="Google Shape;516;ga0abc4375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a9524f756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a9524f756_0_5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9a9524f756_0_5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3168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9a9524f756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9a9524f756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9a9524f756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5" name="Google Shape;545;g9a9524f756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9a9524f756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" name="Google Shape;553;g9a9524f756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a0abc4375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a0abc4375e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2" name="Google Shape;562;ga0abc4375e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a9524f756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9a9524f756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9a9524f756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g9a9524f756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bb7a6cc45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bb7a6cc45_3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g9bb7a6cc45_3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bb7a6cc45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bb7a6cc45_3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8" name="Google Shape;588;g9bb7a6cc45_3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9bb7a6cc4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9bb7a6cc45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7" name="Google Shape;597;g9bb7a6cc45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9e20a450a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9e20a450a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9e20a450a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a9524f756_0_4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9a9524f756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a9524f75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9a9524f75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a9524f756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9a9524f756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a9524f756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a9524f756_0_5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9a9524f756_0_5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3" r:id="rId2"/>
    <p:sldLayoutId id="2147483925" r:id="rId3"/>
    <p:sldLayoutId id="2147483914" r:id="rId4"/>
    <p:sldLayoutId id="2147483945" r:id="rId5"/>
    <p:sldLayoutId id="2147483936" r:id="rId6"/>
    <p:sldLayoutId id="2147483921" r:id="rId7"/>
    <p:sldLayoutId id="2147483934" r:id="rId8"/>
    <p:sldLayoutId id="2147483946" r:id="rId9"/>
    <p:sldLayoutId id="2147483947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BC2D2-1CC6-C644-B36D-D2B456D4B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0446" y="3518169"/>
            <a:ext cx="4929051" cy="381646"/>
          </a:xfrm>
        </p:spPr>
        <p:txBody>
          <a:bodyPr/>
          <a:lstStyle/>
          <a:p>
            <a:r>
              <a:rPr lang="en-US" dirty="0"/>
              <a:t>Created by FRC 8027 </a:t>
            </a:r>
            <a:br>
              <a:rPr lang="en-US" dirty="0"/>
            </a:br>
            <a:r>
              <a:rPr lang="en-US" dirty="0"/>
              <a:t>(Not the Droids You are Looking For </a:t>
            </a:r>
            <a:br>
              <a:rPr lang="en-US" dirty="0"/>
            </a:br>
            <a:r>
              <a:rPr lang="en-US" dirty="0"/>
              <a:t>and Tiger Techs alumni)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50EE3D-4F1E-8E4C-A671-730A5740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79" y="3452919"/>
            <a:ext cx="4744279" cy="446896"/>
          </a:xfrm>
        </p:spPr>
        <p:txBody>
          <a:bodyPr>
            <a:noAutofit/>
          </a:bodyPr>
          <a:lstStyle/>
          <a:p>
            <a:r>
              <a:rPr lang="en-US" sz="3200" i="1" dirty="0"/>
              <a:t>FIRST</a:t>
            </a:r>
            <a:r>
              <a:rPr lang="en-US" sz="3200" dirty="0"/>
              <a:t> LEGO League Challenge Overview</a:t>
            </a:r>
          </a:p>
        </p:txBody>
      </p:sp>
      <p:pic>
        <p:nvPicPr>
          <p:cNvPr id="12" name="Picture Placeholder 11" descr="A picture containing text, indoor, colorful, several&#10;&#10;Description automatically generated">
            <a:extLst>
              <a:ext uri="{FF2B5EF4-FFF2-40B4-BE49-F238E27FC236}">
                <a16:creationId xmlns:a16="http://schemas.microsoft.com/office/drawing/2014/main" id="{3007F3FA-8A94-C94F-9D09-FF0DEA6137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38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637" y="856125"/>
            <a:ext cx="2608725" cy="297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US"/>
              <a:t>What are Core Values?</a:t>
            </a: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3856384" cy="29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800" dirty="0">
                <a:highlight>
                  <a:schemeClr val="lt1"/>
                </a:highlight>
              </a:rPr>
              <a:t>The cornerstones of the program. </a:t>
            </a:r>
            <a:endParaRPr sz="1800" dirty="0">
              <a:highlight>
                <a:schemeClr val="lt1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800" dirty="0">
                <a:highlight>
                  <a:schemeClr val="lt1"/>
                </a:highlight>
              </a:rPr>
              <a:t>They are among the fundamental elements that distinguish </a:t>
            </a:r>
            <a:r>
              <a:rPr lang="en-US" sz="1800" i="1" dirty="0">
                <a:highlight>
                  <a:schemeClr val="lt1"/>
                </a:highlight>
              </a:rPr>
              <a:t>FIRST </a:t>
            </a:r>
            <a:r>
              <a:rPr lang="en-US" sz="1800" dirty="0">
                <a:highlight>
                  <a:schemeClr val="lt1"/>
                </a:highlight>
              </a:rPr>
              <a:t>from other programs of its kind.</a:t>
            </a:r>
            <a:endParaRPr sz="1800" dirty="0">
              <a:highlight>
                <a:schemeClr val="lt1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800" dirty="0"/>
              <a:t>The set of ideas that every FIRST team should live by:</a:t>
            </a:r>
            <a:endParaRPr sz="1800" dirty="0"/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800" dirty="0">
                <a:solidFill>
                  <a:srgbClr val="000000"/>
                </a:solidFill>
                <a:highlight>
                  <a:schemeClr val="lt1"/>
                </a:highlight>
              </a:rPr>
              <a:t>Work with others in a respectful way</a:t>
            </a:r>
            <a:endParaRPr sz="1800"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US" sz="1800" dirty="0">
                <a:solidFill>
                  <a:srgbClr val="000000"/>
                </a:solidFill>
                <a:highlight>
                  <a:schemeClr val="lt1"/>
                </a:highlight>
              </a:rPr>
              <a:t>Impact the community in a positive way</a:t>
            </a:r>
            <a:endParaRPr sz="1800" dirty="0"/>
          </a:p>
        </p:txBody>
      </p:sp>
      <p:sp>
        <p:nvSpPr>
          <p:cNvPr id="179" name="Google Shape;179;p32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925" y="1481549"/>
            <a:ext cx="4912950" cy="22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Gracious Professionalism and Coopertition?</a:t>
            </a:r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4740966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222222"/>
                </a:solidFill>
                <a:highlight>
                  <a:srgbClr val="FFFFFF"/>
                </a:highlight>
              </a:rPr>
              <a:t>Gracious Professionalism:</a:t>
            </a:r>
            <a:endParaRPr sz="16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High-quality work, emphasis on the value of others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Respect for  individuals and the community. 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Competition and mutual gain are not separate notions.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 err="1">
                <a:solidFill>
                  <a:srgbClr val="222222"/>
                </a:solidFill>
                <a:highlight>
                  <a:srgbClr val="FFFFFF"/>
                </a:highlight>
              </a:rPr>
              <a:t>Coopertition</a:t>
            </a:r>
            <a:r>
              <a:rPr lang="en-US" sz="1600" b="1" dirty="0">
                <a:solidFill>
                  <a:srgbClr val="222222"/>
                </a:solidFill>
                <a:highlight>
                  <a:srgbClr val="FFFFFF"/>
                </a:highlight>
              </a:rPr>
              <a:t>:</a:t>
            </a:r>
            <a:endParaRPr sz="16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US" sz="1600" dirty="0">
                <a:solidFill>
                  <a:srgbClr val="222222"/>
                </a:solidFill>
                <a:highlight>
                  <a:srgbClr val="FFFFFF"/>
                </a:highlight>
              </a:rPr>
              <a:t>The idea you should respect and support teams you compete against.</a:t>
            </a: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88" name="Google Shape;188;p33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375" y="1647825"/>
            <a:ext cx="3314249" cy="2202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Core Values Rubric</a:t>
            </a:r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196" name="Google Shape;196;p34"/>
          <p:cNvSpPr txBox="1"/>
          <p:nvPr/>
        </p:nvSpPr>
        <p:spPr>
          <a:xfrm>
            <a:off x="231503" y="1693376"/>
            <a:ext cx="3711847" cy="3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lvl="0" indent="-285750" algn="l" rtl="0">
              <a:spcBef>
                <a:spcPts val="0"/>
              </a:spcBef>
              <a:spcAft>
                <a:spcPts val="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700" dirty="0">
                <a:latin typeface="Roboto"/>
                <a:ea typeface="Roboto"/>
                <a:cs typeface="Roboto"/>
                <a:sym typeface="Roboto"/>
              </a:rPr>
              <a:t>The rubric addresses the major elements that teams are judged on and how overall Core Values skills are evaluated</a:t>
            </a:r>
            <a:endParaRPr sz="17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7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-US" sz="1700" dirty="0">
                <a:latin typeface="Roboto"/>
                <a:ea typeface="Roboto"/>
                <a:cs typeface="Roboto"/>
                <a:sym typeface="Roboto"/>
              </a:rPr>
              <a:t>Students will give examples to demonstrate their understanding and use of each of the Core Values.</a:t>
            </a:r>
            <a:endParaRPr sz="17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91D4112-9BB4-604D-899F-A9AD38146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715" y="1227017"/>
            <a:ext cx="48768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Create a Team Identity/Have Fun</a:t>
            </a:r>
            <a:endParaRPr dirty="0"/>
          </a:p>
        </p:txBody>
      </p:sp>
      <p:sp>
        <p:nvSpPr>
          <p:cNvPr id="204" name="Google Shape;204;p35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4288971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Team Identity is a huge part of being a FIRST team.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Many teams choose to express themselves with hats and team t-shirts.</a:t>
            </a:r>
            <a:endParaRPr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Helps your team stand out in a crowd 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Gives a team a sense of personality and individuality.</a:t>
            </a:r>
            <a:endParaRPr dirty="0"/>
          </a:p>
        </p:txBody>
      </p:sp>
      <p:sp>
        <p:nvSpPr>
          <p:cNvPr id="205" name="Google Shape;205;p35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841560">
            <a:off x="5319902" y="1153801"/>
            <a:ext cx="2569721" cy="192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6987">
            <a:off x="6546400" y="2449050"/>
            <a:ext cx="2137900" cy="21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Spread STEM in the Community</a:t>
            </a:r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5460303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dirty="0"/>
              <a:t>FIRST is all about sharing your knowledge of STEM within the community:</a:t>
            </a:r>
            <a:endParaRPr sz="1800" dirty="0"/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US" sz="1600" dirty="0"/>
              <a:t>Reaching out with other teams,</a:t>
            </a:r>
            <a:endParaRPr sz="16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600" dirty="0"/>
              <a:t>other students, </a:t>
            </a:r>
            <a:endParaRPr sz="16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600" dirty="0"/>
              <a:t>or anyone with an interest in STEM 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 great way to get others involved and further build your program</a:t>
            </a:r>
            <a:r>
              <a:rPr lang="en-US" sz="2400" dirty="0"/>
              <a:t>:</a:t>
            </a:r>
            <a:endParaRPr sz="2400" dirty="0"/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en-US" sz="1600" dirty="0"/>
              <a:t>Events</a:t>
            </a:r>
            <a:endParaRPr sz="16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600" dirty="0"/>
              <a:t>Team Workshops</a:t>
            </a:r>
            <a:endParaRPr sz="16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600" dirty="0"/>
              <a:t>Online Mentorship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217" name="Google Shape;217;p36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215" name="Google Shape;215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425" y="3054525"/>
            <a:ext cx="2393377" cy="17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15567" y="1087374"/>
            <a:ext cx="2081091" cy="156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Help Other Teams</a:t>
            </a:r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5337314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dirty="0"/>
              <a:t>Helping out others can do worlds of good within the FIRST community. </a:t>
            </a:r>
            <a:endParaRPr sz="1800" dirty="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/>
              <a:t>Help others, even if you have to compete against one another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/>
              <a:t>Help if you see a team struggle with a mission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/>
              <a:t>Lend parts if you have a missing piece that they do not have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Sharing your knowledge and resources can build bonds with others and spread success on a greater level.</a:t>
            </a:r>
            <a:endParaRPr sz="1800" dirty="0"/>
          </a:p>
        </p:txBody>
      </p:sp>
      <p:sp>
        <p:nvSpPr>
          <p:cNvPr id="226" name="Google Shape;226;p3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037" y="2813525"/>
            <a:ext cx="2504515" cy="193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025" y="827100"/>
            <a:ext cx="2437747" cy="182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 to Communicate</a:t>
            </a:r>
            <a:endParaRPr/>
          </a:p>
        </p:txBody>
      </p:sp>
      <p:sp>
        <p:nvSpPr>
          <p:cNvPr id="234" name="Google Shape;234;p38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4913626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Communication is key when it comes to being a successful team. 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Communicate with your own team so you can learn from each other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Communicate with others on and off the field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Teams build communication skills so that they can speak to the media and even the Governor of Pennsylvania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Helps spread the importance of STEM in the community</a:t>
            </a:r>
            <a:endParaRPr sz="1600" dirty="0"/>
          </a:p>
        </p:txBody>
      </p:sp>
      <p:sp>
        <p:nvSpPr>
          <p:cNvPr id="235" name="Google Shape;235;p3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236" name="Google Shape;236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73663" y="949927"/>
            <a:ext cx="3021400" cy="220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B7879ED-F2B2-B542-A086-5B15943C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610" y="3165386"/>
            <a:ext cx="3422469" cy="19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Core Values Judging</a:t>
            </a:r>
            <a:endParaRPr/>
          </a:p>
        </p:txBody>
      </p:sp>
      <p:sp>
        <p:nvSpPr>
          <p:cNvPr id="244" name="Google Shape;244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Core Values,  just like the other 2 aspects of FIRST has its own set of judging. Judges make evaluations of a team based on the the rubric. 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Looking to see if a team understands each of the Core Values and has implemented them on their team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Judges are looking to reward well-rounded team where… 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everyone has a role to play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everyone is treated with respect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students have understood FIRST and applied in their daily lives and community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Judging </a:t>
            </a:r>
            <a:r>
              <a:rPr lang="en-US" sz="1600" i="1" dirty="0"/>
              <a:t>may</a:t>
            </a:r>
            <a:r>
              <a:rPr lang="en-US" sz="1600" dirty="0"/>
              <a:t> include a Teamwork Activity (in some regions)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/>
              <a:t>This gives </a:t>
            </a:r>
            <a:r>
              <a:rPr lang="en-US" sz="1600" dirty="0"/>
              <a:t>the judges a sense on how everyone works together and how a team can problem solve effectively in tough situations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245" name="Google Shape;245;p39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 to Work Together as a Team</a:t>
            </a:r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4522305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Help team members get to know each other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Make sure everyone is involved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Help to learn to problem solve in a large group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Help to learn to reach a consensus when there are different ideas</a:t>
            </a:r>
            <a:endParaRPr sz="1600" dirty="0"/>
          </a:p>
        </p:txBody>
      </p:sp>
      <p:sp>
        <p:nvSpPr>
          <p:cNvPr id="253" name="Google Shape;253;p40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254" name="Google Shape;254;p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674" y="1407075"/>
            <a:ext cx="3284104" cy="2463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 txBox="1"/>
          <p:nvPr/>
        </p:nvSpPr>
        <p:spPr>
          <a:xfrm>
            <a:off x="433875" y="4125850"/>
            <a:ext cx="8122800" cy="62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Doing a Teamwork Activity during team practices allows everyone’s voice to be heard and can prepare a team when</a:t>
            </a:r>
            <a:endParaRPr sz="16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comes time where there is a real challenge at hand.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345603-D9D3-3A48-8843-690FC29010C7}"/>
              </a:ext>
            </a:extLst>
          </p:cNvPr>
          <p:cNvSpPr txBox="1"/>
          <p:nvPr/>
        </p:nvSpPr>
        <p:spPr>
          <a:xfrm>
            <a:off x="1184031" y="818606"/>
            <a:ext cx="6775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“I don’t use kids to build robots. I use robots to build kids”</a:t>
            </a:r>
          </a:p>
          <a:p>
            <a:pPr algn="r"/>
            <a:r>
              <a:rPr lang="en-US" sz="4800" dirty="0"/>
              <a:t>- Dean Kamen</a:t>
            </a:r>
          </a:p>
        </p:txBody>
      </p:sp>
    </p:spTree>
    <p:extLst>
      <p:ext uri="{BB962C8B-B14F-4D97-AF65-F5344CB8AC3E}">
        <p14:creationId xmlns:p14="http://schemas.microsoft.com/office/powerpoint/2010/main" val="1962754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life skills through FIRST</a:t>
            </a:r>
            <a:endParaRPr/>
          </a:p>
        </p:txBody>
      </p:sp>
      <p:sp>
        <p:nvSpPr>
          <p:cNvPr id="262" name="Google Shape;262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36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Teamwork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Communication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Problem Solving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Helping one another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Giving back to community</a:t>
            </a:r>
            <a:endParaRPr sz="2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3" name="Google Shape;263;p41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264" name="Google Shape;264;p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625" y="1005838"/>
            <a:ext cx="3131825" cy="31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975" y="2737025"/>
            <a:ext cx="2989361" cy="224202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</a:t>
            </a:r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4299137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Fun and exciting</a:t>
            </a:r>
            <a:endParaRPr sz="18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Meet teams from different places </a:t>
            </a:r>
            <a:endParaRPr sz="18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People who share similar interests with you</a:t>
            </a:r>
            <a:endParaRPr sz="18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Everyone at events is very willing to help</a:t>
            </a:r>
            <a:endParaRPr sz="1800" dirty="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Learn from each other</a:t>
            </a:r>
            <a:endParaRPr sz="1800" dirty="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Get feedback from judges and improve your work</a:t>
            </a:r>
            <a:endParaRPr sz="1800" dirty="0"/>
          </a:p>
        </p:txBody>
      </p:sp>
      <p:sp>
        <p:nvSpPr>
          <p:cNvPr id="273" name="Google Shape;273;p42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274" name="Google Shape;274;p4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000" y="788175"/>
            <a:ext cx="2713624" cy="203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80;p43">
            <a:extLst>
              <a:ext uri="{FF2B5EF4-FFF2-40B4-BE49-F238E27FC236}">
                <a16:creationId xmlns:a16="http://schemas.microsoft.com/office/drawing/2014/main" id="{93295254-7A9B-B440-B528-B90EDBF48CD7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187" y="939713"/>
            <a:ext cx="2635625" cy="2978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317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Trebuchet MS"/>
              <a:buNone/>
            </a:pPr>
            <a:r>
              <a:rPr lang="en-US">
                <a:solidFill>
                  <a:srgbClr val="000000"/>
                </a:solidFill>
              </a:rPr>
              <a:t>Overview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6" name="Google Shape;286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4ft x 8ft  table with a mat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All mission models are LEGO-based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LEGO MINDSTORMS or SPIKE Prime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Yearly theme: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2021 - CARGO Connect</a:t>
            </a: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2020 - </a:t>
            </a:r>
            <a:r>
              <a:rPr lang="en-US" sz="2200" dirty="0" err="1"/>
              <a:t>RePLAY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2019 - City Shaper 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2018 - Into Orbit</a:t>
            </a:r>
            <a:endParaRPr sz="22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88" name="Google Shape;288;p44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287" name="Google Shape;287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1574" y="1041705"/>
            <a:ext cx="3041074" cy="22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982" y="3134558"/>
            <a:ext cx="2688129" cy="178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Robot Runs</a:t>
            </a:r>
            <a:endParaRPr/>
          </a:p>
        </p:txBody>
      </p:sp>
      <p:sp>
        <p:nvSpPr>
          <p:cNvPr id="296" name="Google Shape;296;p45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4830418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Robot Competition: 3 rounds, top score qualifies 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Each team has 2.5 minutes to complete as many challenges as they can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Each mission on the board is worth a different number of points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Harder missions are not always worth more points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Each mission has its own set of rules and instructions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Referees score you at the end of each run</a:t>
            </a:r>
            <a:endParaRPr sz="1200" dirty="0"/>
          </a:p>
        </p:txBody>
      </p:sp>
      <p:sp>
        <p:nvSpPr>
          <p:cNvPr id="297" name="Google Shape;297;p45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298" name="Google Shape;298;p4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024" y="1874274"/>
            <a:ext cx="3146472" cy="235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US" dirty="0"/>
              <a:t>CARGO CONNECT 2021 Season </a:t>
            </a:r>
            <a:endParaRPr dirty="0"/>
          </a:p>
        </p:txBody>
      </p:sp>
      <p:sp>
        <p:nvSpPr>
          <p:cNvPr id="304" name="Google Shape;304;p46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305" name="Google Shape;305;p46"/>
          <p:cNvSpPr txBox="1"/>
          <p:nvPr/>
        </p:nvSpPr>
        <p:spPr>
          <a:xfrm>
            <a:off x="284050" y="1542025"/>
            <a:ext cx="332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US" sz="1800" dirty="0">
                <a:latin typeface="Roboto"/>
                <a:ea typeface="Roboto"/>
                <a:cs typeface="Roboto"/>
                <a:sym typeface="Roboto"/>
              </a:rPr>
              <a:t>The theme is based on cargo and transportation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US" sz="1800" dirty="0">
                <a:latin typeface="Roboto"/>
                <a:ea typeface="Roboto"/>
                <a:cs typeface="Roboto"/>
                <a:sym typeface="Roboto"/>
              </a:rPr>
              <a:t>Lines are provided to allow the robot to line follow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US" sz="1800" dirty="0">
                <a:latin typeface="Roboto"/>
                <a:ea typeface="Roboto"/>
                <a:cs typeface="Roboto"/>
                <a:sym typeface="Roboto"/>
              </a:rPr>
              <a:t>Missions are based on real-world scenarios suc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h as moving a turbine blade, unloading/loading containers, etc.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2" name="Picture 8" descr="FIRST LEGO League Challenge - Prince William County Public Schools">
            <a:extLst>
              <a:ext uri="{FF2B5EF4-FFF2-40B4-BE49-F238E27FC236}">
                <a16:creationId xmlns:a16="http://schemas.microsoft.com/office/drawing/2014/main" id="{BDBDAC78-168D-3C41-B18A-8E442F7DB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5679" y="1504108"/>
            <a:ext cx="5164271" cy="28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US"/>
              <a:t>Challenges Teams Face</a:t>
            </a:r>
            <a:endParaRPr/>
          </a:p>
        </p:txBody>
      </p:sp>
      <p:sp>
        <p:nvSpPr>
          <p:cNvPr id="312" name="Google Shape;312;p4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313" name="Google Shape;313;p47"/>
          <p:cNvSpPr txBox="1"/>
          <p:nvPr/>
        </p:nvSpPr>
        <p:spPr>
          <a:xfrm>
            <a:off x="284050" y="1542025"/>
            <a:ext cx="5021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an efficient and sturdy robot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LEGO Technic is often new material for teams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Learning to use the right elements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Learning to build compactly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Teams are often tempted to copy robots from online, but we encourage creativity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Navigating to the correct location requires teams to think about how to use sensors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Sensors are often “scary” for young teams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Teams struggle with reliability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Robot does not behave the same day-to-day or at event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Picture 6" descr="FIRST LEGO League 2021-22 Season Theme Announced: Cargo Connect! –  BrickJournal">
            <a:extLst>
              <a:ext uri="{FF2B5EF4-FFF2-40B4-BE49-F238E27FC236}">
                <a16:creationId xmlns:a16="http://schemas.microsoft.com/office/drawing/2014/main" id="{EDE3D74D-038F-2D45-8127-A15640EA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920" y="1708623"/>
            <a:ext cx="3393030" cy="24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0219ED0-1C94-0840-868B-45389E7E7C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365" y="716708"/>
            <a:ext cx="3051635" cy="4033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Trebuchet MS"/>
              <a:buNone/>
            </a:pPr>
            <a:r>
              <a:rPr lang="en-US">
                <a:solidFill>
                  <a:srgbClr val="000000"/>
                </a:solidFill>
              </a:rPr>
              <a:t>Robot Missions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0" name="Google Shape;320;p4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322" name="Google Shape;322;p48"/>
          <p:cNvSpPr txBox="1"/>
          <p:nvPr/>
        </p:nvSpPr>
        <p:spPr>
          <a:xfrm>
            <a:off x="284050" y="1542025"/>
            <a:ext cx="332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-US" sz="1500" dirty="0">
                <a:latin typeface="Roboto"/>
                <a:ea typeface="Roboto"/>
                <a:cs typeface="Roboto"/>
                <a:sym typeface="Roboto"/>
              </a:rPr>
              <a:t>Typically 15 missions every year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-US" sz="1500" dirty="0">
                <a:latin typeface="Roboto"/>
                <a:ea typeface="Roboto"/>
                <a:cs typeface="Roboto"/>
                <a:sym typeface="Roboto"/>
              </a:rPr>
              <a:t>Teams pick and choose based on their experience and ability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-US" sz="1500" dirty="0">
                <a:latin typeface="Roboto"/>
                <a:ea typeface="Roboto"/>
                <a:cs typeface="Roboto"/>
                <a:sym typeface="Roboto"/>
              </a:rPr>
              <a:t>FIRST provides the solution to one mission every year to get rookies started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-US" sz="1500" dirty="0">
                <a:latin typeface="Roboto"/>
                <a:ea typeface="Roboto"/>
                <a:cs typeface="Roboto"/>
                <a:sym typeface="Roboto"/>
              </a:rPr>
              <a:t>Rookies are expected to complete 2-3 mission reliably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-US" sz="1500" dirty="0">
                <a:latin typeface="Roboto"/>
                <a:ea typeface="Roboto"/>
                <a:cs typeface="Roboto"/>
                <a:sym typeface="Roboto"/>
              </a:rPr>
              <a:t>Veteran teams will complete more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-US" sz="1500" dirty="0">
                <a:latin typeface="Roboto"/>
                <a:ea typeface="Roboto"/>
                <a:cs typeface="Roboto"/>
                <a:sym typeface="Roboto"/>
              </a:rPr>
              <a:t>A few high-end teams will aim to complete *all* the missions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6042013-0604-8D44-B381-B0DD871CA3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129" y="1227017"/>
            <a:ext cx="2822486" cy="3639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Programming</a:t>
            </a:r>
            <a:endParaRPr/>
          </a:p>
        </p:txBody>
      </p:sp>
      <p:sp>
        <p:nvSpPr>
          <p:cNvPr id="339" name="Google Shape;339;p50"/>
          <p:cNvSpPr txBox="1">
            <a:spLocks noGrp="1"/>
          </p:cNvSpPr>
          <p:nvPr>
            <p:ph idx="1"/>
          </p:nvPr>
        </p:nvSpPr>
        <p:spPr>
          <a:xfrm>
            <a:off x="473400" y="1424349"/>
            <a:ext cx="3984900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 dirty="0"/>
              <a:t>EV3: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Block-based or Scratch-based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Less condensed approach</a:t>
            </a:r>
            <a:endParaRPr dirty="0"/>
          </a:p>
        </p:txBody>
      </p:sp>
      <p:sp>
        <p:nvSpPr>
          <p:cNvPr id="340" name="Google Shape;340;p50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pic>
        <p:nvPicPr>
          <p:cNvPr id="341" name="Google Shape;341;p50" descr="Beyond Basics Ex 12-18 - ev3pyth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00" y="3054225"/>
            <a:ext cx="3469500" cy="17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0"/>
          <p:cNvSpPr txBox="1"/>
          <p:nvPr/>
        </p:nvSpPr>
        <p:spPr>
          <a:xfrm>
            <a:off x="4571875" y="1424213"/>
            <a:ext cx="3984900" cy="29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latin typeface="Roboto"/>
                <a:ea typeface="Roboto"/>
                <a:cs typeface="Roboto"/>
                <a:sym typeface="Roboto"/>
              </a:rPr>
              <a:t>SPIKE Prime:</a:t>
            </a:r>
            <a:endParaRPr sz="2000" u="sng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Scratch or Micro Python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Linear approach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3" name="Google Shape;34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277" y="2963050"/>
            <a:ext cx="3469500" cy="190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Programming Concepts to Learn Through FIRST</a:t>
            </a:r>
            <a:endParaRPr/>
          </a:p>
        </p:txBody>
      </p:sp>
      <p:sp>
        <p:nvSpPr>
          <p:cNvPr id="350" name="Google Shape;350;p51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351" name="Google Shape;351;p51"/>
          <p:cNvSpPr txBox="1"/>
          <p:nvPr/>
        </p:nvSpPr>
        <p:spPr>
          <a:xfrm>
            <a:off x="289200" y="1597450"/>
            <a:ext cx="6232370" cy="30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u="sng" dirty="0">
                <a:latin typeface="Roboto"/>
                <a:ea typeface="Roboto"/>
                <a:cs typeface="Roboto"/>
                <a:sym typeface="Roboto"/>
              </a:rPr>
              <a:t>Basic skills</a:t>
            </a:r>
            <a:endParaRPr sz="2000" u="sng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Basic sensor usage, loops, switches, basic line following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u="sng" dirty="0">
                <a:latin typeface="Roboto"/>
                <a:ea typeface="Roboto"/>
                <a:cs typeface="Roboto"/>
                <a:sym typeface="Roboto"/>
              </a:rPr>
              <a:t>Intermediate skills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○"/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Custom </a:t>
            </a: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MyBlocks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, decision/logic blocks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u="sng" dirty="0">
                <a:latin typeface="Roboto"/>
                <a:ea typeface="Roboto"/>
                <a:cs typeface="Roboto"/>
                <a:sym typeface="Roboto"/>
              </a:rPr>
              <a:t>Advanced skills</a:t>
            </a:r>
            <a:endParaRPr sz="2000" u="sng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Proportional control, PID line follower, gyro sensor usage, menu system</a:t>
            </a:r>
            <a:r>
              <a:rPr lang="en-US" sz="17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7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2" name="Google Shape;35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475" y="1327877"/>
            <a:ext cx="1649014" cy="333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457198" y="884807"/>
            <a:ext cx="8289300" cy="64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Table of Contents</a:t>
            </a:r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>
            <a:off x="457199" y="1667435"/>
            <a:ext cx="8289300" cy="293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●"/>
            </a:pPr>
            <a:r>
              <a:rPr lang="en-US" sz="2600" dirty="0"/>
              <a:t>Overview of FIRST LEGO League </a:t>
            </a:r>
            <a:endParaRPr sz="2600" dirty="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600" dirty="0"/>
              <a:t>Robot Game </a:t>
            </a:r>
            <a:endParaRPr sz="2600" dirty="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600" dirty="0"/>
              <a:t>Innovation Project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600" dirty="0"/>
              <a:t>Core Values</a:t>
            </a:r>
            <a:endParaRPr sz="26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600" dirty="0"/>
              <a:t>Global Innovation Award</a:t>
            </a:r>
            <a:endParaRPr sz="2600" dirty="0"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Engineering Concepts you Learn Through FIRST</a:t>
            </a:r>
            <a:endParaRPr/>
          </a:p>
        </p:txBody>
      </p:sp>
      <p:sp>
        <p:nvSpPr>
          <p:cNvPr id="359" name="Google Shape;359;p52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sp>
        <p:nvSpPr>
          <p:cNvPr id="360" name="Google Shape;360;p52"/>
          <p:cNvSpPr txBox="1"/>
          <p:nvPr/>
        </p:nvSpPr>
        <p:spPr>
          <a:xfrm>
            <a:off x="288360" y="1773066"/>
            <a:ext cx="3455100" cy="30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US" sz="2100" dirty="0">
                <a:latin typeface="Roboto"/>
                <a:ea typeface="Roboto"/>
                <a:cs typeface="Roboto"/>
                <a:sym typeface="Roboto"/>
              </a:rPr>
              <a:t>Students learn physics and engineering concepts when designing a robot</a:t>
            </a:r>
            <a:endParaRPr sz="21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Roboto"/>
              <a:buChar char="●"/>
            </a:pPr>
            <a:r>
              <a:rPr lang="en-US" sz="2100" dirty="0">
                <a:latin typeface="Roboto"/>
                <a:ea typeface="Roboto"/>
                <a:cs typeface="Roboto"/>
                <a:sym typeface="Roboto"/>
              </a:rPr>
              <a:t>Some teams CAD their LEGO robots</a:t>
            </a:r>
            <a:endParaRPr sz="21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1" name="Google Shape;361;p52" descr="A picture containing toy, cake, indoor, small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400" y="1351625"/>
            <a:ext cx="5107599" cy="32941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2"/>
          <p:cNvSpPr txBox="1"/>
          <p:nvPr/>
        </p:nvSpPr>
        <p:spPr>
          <a:xfrm>
            <a:off x="8146790" y="3213316"/>
            <a:ext cx="7527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 walls that support wheels</a:t>
            </a:r>
            <a:endParaRPr sz="600"/>
          </a:p>
        </p:txBody>
      </p:sp>
      <p:sp>
        <p:nvSpPr>
          <p:cNvPr id="363" name="Google Shape;363;p52"/>
          <p:cNvSpPr txBox="1"/>
          <p:nvPr/>
        </p:nvSpPr>
        <p:spPr>
          <a:xfrm>
            <a:off x="3861952" y="3851325"/>
            <a:ext cx="9033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 riding wheels</a:t>
            </a:r>
            <a:endParaRPr sz="600"/>
          </a:p>
        </p:txBody>
      </p:sp>
      <p:sp>
        <p:nvSpPr>
          <p:cNvPr id="364" name="Google Shape;364;p52"/>
          <p:cNvSpPr txBox="1"/>
          <p:nvPr/>
        </p:nvSpPr>
        <p:spPr>
          <a:xfrm>
            <a:off x="3861951" y="2380925"/>
            <a:ext cx="10749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well-separat</a:t>
            </a:r>
            <a:r>
              <a:rPr lang="en-US" sz="1000"/>
              <a:t>e</a:t>
            </a: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d, aligned color sensors </a:t>
            </a:r>
            <a:endParaRPr sz="600"/>
          </a:p>
        </p:txBody>
      </p:sp>
      <p:sp>
        <p:nvSpPr>
          <p:cNvPr id="365" name="Google Shape;365;p52"/>
          <p:cNvSpPr txBox="1"/>
          <p:nvPr/>
        </p:nvSpPr>
        <p:spPr>
          <a:xfrm>
            <a:off x="6734134" y="4347971"/>
            <a:ext cx="13236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 sensors well in front of driving wheels</a:t>
            </a:r>
            <a:endParaRPr sz="600"/>
          </a:p>
        </p:txBody>
      </p:sp>
      <p:cxnSp>
        <p:nvCxnSpPr>
          <p:cNvPr id="366" name="Google Shape;366;p52"/>
          <p:cNvCxnSpPr>
            <a:stCxn id="364" idx="3"/>
          </p:cNvCxnSpPr>
          <p:nvPr/>
        </p:nvCxnSpPr>
        <p:spPr>
          <a:xfrm>
            <a:off x="4936851" y="2669225"/>
            <a:ext cx="114000" cy="473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7" name="Google Shape;367;p52"/>
          <p:cNvCxnSpPr>
            <a:stCxn id="364" idx="3"/>
          </p:cNvCxnSpPr>
          <p:nvPr/>
        </p:nvCxnSpPr>
        <p:spPr>
          <a:xfrm>
            <a:off x="4936851" y="2669225"/>
            <a:ext cx="1191600" cy="865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8" name="Google Shape;368;p52"/>
          <p:cNvCxnSpPr>
            <a:stCxn id="362" idx="1"/>
          </p:cNvCxnSpPr>
          <p:nvPr/>
        </p:nvCxnSpPr>
        <p:spPr>
          <a:xfrm rot="10800000">
            <a:off x="7611290" y="3500416"/>
            <a:ext cx="535500" cy="1200"/>
          </a:xfrm>
          <a:prstGeom prst="straightConnector1">
            <a:avLst/>
          </a:prstGeom>
          <a:noFill/>
          <a:ln w="28575" cap="flat" cmpd="sng">
            <a:solidFill>
              <a:srgbClr val="FF85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9" name="Google Shape;369;p52"/>
          <p:cNvCxnSpPr/>
          <p:nvPr/>
        </p:nvCxnSpPr>
        <p:spPr>
          <a:xfrm>
            <a:off x="4737765" y="4053063"/>
            <a:ext cx="1255200" cy="1923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0" name="Google Shape;370;p52"/>
          <p:cNvCxnSpPr/>
          <p:nvPr/>
        </p:nvCxnSpPr>
        <p:spPr>
          <a:xfrm rot="10800000">
            <a:off x="4672065" y="3763203"/>
            <a:ext cx="65700" cy="289800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1" name="Google Shape;371;p52"/>
          <p:cNvSpPr/>
          <p:nvPr/>
        </p:nvSpPr>
        <p:spPr>
          <a:xfrm rot="4029723">
            <a:off x="6822783" y="3398943"/>
            <a:ext cx="194009" cy="919845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52"/>
          <p:cNvCxnSpPr>
            <a:endCxn id="371" idx="1"/>
          </p:cNvCxnSpPr>
          <p:nvPr/>
        </p:nvCxnSpPr>
        <p:spPr>
          <a:xfrm rot="10800000">
            <a:off x="6957437" y="3948266"/>
            <a:ext cx="272400" cy="3627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3" name="Google Shape;373;p52"/>
          <p:cNvSpPr txBox="1"/>
          <p:nvPr/>
        </p:nvSpPr>
        <p:spPr>
          <a:xfrm>
            <a:off x="5185327" y="2021631"/>
            <a:ext cx="10749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center of gravity</a:t>
            </a:r>
            <a:endParaRPr sz="600"/>
          </a:p>
        </p:txBody>
      </p:sp>
      <p:sp>
        <p:nvSpPr>
          <p:cNvPr id="374" name="Google Shape;374;p52"/>
          <p:cNvSpPr txBox="1"/>
          <p:nvPr/>
        </p:nvSpPr>
        <p:spPr>
          <a:xfrm>
            <a:off x="7595111" y="1705908"/>
            <a:ext cx="12276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construction – notice caster is level with drive wheels</a:t>
            </a:r>
            <a:endParaRPr sz="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US"/>
              <a:t>Robot Design Rubric</a:t>
            </a:r>
            <a:endParaRPr/>
          </a:p>
        </p:txBody>
      </p:sp>
      <p:sp>
        <p:nvSpPr>
          <p:cNvPr id="381" name="Google Shape;381;p53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sp>
        <p:nvSpPr>
          <p:cNvPr id="380" name="Google Shape;380;p53"/>
          <p:cNvSpPr txBox="1"/>
          <p:nvPr/>
        </p:nvSpPr>
        <p:spPr>
          <a:xfrm>
            <a:off x="4572000" y="1051875"/>
            <a:ext cx="10767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53"/>
          <p:cNvSpPr txBox="1"/>
          <p:nvPr/>
        </p:nvSpPr>
        <p:spPr>
          <a:xfrm>
            <a:off x="457200" y="1417425"/>
            <a:ext cx="4624200" cy="3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the team identifies what they need to do and how they do it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Overall design of their robot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the team has created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the team tested their creations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well the team communicates how they’ve done in each of the other areas.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Focus on all team members programming and building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Team members test and document process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A5E246A-BEDE-264E-8065-DD8E02C0C6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400" y="1186823"/>
            <a:ext cx="4033488" cy="33292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Focus on the Engineering Design Process</a:t>
            </a:r>
            <a:endParaRPr/>
          </a:p>
        </p:txBody>
      </p:sp>
      <p:sp>
        <p:nvSpPr>
          <p:cNvPr id="390" name="Google Shape;390;p54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5576551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 dirty="0"/>
              <a:t>Step 1: </a:t>
            </a:r>
            <a:r>
              <a:rPr lang="en-US" sz="1800" dirty="0"/>
              <a:t>Analyze the missions and develop a strategy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Step 2: </a:t>
            </a:r>
            <a:r>
              <a:rPr lang="en-US" sz="1800" dirty="0"/>
              <a:t>Build and program a robot to meet that strategy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Step 3: </a:t>
            </a:r>
            <a:r>
              <a:rPr lang="en-US" sz="1800" dirty="0"/>
              <a:t>Test the robot and make improvements as needed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Step 4:</a:t>
            </a:r>
            <a:r>
              <a:rPr lang="en-US" sz="1800" dirty="0"/>
              <a:t> Develop solutions to individual missions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/>
              <a:t>Step 5:</a:t>
            </a:r>
            <a:r>
              <a:rPr lang="en-US" sz="1800" dirty="0"/>
              <a:t> Test out code and robot</a:t>
            </a: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/>
              <a:t>Step 6: </a:t>
            </a:r>
            <a:r>
              <a:rPr lang="en-US" sz="1800" dirty="0"/>
              <a:t>Iterate as needed</a:t>
            </a:r>
            <a:endParaRPr sz="1800" dirty="0"/>
          </a:p>
        </p:txBody>
      </p:sp>
      <p:sp>
        <p:nvSpPr>
          <p:cNvPr id="391" name="Google Shape;391;p54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pic>
        <p:nvPicPr>
          <p:cNvPr id="392" name="Google Shape;392;p5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750" y="1504025"/>
            <a:ext cx="2986675" cy="274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 Your Engineering Design Process</a:t>
            </a:r>
            <a:endParaRPr/>
          </a:p>
        </p:txBody>
      </p:sp>
      <p:sp>
        <p:nvSpPr>
          <p:cNvPr id="399" name="Google Shape;399;p55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4995826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How the team is following the engineering design process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Document any changes made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Document how much progress was made at every practice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Document any new strategies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Create goals for the next practice to plan what the team needs to work on next</a:t>
            </a:r>
            <a:endParaRPr dirty="0"/>
          </a:p>
        </p:txBody>
      </p:sp>
      <p:sp>
        <p:nvSpPr>
          <p:cNvPr id="400" name="Google Shape;400;p55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pic>
        <p:nvPicPr>
          <p:cNvPr id="3" name="Picture 2" descr="Calendar&#10;&#10;Description automatically generated with low confidence">
            <a:extLst>
              <a:ext uri="{FF2B5EF4-FFF2-40B4-BE49-F238E27FC236}">
                <a16:creationId xmlns:a16="http://schemas.microsoft.com/office/drawing/2014/main" id="{BBC23E13-784E-EB42-B824-2735B6549B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570" y="1597116"/>
            <a:ext cx="2570376" cy="33495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Robot Testing is Very Important </a:t>
            </a:r>
            <a:endParaRPr/>
          </a:p>
        </p:txBody>
      </p:sp>
      <p:sp>
        <p:nvSpPr>
          <p:cNvPr id="409" name="Google Shape;409;p56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5130801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•Test your runs 10 times to see if they work. If they do not, think about how to make them more reliable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•No two competition tables are alike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•Shift the mats, change tables, move the mission models slightly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600"/>
              </a:spcAft>
              <a:buNone/>
            </a:pPr>
            <a:endParaRPr sz="1900" dirty="0"/>
          </a:p>
        </p:txBody>
      </p:sp>
      <p:sp>
        <p:nvSpPr>
          <p:cNvPr id="410" name="Google Shape;410;p56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4285C24-5D0F-9149-A264-EF79D9D7E7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727" y="949927"/>
            <a:ext cx="3041707" cy="3924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US"/>
              <a:t>Judging</a:t>
            </a:r>
            <a:endParaRPr/>
          </a:p>
        </p:txBody>
      </p:sp>
      <p:sp>
        <p:nvSpPr>
          <p:cNvPr id="417" name="Google Shape;417;p57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3860051" cy="29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Create a presentation that showcases the work of the team (usually 4-5 mins)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Explain the engineering process.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Point out the greatest strengths and innovations in both building and programming</a:t>
            </a:r>
            <a:endParaRPr dirty="0"/>
          </a:p>
        </p:txBody>
      </p:sp>
      <p:sp>
        <p:nvSpPr>
          <p:cNvPr id="418" name="Google Shape;418;p5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  <p:pic>
        <p:nvPicPr>
          <p:cNvPr id="419" name="Google Shape;419;p5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001" y="756550"/>
            <a:ext cx="3160503" cy="237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250" y="2571755"/>
            <a:ext cx="3160503" cy="2370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33;p59">
            <a:extLst>
              <a:ext uri="{FF2B5EF4-FFF2-40B4-BE49-F238E27FC236}">
                <a16:creationId xmlns:a16="http://schemas.microsoft.com/office/drawing/2014/main" id="{F733C968-1416-8848-9E7F-376F8DD27608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713" y="845937"/>
            <a:ext cx="2816574" cy="2978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963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Trebuchet MS"/>
              <a:buNone/>
            </a:pPr>
            <a:r>
              <a:rPr lang="en-US">
                <a:solidFill>
                  <a:srgbClr val="000000"/>
                </a:solidFill>
              </a:rPr>
              <a:t>Innovation Project is based on a yearly theme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39" name="Google Shape;439;p60"/>
          <p:cNvSpPr txBox="1">
            <a:spLocks noGrp="1"/>
          </p:cNvSpPr>
          <p:nvPr>
            <p:ph idx="1"/>
          </p:nvPr>
        </p:nvSpPr>
        <p:spPr>
          <a:xfrm>
            <a:off x="2002971" y="1647826"/>
            <a:ext cx="6743463" cy="29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2020-2021 </a:t>
            </a:r>
            <a:r>
              <a:rPr lang="en-US" sz="1600" b="1" u="sng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RePlay</a:t>
            </a:r>
            <a:r>
              <a:rPr lang="en-US" sz="1600" b="1" u="sng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Season</a:t>
            </a:r>
            <a:r>
              <a:rPr lang="en-US" sz="16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- Help people get more active</a:t>
            </a:r>
            <a:endParaRPr sz="16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2019-2020 City Shaper Season</a:t>
            </a:r>
            <a:r>
              <a:rPr lang="en-US" sz="16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- Improve a building or space in your community</a:t>
            </a:r>
            <a:endParaRPr sz="16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2018-2019 Into Orbit Season</a:t>
            </a:r>
            <a:r>
              <a:rPr lang="en-US" sz="1600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- Improve mental or physical health in space</a:t>
            </a:r>
            <a:endParaRPr sz="16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2017-2018 Hydrodynamics Season</a:t>
            </a:r>
            <a:r>
              <a:rPr lang="en-US" sz="16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-Improve the way people find, transport, use, or dispose of water. </a:t>
            </a:r>
            <a:endParaRPr sz="16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1" dirty="0">
              <a:solidFill>
                <a:srgbClr val="ED1D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1" name="Google Shape;441;p60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  <p:sp>
        <p:nvSpPr>
          <p:cNvPr id="440" name="Google Shape;440;p60"/>
          <p:cNvSpPr txBox="1"/>
          <p:nvPr/>
        </p:nvSpPr>
        <p:spPr>
          <a:xfrm>
            <a:off x="4880228" y="2446541"/>
            <a:ext cx="2046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442" name="Google Shape;442;p6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7" y="1504028"/>
            <a:ext cx="946600" cy="9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53" y="2401000"/>
            <a:ext cx="1326050" cy="7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0" y="3048985"/>
            <a:ext cx="838125" cy="8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00" y="3968001"/>
            <a:ext cx="1449324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 Project Process/Engineering Design Process </a:t>
            </a:r>
            <a:endParaRPr/>
          </a:p>
        </p:txBody>
      </p:sp>
      <p:sp>
        <p:nvSpPr>
          <p:cNvPr id="452" name="Google Shape;452;p61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  <p:sp>
        <p:nvSpPr>
          <p:cNvPr id="453" name="Google Shape;453;p61"/>
          <p:cNvSpPr txBox="1"/>
          <p:nvPr/>
        </p:nvSpPr>
        <p:spPr>
          <a:xfrm>
            <a:off x="403825" y="1764100"/>
            <a:ext cx="3551400" cy="30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 dirty="0">
                <a:latin typeface="Roboto"/>
                <a:ea typeface="Roboto"/>
                <a:cs typeface="Roboto"/>
                <a:sym typeface="Roboto"/>
              </a:rPr>
              <a:t>Identify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a problem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 dirty="0">
                <a:latin typeface="Roboto"/>
                <a:ea typeface="Roboto"/>
                <a:cs typeface="Roboto"/>
                <a:sym typeface="Roboto"/>
              </a:rPr>
              <a:t>Design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a solution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 dirty="0">
                <a:latin typeface="Roboto"/>
                <a:ea typeface="Roboto"/>
                <a:cs typeface="Roboto"/>
                <a:sym typeface="Roboto"/>
              </a:rPr>
              <a:t>Create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a prototype 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 dirty="0">
                <a:latin typeface="Roboto"/>
                <a:ea typeface="Roboto"/>
                <a:cs typeface="Roboto"/>
                <a:sym typeface="Roboto"/>
              </a:rPr>
              <a:t>Share 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with experts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US" sz="2000" b="1" dirty="0">
                <a:latin typeface="Roboto"/>
                <a:ea typeface="Roboto"/>
                <a:cs typeface="Roboto"/>
                <a:sym typeface="Roboto"/>
              </a:rPr>
              <a:t>Iterate 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your design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61"/>
          <p:cNvSpPr txBox="1"/>
          <p:nvPr/>
        </p:nvSpPr>
        <p:spPr>
          <a:xfrm>
            <a:off x="4572000" y="1987825"/>
            <a:ext cx="3695400" cy="2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5" name="Google Shape;455;p6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4675" y="1826016"/>
            <a:ext cx="4871824" cy="274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2"/>
          <p:cNvSpPr txBox="1"/>
          <p:nvPr/>
        </p:nvSpPr>
        <p:spPr>
          <a:xfrm>
            <a:off x="4572000" y="1051875"/>
            <a:ext cx="10767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Innovation Project Rubric</a:t>
            </a:r>
            <a:endParaRPr/>
          </a:p>
        </p:txBody>
      </p:sp>
      <p:sp>
        <p:nvSpPr>
          <p:cNvPr id="462" name="Google Shape;462;p62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4457701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US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Project Rubric includes the engineering design process</a:t>
            </a: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US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Provides team with the process of how they are going to be evaluated</a:t>
            </a: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US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Teams are asked to create a drawing/prototype, share the solution with others, and iterate the design</a:t>
            </a: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63" name="Google Shape;463;p62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F40047A-0F4F-8446-83A5-D736199819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03" y="1606056"/>
            <a:ext cx="3761731" cy="2973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lang="en-US" dirty="0"/>
              <a:t>Three </a:t>
            </a:r>
            <a:r>
              <a:rPr lang="en-US" i="1" dirty="0"/>
              <a:t>FIRST</a:t>
            </a:r>
            <a:r>
              <a:rPr lang="en-US" dirty="0"/>
              <a:t> Programs (K-12)</a:t>
            </a:r>
            <a:endParaRPr dirty="0"/>
          </a:p>
        </p:txBody>
      </p:sp>
      <p:sp>
        <p:nvSpPr>
          <p:cNvPr id="127" name="Google Shape;127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FIRST LEGO League: Discover, Explore, Challenge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FIRST Tech Challenge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FIRST Robotics Competition</a:t>
            </a:r>
            <a:endParaRPr dirty="0"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25" name="Google Shape;125;p25" descr="JrFLL-Robo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6012">
            <a:off x="586618" y="3033209"/>
            <a:ext cx="1782612" cy="161329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8" name="Google Shape;128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15029">
            <a:off x="2794724" y="2948539"/>
            <a:ext cx="1726336" cy="1663202"/>
          </a:xfrm>
          <a:prstGeom prst="rect">
            <a:avLst/>
          </a:prstGeom>
          <a:noFill/>
          <a:ln w="88900" cap="sq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4991" dist="18034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9" name="Google Shape;129;p2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64024">
            <a:off x="6634936" y="2951481"/>
            <a:ext cx="1859280" cy="1657337"/>
          </a:xfrm>
          <a:prstGeom prst="rect">
            <a:avLst/>
          </a:prstGeom>
          <a:noFill/>
          <a:ln w="88900" cap="sq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4991" dist="18034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1000" y="2774825"/>
            <a:ext cx="1827199" cy="1770626"/>
          </a:xfrm>
          <a:prstGeom prst="rect">
            <a:avLst/>
          </a:prstGeom>
          <a:noFill/>
          <a:ln w="88900" cap="sq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4991" dist="18034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Identify a Problem</a:t>
            </a:r>
            <a:endParaRPr/>
          </a:p>
        </p:txBody>
      </p:sp>
      <p:sp>
        <p:nvSpPr>
          <p:cNvPr id="471" name="Google Shape;471;p63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5629276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spcBef>
                <a:spcPts val="360"/>
              </a:spcBef>
              <a:spcAft>
                <a:spcPts val="0"/>
              </a:spcAft>
              <a:buSzPts val="1700"/>
              <a:buChar char="●"/>
            </a:pPr>
            <a:r>
              <a:rPr lang="en-US" sz="1900" dirty="0"/>
              <a:t>Teams research a topic according to the yearly theme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Team members need to: 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900" dirty="0"/>
              <a:t>brainstorm ideas within the topic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900" dirty="0"/>
              <a:t>conduct research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900" dirty="0"/>
              <a:t>take notes when doing research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900" dirty="0"/>
              <a:t>be sure everyone is participating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900" dirty="0"/>
              <a:t>be aware of existing solutions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900" dirty="0"/>
              <a:t>keep an open mind for ideas </a:t>
            </a:r>
            <a:endParaRPr sz="1900" dirty="0"/>
          </a:p>
          <a:p>
            <a:pPr marL="457200" lvl="0" indent="0" algn="l" rtl="0">
              <a:spcBef>
                <a:spcPts val="360"/>
              </a:spcBef>
              <a:spcAft>
                <a:spcPts val="600"/>
              </a:spcAft>
              <a:buNone/>
            </a:pPr>
            <a:endParaRPr sz="1900" dirty="0"/>
          </a:p>
        </p:txBody>
      </p:sp>
      <p:sp>
        <p:nvSpPr>
          <p:cNvPr id="472" name="Google Shape;472;p63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/>
          </a:p>
        </p:txBody>
      </p:sp>
      <p:sp>
        <p:nvSpPr>
          <p:cNvPr id="473" name="Google Shape;473;p63"/>
          <p:cNvSpPr txBox="1"/>
          <p:nvPr/>
        </p:nvSpPr>
        <p:spPr>
          <a:xfrm>
            <a:off x="6248934" y="960819"/>
            <a:ext cx="2497500" cy="39400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INTO ORBIT Sample:</a:t>
            </a: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Identify a physical or social problem in space with long term space flight.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Problem:</a:t>
            </a:r>
            <a:endParaRPr u="sng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Due to little to no gravity in space, body fluids rush toward the head and extremities causing many problems for astronauts.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4" name="Google Shape;474;p6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493" y="860594"/>
            <a:ext cx="1147749" cy="15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 Experts</a:t>
            </a:r>
            <a:endParaRPr/>
          </a:p>
        </p:txBody>
      </p:sp>
      <p:sp>
        <p:nvSpPr>
          <p:cNvPr id="481" name="Google Shape;481;p64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5414964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 algn="l" rtl="0">
              <a:spcBef>
                <a:spcPts val="360"/>
              </a:spcBef>
              <a:spcAft>
                <a:spcPts val="0"/>
              </a:spcAft>
              <a:buSzPts val="1300"/>
              <a:buChar char="●"/>
            </a:pPr>
            <a:r>
              <a:rPr lang="en-US" sz="1500" dirty="0"/>
              <a:t>Brainstorm what experts to contact 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Only choose experts who would benefit your team, </a:t>
            </a:r>
            <a:endParaRPr sz="15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 dirty="0"/>
              <a:t>e.g. if you have an idea for an app, meet with a developer. 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Keep in mind that you can always meet with an expert virtually. </a:t>
            </a:r>
            <a:endParaRPr sz="15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500" dirty="0"/>
              <a:t>Make sure that all team members can attend so that everyone can ask questions and learn as much as possible.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Take notes to retain as much information as possible</a:t>
            </a:r>
            <a:endParaRPr sz="15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500" dirty="0"/>
              <a:t>When meeting with an expert it is a good idea to take pictures to show the judges at your event</a:t>
            </a:r>
            <a:endParaRPr sz="15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600" dirty="0"/>
          </a:p>
        </p:txBody>
      </p:sp>
      <p:sp>
        <p:nvSpPr>
          <p:cNvPr id="482" name="Google Shape;482;p64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sz="1300"/>
          </a:p>
        </p:txBody>
      </p:sp>
      <p:pic>
        <p:nvPicPr>
          <p:cNvPr id="483" name="Google Shape;483;p6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975" y="884206"/>
            <a:ext cx="2517399" cy="188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963" y="2924652"/>
            <a:ext cx="2517400" cy="16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 on Fieldtrips</a:t>
            </a:r>
            <a:endParaRPr/>
          </a:p>
        </p:txBody>
      </p:sp>
      <p:sp>
        <p:nvSpPr>
          <p:cNvPr id="491" name="Google Shape;491;p65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4371976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Great way to learn about problems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E.g. the Tiger Techs visited New York City to learn about the city's urban planning.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Taking a field trip doesn’t have to be as big a going to New York City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Even a local park or city council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Important to take notes so that you can reflect what you learned.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Be sure to ask questions, take lots of pictures and observe as much as possible when taking field trips. </a:t>
            </a:r>
            <a:endParaRPr sz="1500"/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400"/>
          </a:p>
        </p:txBody>
      </p:sp>
      <p:sp>
        <p:nvSpPr>
          <p:cNvPr id="492" name="Google Shape;492;p65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/>
          </a:p>
        </p:txBody>
      </p:sp>
      <p:pic>
        <p:nvPicPr>
          <p:cNvPr id="493" name="Google Shape;493;p6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950" y="949929"/>
            <a:ext cx="3725322" cy="24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5"/>
          <p:cNvSpPr txBox="1"/>
          <p:nvPr/>
        </p:nvSpPr>
        <p:spPr>
          <a:xfrm>
            <a:off x="5153913" y="3498650"/>
            <a:ext cx="37254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Field trip to US Airways to learn about engines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And Create A Solution</a:t>
            </a:r>
            <a:endParaRPr/>
          </a:p>
        </p:txBody>
      </p:sp>
      <p:sp>
        <p:nvSpPr>
          <p:cNvPr id="501" name="Google Shape;501;p66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5214939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●"/>
            </a:pPr>
            <a:r>
              <a:rPr lang="en-US" sz="1700" dirty="0"/>
              <a:t>Teams take research and apply it to a new innovative design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Design should improve something or be brand new</a:t>
            </a:r>
            <a:endParaRPr sz="17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700" dirty="0"/>
              <a:t>A good way to start is with multiple drawings to get the team’s idea on paper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Continue to meet with experts for feedback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Prototypes are required this year for project</a:t>
            </a:r>
            <a:endParaRPr sz="17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700" dirty="0"/>
              <a:t>For advanced teams, CAD could be an option for a prototype</a:t>
            </a:r>
            <a:endParaRPr sz="17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700" dirty="0"/>
              <a:t>Documentation should be kept throughout the entire process for a journal</a:t>
            </a:r>
            <a:endParaRPr sz="1700" dirty="0"/>
          </a:p>
        </p:txBody>
      </p:sp>
      <p:sp>
        <p:nvSpPr>
          <p:cNvPr id="502" name="Google Shape;502;p66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/>
          </a:p>
        </p:txBody>
      </p:sp>
      <p:sp>
        <p:nvSpPr>
          <p:cNvPr id="503" name="Google Shape;503;p66"/>
          <p:cNvSpPr txBox="1"/>
          <p:nvPr/>
        </p:nvSpPr>
        <p:spPr>
          <a:xfrm>
            <a:off x="6250209" y="949926"/>
            <a:ext cx="2711700" cy="39545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INTO ORBIT Sample Continued: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u="sng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Design:</a:t>
            </a:r>
            <a:endParaRPr sz="1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 a team, the Techs came up with many spacesuit designs based off of existing solutions. </a:t>
            </a:r>
            <a:endParaRPr sz="1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 example, during a field trip we saw one existing solution at the Air and Space Museum in Washington, D.C. </a:t>
            </a:r>
            <a:endParaRPr sz="1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Create a Solution:</a:t>
            </a:r>
            <a:endParaRPr sz="1400" u="sng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Using information learned during the research phase, we designed a prototype.  The name of our suit was Shape Shifter.</a:t>
            </a: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Google Shape;474;p63">
            <a:extLst>
              <a:ext uri="{FF2B5EF4-FFF2-40B4-BE49-F238E27FC236}">
                <a16:creationId xmlns:a16="http://schemas.microsoft.com/office/drawing/2014/main" id="{6B3FF2F6-09D2-E24D-A569-B3F88A95D59C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493" y="860594"/>
            <a:ext cx="1147749" cy="15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Iterate</a:t>
            </a:r>
            <a:endParaRPr/>
          </a:p>
        </p:txBody>
      </p:sp>
      <p:sp>
        <p:nvSpPr>
          <p:cNvPr id="510" name="Google Shape;510;p67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5314951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Teams test designs and then continually improve them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Any feedback given by experts should be used to improve design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Documentation is important during this step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Record results from testing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Continue testing until team is satisfied with the results</a:t>
            </a:r>
            <a:endParaRPr dirty="0"/>
          </a:p>
        </p:txBody>
      </p:sp>
      <p:sp>
        <p:nvSpPr>
          <p:cNvPr id="511" name="Google Shape;511;p6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/>
          </a:p>
        </p:txBody>
      </p:sp>
      <p:sp>
        <p:nvSpPr>
          <p:cNvPr id="512" name="Google Shape;512;p67"/>
          <p:cNvSpPr txBox="1"/>
          <p:nvPr/>
        </p:nvSpPr>
        <p:spPr>
          <a:xfrm>
            <a:off x="5772150" y="949927"/>
            <a:ext cx="2826225" cy="39107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INTO ORBIT Sample Continued: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u="sng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Iteration Process:</a:t>
            </a:r>
            <a:endParaRPr sz="1400" u="sng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team sampled several materials for the layers of the space suit. </a:t>
            </a: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Fasteners such as buttons, zippers and </a:t>
            </a:r>
            <a:r>
              <a:rPr lang="en-US" sz="1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velcro</a:t>
            </a:r>
            <a:r>
              <a:rPr lang="en-US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were tested to determine how strong they would be. </a:t>
            </a: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 reached out to a space suit design company to provide feedback for our suit. </a:t>
            </a: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Google Shape;474;p63">
            <a:extLst>
              <a:ext uri="{FF2B5EF4-FFF2-40B4-BE49-F238E27FC236}">
                <a16:creationId xmlns:a16="http://schemas.microsoft.com/office/drawing/2014/main" id="{BF18EE81-F062-EA44-A1F2-64B22F0AB20B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521" y="262958"/>
            <a:ext cx="1147749" cy="15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 With Experts </a:t>
            </a:r>
            <a:endParaRPr/>
          </a:p>
        </p:txBody>
      </p:sp>
      <p:sp>
        <p:nvSpPr>
          <p:cNvPr id="519" name="Google Shape;519;p68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4602481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Team’s reach out to an individual, business, or an organization that would benefit from the solution and pitch idea to them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Return to your original experts so that they can see the entire engineering design process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Take feedback as a way to improve the design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Sharing can be virtual or in person</a:t>
            </a:r>
            <a:endParaRPr sz="1800" dirty="0"/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800" dirty="0"/>
          </a:p>
        </p:txBody>
      </p:sp>
      <p:sp>
        <p:nvSpPr>
          <p:cNvPr id="520" name="Google Shape;520;p6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/>
          </a:p>
        </p:txBody>
      </p:sp>
      <p:sp>
        <p:nvSpPr>
          <p:cNvPr id="521" name="Google Shape;521;p68"/>
          <p:cNvSpPr txBox="1"/>
          <p:nvPr/>
        </p:nvSpPr>
        <p:spPr>
          <a:xfrm>
            <a:off x="5468983" y="1123406"/>
            <a:ext cx="3491617" cy="33179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INTO ORBIT Sample Continued: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Sharing with Experts:</a:t>
            </a:r>
            <a:endParaRPr u="sng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Techs shared their product with: 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cardiologist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professional athlete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astronaut Mike </a:t>
            </a:r>
            <a:r>
              <a:rPr lang="en-US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Fincke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biomedical engineer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-US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several experts at NASA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Google Shape;474;p63">
            <a:extLst>
              <a:ext uri="{FF2B5EF4-FFF2-40B4-BE49-F238E27FC236}">
                <a16:creationId xmlns:a16="http://schemas.microsoft.com/office/drawing/2014/main" id="{1446366B-51A5-D84C-97A2-1AB5B97354A2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053" y="882676"/>
            <a:ext cx="1147749" cy="15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34;p70">
            <a:extLst>
              <a:ext uri="{FF2B5EF4-FFF2-40B4-BE49-F238E27FC236}">
                <a16:creationId xmlns:a16="http://schemas.microsoft.com/office/drawing/2014/main" id="{EE4891BB-86F5-5242-A24E-AAB52E9F5DD2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149" y="1551862"/>
            <a:ext cx="6427701" cy="203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6353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GIobal Innovation Award?</a:t>
            </a:r>
            <a:endParaRPr/>
          </a:p>
        </p:txBody>
      </p:sp>
      <p:sp>
        <p:nvSpPr>
          <p:cNvPr id="539" name="Google Shape;539;p71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4772026" cy="29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ts val="1850"/>
              <a:buChar char="●"/>
            </a:pPr>
            <a:r>
              <a:rPr lang="en-US" sz="185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Started in 2011</a:t>
            </a:r>
            <a:endParaRPr sz="185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50"/>
              <a:buFont typeface="Arial"/>
              <a:buChar char="●"/>
            </a:pPr>
            <a:r>
              <a:rPr lang="en-US" sz="185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Showcases teams’ innovative projects</a:t>
            </a:r>
            <a:endParaRPr sz="185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50"/>
              <a:buChar char="●"/>
            </a:pPr>
            <a:r>
              <a:rPr lang="en-US" sz="1850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GIA requires teams to go more in depth with their project than before</a:t>
            </a:r>
            <a:endParaRPr sz="185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50"/>
              <a:buFont typeface="Arial"/>
              <a:buChar char="●"/>
            </a:pPr>
            <a:r>
              <a:rPr lang="en-US" sz="185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Many GIA teams get patents, meet leaders, etc.</a:t>
            </a:r>
            <a:endParaRPr sz="185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50"/>
              <a:buFont typeface="Arial"/>
              <a:buChar char="●"/>
            </a:pPr>
            <a:r>
              <a:rPr lang="en-US" sz="185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is no additional cost to participate in GIA other than travel costs if you make top 20</a:t>
            </a:r>
            <a:endParaRPr sz="185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1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/>
          </a:p>
        </p:txBody>
      </p:sp>
      <p:pic>
        <p:nvPicPr>
          <p:cNvPr id="542" name="Google Shape;542;p7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225" y="1504025"/>
            <a:ext cx="3446926" cy="25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qualify for it?</a:t>
            </a:r>
            <a:endParaRPr/>
          </a:p>
        </p:txBody>
      </p:sp>
      <p:sp>
        <p:nvSpPr>
          <p:cNvPr id="547" name="Google Shape;547;p72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4486276" cy="29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lang="en-US" sz="1750" dirty="0"/>
              <a:t>Most regions nominate the top-ranked Innovative Solution team(s) from their Championship.</a:t>
            </a:r>
            <a:endParaRPr sz="1750" dirty="0"/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lang="en-US" sz="1750" dirty="0"/>
              <a:t>Some have a separate judging process</a:t>
            </a:r>
            <a:endParaRPr sz="1750" dirty="0"/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lang="en-US" sz="1750" dirty="0"/>
              <a:t>Nominated teams submit an application to qualify for the top 20</a:t>
            </a:r>
            <a:endParaRPr sz="1750" dirty="0"/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lang="en-US" sz="1750" dirty="0"/>
              <a:t>Application has many essay questions about the project and solution</a:t>
            </a:r>
            <a:endParaRPr sz="1750" dirty="0"/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lang="en-US" sz="1750" dirty="0"/>
              <a:t>The top 20 submit an Engineering Change document before they attend the final event if they have made any changes since submission</a:t>
            </a:r>
            <a:endParaRPr sz="1750" dirty="0"/>
          </a:p>
        </p:txBody>
      </p:sp>
      <p:sp>
        <p:nvSpPr>
          <p:cNvPr id="549" name="Google Shape;549;p72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48</a:t>
            </a:fld>
            <a:endParaRPr/>
          </a:p>
        </p:txBody>
      </p:sp>
      <p:pic>
        <p:nvPicPr>
          <p:cNvPr id="550" name="Google Shape;550;p7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00" y="1656427"/>
            <a:ext cx="3917701" cy="283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happens when you make Top 20?</a:t>
            </a:r>
            <a:endParaRPr/>
          </a:p>
        </p:txBody>
      </p:sp>
      <p:sp>
        <p:nvSpPr>
          <p:cNvPr id="555" name="Google Shape;555;p73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4332515" cy="29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20 teams semi-finalist compete at the annual event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Prior to the event, teams create pitches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At the event, teams present their idea to a panel of judges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$20,000 to help further develop product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Teams interact with each other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Teams meet experts in field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Learn about patents and innovation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557" name="Google Shape;557;p73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/>
          </a:p>
        </p:txBody>
      </p:sp>
      <p:pic>
        <p:nvPicPr>
          <p:cNvPr id="1028" name="Picture 4" descr="May be an image of 10 people and people smiling">
            <a:extLst>
              <a:ext uri="{FF2B5EF4-FFF2-40B4-BE49-F238E27FC236}">
                <a16:creationId xmlns:a16="http://schemas.microsoft.com/office/drawing/2014/main" id="{4ADBF7AF-CD9D-F04E-8DB6-0C0E05407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5" y="1726779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lang="en-US" dirty="0"/>
              <a:t>What is </a:t>
            </a:r>
            <a:r>
              <a:rPr lang="en-US" i="1" dirty="0"/>
              <a:t>FIRST</a:t>
            </a:r>
            <a:r>
              <a:rPr lang="en-US" dirty="0"/>
              <a:t> LEGO League Challenge?</a:t>
            </a:r>
            <a:endParaRPr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n-US" sz="2200" i="1" dirty="0">
                <a:latin typeface="Helvetica Neue"/>
                <a:ea typeface="Helvetica Neue"/>
                <a:cs typeface="Helvetica Neue"/>
                <a:sym typeface="Helvetica Neue"/>
              </a:rPr>
              <a:t>FIRST </a:t>
            </a: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LEGO League teams get to: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Research real world problems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Design, build, test and program robots using LEGO Robotics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Apply real-world math and science concepts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Learn critical thinking, team-building, and presentation skills 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Participate in tournaments and celebrations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●"/>
            </a:pP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Understand and practice the </a:t>
            </a:r>
            <a:r>
              <a:rPr lang="en-US" sz="2200" i="1" dirty="0">
                <a:latin typeface="Helvetica Neue"/>
                <a:ea typeface="Helvetica Neue"/>
                <a:cs typeface="Helvetica Neue"/>
                <a:sym typeface="Helvetica Neue"/>
              </a:rPr>
              <a:t>FIRST</a:t>
            </a:r>
            <a:r>
              <a:rPr lang="en-US" sz="2200" dirty="0">
                <a:latin typeface="Helvetica Neue"/>
                <a:ea typeface="Helvetica Neue"/>
                <a:cs typeface="Helvetica Neue"/>
                <a:sym typeface="Helvetica Neue"/>
              </a:rPr>
              <a:t> Core Values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endParaRPr sz="2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</a:pPr>
            <a:endParaRPr sz="2200" b="1" dirty="0">
              <a:solidFill>
                <a:srgbClr val="1A181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</a:pPr>
            <a:endParaRPr sz="2200" dirty="0">
              <a:solidFill>
                <a:srgbClr val="1A181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40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</a:pPr>
            <a:endParaRPr sz="2200" dirty="0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921000" lvl="8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</a:pPr>
            <a:endParaRPr sz="220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200" i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GIA has a seperate rubric</a:t>
            </a:r>
            <a:endParaRPr/>
          </a:p>
        </p:txBody>
      </p:sp>
      <p:sp>
        <p:nvSpPr>
          <p:cNvPr id="565" name="Google Shape;565;p74"/>
          <p:cNvSpPr txBox="1">
            <a:spLocks noGrp="1"/>
          </p:cNvSpPr>
          <p:nvPr>
            <p:ph idx="1"/>
          </p:nvPr>
        </p:nvSpPr>
        <p:spPr>
          <a:xfrm>
            <a:off x="457200" y="1647826"/>
            <a:ext cx="3806302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360"/>
              </a:spcBef>
              <a:spcAft>
                <a:spcPts val="0"/>
              </a:spcAft>
              <a:buSzPts val="1900"/>
              <a:buChar char="●"/>
            </a:pPr>
            <a:r>
              <a:rPr lang="en-US" sz="2100" dirty="0"/>
              <a:t>Different from normal project rubric</a:t>
            </a:r>
            <a:endParaRPr sz="21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2100" dirty="0"/>
              <a:t>Rubric will help team think more in depth than before</a:t>
            </a:r>
            <a:endParaRPr sz="21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2100" dirty="0"/>
              <a:t>Teams who base strategy around rubric will excel</a:t>
            </a:r>
            <a:endParaRPr sz="2100" dirty="0"/>
          </a:p>
        </p:txBody>
      </p:sp>
      <p:sp>
        <p:nvSpPr>
          <p:cNvPr id="566" name="Google Shape;566;p74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/>
          </a:p>
        </p:txBody>
      </p:sp>
      <p:pic>
        <p:nvPicPr>
          <p:cNvPr id="567" name="Google Shape;567;p7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600" y="905800"/>
            <a:ext cx="4672301" cy="41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is GIA important?</a:t>
            </a:r>
            <a:endParaRPr/>
          </a:p>
        </p:txBody>
      </p:sp>
      <p:sp>
        <p:nvSpPr>
          <p:cNvPr id="572" name="Google Shape;572;p75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4629151" cy="297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The GIA leaves a huge impact on teams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Friendships are made over the few days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Teams will meet experts and inspirational people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Many teams will further develop their product and get patents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These experiences will prepare teams for future FIRST programs</a:t>
            </a:r>
            <a:endParaRPr sz="1600" dirty="0"/>
          </a:p>
        </p:txBody>
      </p:sp>
      <p:sp>
        <p:nvSpPr>
          <p:cNvPr id="574" name="Google Shape;574;p75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/>
          </a:p>
        </p:txBody>
      </p:sp>
      <p:pic>
        <p:nvPicPr>
          <p:cNvPr id="3078" name="Picture 6" descr="No photo description available.">
            <a:extLst>
              <a:ext uri="{FF2B5EF4-FFF2-40B4-BE49-F238E27FC236}">
                <a16:creationId xmlns:a16="http://schemas.microsoft.com/office/drawing/2014/main" id="{5314B2B6-1799-1840-8C41-06DE8DBF4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558" y="2750334"/>
            <a:ext cx="3095897" cy="23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y be an image of 14 people and people smiling">
            <a:extLst>
              <a:ext uri="{FF2B5EF4-FFF2-40B4-BE49-F238E27FC236}">
                <a16:creationId xmlns:a16="http://schemas.microsoft.com/office/drawing/2014/main" id="{1EDAFD2D-40FE-4247-AFEB-93DAFEB92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78" y="949927"/>
            <a:ext cx="2830484" cy="2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2010 Body Forward</a:t>
            </a:r>
            <a:endParaRPr/>
          </a:p>
        </p:txBody>
      </p:sp>
      <p:sp>
        <p:nvSpPr>
          <p:cNvPr id="582" name="Google Shape;582;p76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4114801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BOB-1 Hand Device by The Flying Monkeys of Ames, Iowa</a:t>
            </a: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Low-cost prosthetic device </a:t>
            </a: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Represented FIRST at the White House Science Fair</a:t>
            </a: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June 16, 2015: U.S. Patent No. 8,840,157</a:t>
            </a:r>
            <a:r>
              <a:rPr lang="en-US" sz="1250" dirty="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2200" dirty="0"/>
          </a:p>
        </p:txBody>
      </p:sp>
      <p:sp>
        <p:nvSpPr>
          <p:cNvPr id="583" name="Google Shape;583;p76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/>
          </a:p>
        </p:txBody>
      </p:sp>
      <p:pic>
        <p:nvPicPr>
          <p:cNvPr id="584" name="Google Shape;58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775" y="1282800"/>
            <a:ext cx="4042725" cy="26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2016 Animal Allies</a:t>
            </a:r>
            <a:endParaRPr/>
          </a:p>
        </p:txBody>
      </p:sp>
      <p:sp>
        <p:nvSpPr>
          <p:cNvPr id="591" name="Google Shape;591;p77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4252717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The H20 Post by The Hydrators of Oakville, Ontario, Canada</a:t>
            </a:r>
            <a:endParaRPr sz="1700" dirty="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The H20 Post (Horses Hydrating Outside) monitors the amount of water horses drink. </a:t>
            </a:r>
            <a:endParaRPr sz="17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i="1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592" name="Google Shape;592;p7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53</a:t>
            </a:fld>
            <a:endParaRPr/>
          </a:p>
        </p:txBody>
      </p:sp>
      <p:pic>
        <p:nvPicPr>
          <p:cNvPr id="593" name="Google Shape;59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175" y="1504013"/>
            <a:ext cx="381000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City Shaper</a:t>
            </a:r>
            <a:endParaRPr/>
          </a:p>
        </p:txBody>
      </p:sp>
      <p:sp>
        <p:nvSpPr>
          <p:cNvPr id="600" name="Google Shape;600;p78"/>
          <p:cNvSpPr txBox="1">
            <a:spLocks noGrp="1"/>
          </p:cNvSpPr>
          <p:nvPr>
            <p:ph idx="1"/>
          </p:nvPr>
        </p:nvSpPr>
        <p:spPr>
          <a:xfrm>
            <a:off x="457199" y="1647826"/>
            <a:ext cx="4686301" cy="29734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E-Wall by </a:t>
            </a:r>
            <a:r>
              <a:rPr lang="en-US" sz="1900" dirty="0" err="1"/>
              <a:t>Aldeatron</a:t>
            </a:r>
            <a:r>
              <a:rPr lang="en-US" sz="1900" dirty="0"/>
              <a:t> </a:t>
            </a:r>
            <a:r>
              <a:rPr lang="en-US" sz="1900" dirty="0" err="1"/>
              <a:t>Robotix</a:t>
            </a:r>
            <a:r>
              <a:rPr lang="en-US" sz="1900" dirty="0"/>
              <a:t> of the Canary Islands, Spain</a:t>
            </a:r>
            <a:endParaRPr sz="1900" dirty="0"/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Low cost, lightweight, eco-friendly building block made from recycled cardboard and Fountain grass. </a:t>
            </a:r>
            <a:endParaRPr sz="1650" b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7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/>
          </a:p>
        </p:txBody>
      </p:sp>
      <p:pic>
        <p:nvPicPr>
          <p:cNvPr id="602" name="Google Shape;60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200" y="1894052"/>
            <a:ext cx="3620400" cy="20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31AA-7F64-D249-9FB8-DC33C5A5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89" y="4344199"/>
            <a:ext cx="8289236" cy="554181"/>
          </a:xfrm>
        </p:spPr>
        <p:txBody>
          <a:bodyPr/>
          <a:lstStyle/>
          <a:p>
            <a:r>
              <a:rPr lang="en-US" sz="1600" b="0" i="1" dirty="0"/>
              <a:t>This presentation and most of the team images are by Not the Droids You Are Looking For and Tiger Techs. Other images are obtained from FIRST LEGO League.</a:t>
            </a:r>
          </a:p>
        </p:txBody>
      </p:sp>
      <p:sp>
        <p:nvSpPr>
          <p:cNvPr id="625" name="Google Shape;625;p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600"/>
              </a:spcAft>
              <a:buNone/>
            </a:pPr>
            <a:r>
              <a:rPr lang="en-US" sz="3600" b="1" dirty="0"/>
              <a:t>QUESTIONS?</a:t>
            </a:r>
            <a:endParaRPr sz="3200" dirty="0"/>
          </a:p>
        </p:txBody>
      </p:sp>
      <p:sp>
        <p:nvSpPr>
          <p:cNvPr id="626" name="Google Shape;626;p81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lang="en-US"/>
              <a:t>Team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1A1818"/>
              </a:buClr>
              <a:buSzPts val="2300"/>
              <a:buFont typeface="Trebuchet MS"/>
              <a:buChar char="●"/>
            </a:pPr>
            <a:r>
              <a:rPr lang="en-US" sz="2300">
                <a:solidFill>
                  <a:srgbClr val="1A1818"/>
                </a:solidFill>
                <a:latin typeface="Trebuchet MS"/>
                <a:ea typeface="Trebuchet MS"/>
                <a:cs typeface="Trebuchet MS"/>
                <a:sym typeface="Trebuchet MS"/>
              </a:rPr>
              <a:t>Children, ages 9 to 14, (grades 4-8) are eligible to participate in North America</a:t>
            </a:r>
            <a:endParaRPr sz="2300">
              <a:solidFill>
                <a:srgbClr val="1A181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1A1818"/>
              </a:buClr>
              <a:buSzPts val="2300"/>
              <a:buFont typeface="Trebuchet MS"/>
              <a:buChar char="●"/>
            </a:pPr>
            <a:r>
              <a:rPr lang="en-US" sz="2300">
                <a:solidFill>
                  <a:srgbClr val="1A1818"/>
                </a:solidFill>
                <a:latin typeface="Trebuchet MS"/>
                <a:ea typeface="Trebuchet MS"/>
                <a:cs typeface="Trebuchet MS"/>
                <a:sym typeface="Trebuchet MS"/>
              </a:rPr>
              <a:t>Elsewhere 9-16</a:t>
            </a:r>
            <a:endParaRPr sz="2300">
              <a:solidFill>
                <a:srgbClr val="1A181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1A1818"/>
              </a:buClr>
              <a:buSzPts val="2300"/>
              <a:buFont typeface="Trebuchet MS"/>
              <a:buChar char="●"/>
            </a:pPr>
            <a:r>
              <a:rPr lang="en-US" sz="2300">
                <a:solidFill>
                  <a:srgbClr val="1A1818"/>
                </a:solidFill>
                <a:latin typeface="Trebuchet MS"/>
                <a:ea typeface="Trebuchet MS"/>
                <a:cs typeface="Trebuchet MS"/>
                <a:sym typeface="Trebuchet MS"/>
              </a:rPr>
              <a:t>Teams consists of 2 (minimum) - 10 (maximum) students</a:t>
            </a:r>
            <a:endParaRPr sz="2300">
              <a:solidFill>
                <a:srgbClr val="1A181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1A1818"/>
              </a:buClr>
              <a:buSzPts val="2300"/>
              <a:buFont typeface="Trebuchet MS"/>
              <a:buChar char="●"/>
            </a:pPr>
            <a:r>
              <a:rPr lang="en-US" sz="2300">
                <a:solidFill>
                  <a:srgbClr val="1A1818"/>
                </a:solidFill>
                <a:latin typeface="Trebuchet MS"/>
                <a:ea typeface="Trebuchet MS"/>
                <a:cs typeface="Trebuchet MS"/>
                <a:sym typeface="Trebuchet MS"/>
              </a:rPr>
              <a:t>Two official adult coaches with clearances per team</a:t>
            </a:r>
            <a:endParaRPr sz="2300">
              <a:solidFill>
                <a:srgbClr val="1A181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1A1818"/>
              </a:buClr>
              <a:buSzPts val="2300"/>
              <a:buFont typeface="Trebuchet MS"/>
              <a:buChar char="●"/>
            </a:pPr>
            <a:r>
              <a:rPr lang="en-US" sz="2300">
                <a:solidFill>
                  <a:srgbClr val="1A1818"/>
                </a:solidFill>
                <a:latin typeface="Trebuchet MS"/>
                <a:ea typeface="Trebuchet MS"/>
                <a:cs typeface="Trebuchet MS"/>
                <a:sym typeface="Trebuchet MS"/>
              </a:rPr>
              <a:t>Youth and adult mentors are allowed, but kids on the team do the work</a:t>
            </a:r>
            <a:endParaRPr sz="2300" i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lang="en-US" dirty="0"/>
              <a:t>Approximate Timeline</a:t>
            </a:r>
            <a:endParaRPr dirty="0"/>
          </a:p>
        </p:txBody>
      </p:sp>
      <p:sp>
        <p:nvSpPr>
          <p:cNvPr id="150" name="Google Shape;150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 b="1" dirty="0">
                <a:solidFill>
                  <a:srgbClr val="1A1818"/>
                </a:solidFill>
              </a:rPr>
              <a:t>August 17, 2021:</a:t>
            </a:r>
            <a:r>
              <a:rPr lang="en-US" sz="2100" dirty="0">
                <a:solidFill>
                  <a:srgbClr val="1A1818"/>
                </a:solidFill>
              </a:rPr>
              <a:t>  Challenge documents released</a:t>
            </a:r>
            <a:endParaRPr sz="2400" dirty="0"/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lang="en-US" sz="2100" b="1" dirty="0">
                <a:solidFill>
                  <a:srgbClr val="1A1818"/>
                </a:solidFill>
              </a:rPr>
              <a:t>August-November 2021: </a:t>
            </a:r>
            <a:r>
              <a:rPr lang="en-US" sz="2100" dirty="0">
                <a:solidFill>
                  <a:srgbClr val="1A1818"/>
                </a:solidFill>
              </a:rPr>
              <a:t>Team meets weekly to solve the challenge</a:t>
            </a:r>
            <a:endParaRPr sz="2100" dirty="0">
              <a:solidFill>
                <a:srgbClr val="1A1818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1A1818"/>
              </a:buClr>
              <a:buSzPts val="2100"/>
              <a:buNone/>
            </a:pPr>
            <a:r>
              <a:rPr lang="en-US" sz="2100" b="1" dirty="0">
                <a:solidFill>
                  <a:srgbClr val="1A1818"/>
                </a:solidFill>
              </a:rPr>
              <a:t>November-December 2021:</a:t>
            </a:r>
            <a:r>
              <a:rPr lang="en-US" sz="2100" dirty="0">
                <a:solidFill>
                  <a:srgbClr val="1A1818"/>
                </a:solidFill>
              </a:rPr>
              <a:t> Qualifiers</a:t>
            </a:r>
            <a:endParaRPr sz="2100" dirty="0">
              <a:solidFill>
                <a:srgbClr val="1A1818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1A1818"/>
              </a:buClr>
              <a:buSzPts val="2100"/>
              <a:buNone/>
            </a:pPr>
            <a:r>
              <a:rPr lang="en-US" sz="2100" b="1" dirty="0">
                <a:solidFill>
                  <a:srgbClr val="1A1818"/>
                </a:solidFill>
              </a:rPr>
              <a:t>December 2021 -January 2022: </a:t>
            </a:r>
            <a:r>
              <a:rPr lang="en-US" sz="2100" dirty="0">
                <a:solidFill>
                  <a:srgbClr val="1A1818"/>
                </a:solidFill>
              </a:rPr>
              <a:t>State/Regional Championship</a:t>
            </a:r>
            <a:endParaRPr sz="2100" dirty="0">
              <a:solidFill>
                <a:srgbClr val="1A1818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1A1818"/>
              </a:buClr>
              <a:buSzPts val="2100"/>
              <a:buNone/>
            </a:pPr>
            <a:r>
              <a:rPr lang="en-US" sz="2100" b="1" dirty="0">
                <a:solidFill>
                  <a:srgbClr val="1A1818"/>
                </a:solidFill>
              </a:rPr>
              <a:t>April 2022:</a:t>
            </a:r>
            <a:r>
              <a:rPr lang="en-US" sz="2100" dirty="0">
                <a:solidFill>
                  <a:srgbClr val="1A1818"/>
                </a:solidFill>
              </a:rPr>
              <a:t> World Championships</a:t>
            </a:r>
            <a:endParaRPr sz="2100" dirty="0">
              <a:solidFill>
                <a:srgbClr val="1A1818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1A1818"/>
              </a:buClr>
              <a:buSzPts val="2100"/>
              <a:buNone/>
            </a:pPr>
            <a:r>
              <a:rPr lang="en-US" sz="2100" b="1" dirty="0">
                <a:solidFill>
                  <a:srgbClr val="1A1818"/>
                </a:solidFill>
              </a:rPr>
              <a:t>May 2022: </a:t>
            </a:r>
            <a:r>
              <a:rPr lang="en-US" sz="2100" dirty="0">
                <a:solidFill>
                  <a:srgbClr val="1A1818"/>
                </a:solidFill>
              </a:rPr>
              <a:t>Open Invitationals</a:t>
            </a:r>
            <a:endParaRPr sz="2100" dirty="0">
              <a:solidFill>
                <a:srgbClr val="1A1818"/>
              </a:solidFill>
            </a:endParaRPr>
          </a:p>
        </p:txBody>
      </p:sp>
      <p:sp>
        <p:nvSpPr>
          <p:cNvPr id="151" name="Google Shape;151;p2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US"/>
              <a:t>Team Costs</a:t>
            </a: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Robot/Equipment - approx. $500.00 per robot (2 per team is useful)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SPIKE Prime, MINDSTORMS EV3, MINDSTORMS Robot Inventor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Wooden Robotics Table - approx $100.00</a:t>
            </a:r>
            <a:endParaRPr sz="22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National Team Registration- $225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LEGO Challenge Set - $75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Local Tournament Registration - $75-$250 (more in some regions)</a:t>
            </a:r>
            <a:endParaRPr sz="22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Travel Expenses</a:t>
            </a:r>
            <a:endParaRPr sz="22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Shirts/Supplies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900"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lang="en-US"/>
              <a:t>Three Parts of FIRST LEGO League Challenge</a:t>
            </a: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13" y="1637787"/>
            <a:ext cx="8026764" cy="297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2" ma:contentTypeDescription="Create a new document." ma:contentTypeScope="" ma:versionID="401680aa141ed3c134e1453b248656ed">
  <xsd:schema xmlns:xsd="http://www.w3.org/2001/XMLSchema" xmlns:xs="http://www.w3.org/2001/XMLSchema" xmlns:p="http://schemas.microsoft.com/office/2006/metadata/properties" xmlns:ns2="7caf78fb-f71c-4a6f-8d9d-8e46613456e0" xmlns:ns3="48f12688-8fd6-47b2-a22c-5b60723771af" targetNamespace="http://schemas.microsoft.com/office/2006/metadata/properties" ma:root="true" ma:fieldsID="e1afc5e3c2d5c78ee5aae0f02f579ed5" ns2:_="" ns3:_="">
    <xsd:import namespace="7caf78fb-f71c-4a6f-8d9d-8e46613456e0"/>
    <xsd:import namespace="48f12688-8fd6-47b2-a22c-5b6072377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705035-9813-4D5C-9947-3EAD7993E1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B804F-E2EE-469E-A78C-66115E2001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97C38A7-59D1-4317-92B0-B40E5805A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f78fb-f71c-4a6f-8d9d-8e46613456e0"/>
    <ds:schemaRef ds:uri="48f12688-8fd6-47b2-a22c-5b60723771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5674</TotalTime>
  <Words>2787</Words>
  <Application>Microsoft Macintosh PowerPoint</Application>
  <PresentationFormat>On-screen Show (16:9)</PresentationFormat>
  <Paragraphs>450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Avenir</vt:lpstr>
      <vt:lpstr>Calibri</vt:lpstr>
      <vt:lpstr>Helvetica Neue</vt:lpstr>
      <vt:lpstr>Noto Sans Symbols</vt:lpstr>
      <vt:lpstr>Quattrocento Sans</vt:lpstr>
      <vt:lpstr>Roboto</vt:lpstr>
      <vt:lpstr>Trebuchet MS</vt:lpstr>
      <vt:lpstr>Essential</vt:lpstr>
      <vt:lpstr>FIRST LEGO League Challenge Overview</vt:lpstr>
      <vt:lpstr>PowerPoint Presentation</vt:lpstr>
      <vt:lpstr>Table of Contents</vt:lpstr>
      <vt:lpstr>Three FIRST Programs (K-12)</vt:lpstr>
      <vt:lpstr>What is FIRST LEGO League Challenge?</vt:lpstr>
      <vt:lpstr>Team</vt:lpstr>
      <vt:lpstr>Approximate Timeline</vt:lpstr>
      <vt:lpstr>Team Costs</vt:lpstr>
      <vt:lpstr>Three Parts of FIRST LEGO League Challenge</vt:lpstr>
      <vt:lpstr>PowerPoint Presentation</vt:lpstr>
      <vt:lpstr>What are Core Values?</vt:lpstr>
      <vt:lpstr>What is Gracious Professionalism and Coopertition?</vt:lpstr>
      <vt:lpstr>Core Values Rubric</vt:lpstr>
      <vt:lpstr>Create a Team Identity/Have Fun</vt:lpstr>
      <vt:lpstr>Spread STEM in the Community</vt:lpstr>
      <vt:lpstr>Help Other Teams</vt:lpstr>
      <vt:lpstr>Learn to Communicate</vt:lpstr>
      <vt:lpstr>Core Values Judging</vt:lpstr>
      <vt:lpstr>Learn to Work Together as a Team</vt:lpstr>
      <vt:lpstr>Learning life skills through FIRST</vt:lpstr>
      <vt:lpstr>Events</vt:lpstr>
      <vt:lpstr>PowerPoint Presentation</vt:lpstr>
      <vt:lpstr>Overview</vt:lpstr>
      <vt:lpstr>Robot Runs</vt:lpstr>
      <vt:lpstr>CARGO CONNECT 2021 Season </vt:lpstr>
      <vt:lpstr>Challenges Teams Face</vt:lpstr>
      <vt:lpstr>Robot Missions</vt:lpstr>
      <vt:lpstr>Types of Programming</vt:lpstr>
      <vt:lpstr>Programming Concepts to Learn Through FIRST</vt:lpstr>
      <vt:lpstr>Engineering Concepts you Learn Through FIRST</vt:lpstr>
      <vt:lpstr>Robot Design Rubric</vt:lpstr>
      <vt:lpstr>Focus on the Engineering Design Process</vt:lpstr>
      <vt:lpstr>Document Your Engineering Design Process</vt:lpstr>
      <vt:lpstr>Robot Testing is Very Important </vt:lpstr>
      <vt:lpstr>Judging</vt:lpstr>
      <vt:lpstr>PowerPoint Presentation</vt:lpstr>
      <vt:lpstr>Innovation Project is based on a yearly theme</vt:lpstr>
      <vt:lpstr>Research Project Process/Engineering Design Process </vt:lpstr>
      <vt:lpstr>Innovation Project Rubric</vt:lpstr>
      <vt:lpstr>Identify a Problem</vt:lpstr>
      <vt:lpstr>Meet Experts</vt:lpstr>
      <vt:lpstr>Go on Fieldtrips</vt:lpstr>
      <vt:lpstr>Design And Create A Solution</vt:lpstr>
      <vt:lpstr>Iterate</vt:lpstr>
      <vt:lpstr>Share With Experts </vt:lpstr>
      <vt:lpstr>PowerPoint Presentation</vt:lpstr>
      <vt:lpstr>What is GIobal Innovation Award?</vt:lpstr>
      <vt:lpstr>How do you qualify for it?</vt:lpstr>
      <vt:lpstr>What happens when you make Top 20?</vt:lpstr>
      <vt:lpstr>GIA has a seperate rubric</vt:lpstr>
      <vt:lpstr>Why is GIA important?</vt:lpstr>
      <vt:lpstr>2010 Body Forward</vt:lpstr>
      <vt:lpstr>2016 Animal Allies</vt:lpstr>
      <vt:lpstr>2020 City Shaper</vt:lpstr>
      <vt:lpstr>This presentation and most of the team images are by Not the Droids You Are Looking For and Tiger Techs. Other images are obtained from FIRST LEGO League.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Stutt</dc:creator>
  <cp:lastModifiedBy>Srinivasan Seshan</cp:lastModifiedBy>
  <cp:revision>94</cp:revision>
  <dcterms:created xsi:type="dcterms:W3CDTF">2017-02-15T18:38:39Z</dcterms:created>
  <dcterms:modified xsi:type="dcterms:W3CDTF">2021-09-19T13:42:58Z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