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B2D8A2-A6E2-49A5-99FC-90FBACE0D077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5AEFE6F-9E94-446C-ACF9-3A34C90A8C9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73094FB-4008-4717-B49A-EB14B7CE317D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FAA3A9-2B47-4057-BEA6-A12E9273DA3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48200" y="441360"/>
            <a:ext cx="2719080" cy="10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5976000" y="441360"/>
            <a:ext cx="2710080" cy="107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080" cy="107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273360"/>
            <a:ext cx="9143280" cy="651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48200" y="563760"/>
            <a:ext cx="8239320" cy="568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080" cy="2914920"/>
          </a:xfrm>
          <a:prstGeom prst="rect">
            <a:avLst/>
          </a:prstGeom>
          <a:ln>
            <a:noFill/>
          </a:ln>
        </p:spPr>
      </p:pic>
      <p:sp>
        <p:nvSpPr>
          <p:cNvPr id="6" name="CustomShape 6"/>
          <p:cNvSpPr/>
          <p:nvPr/>
        </p:nvSpPr>
        <p:spPr>
          <a:xfrm>
            <a:off x="-2520" y="6272640"/>
            <a:ext cx="9140760" cy="633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120" cy="596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48200" y="441360"/>
            <a:ext cx="2719080" cy="10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76000" y="441360"/>
            <a:ext cx="2710080" cy="107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3216600" y="441360"/>
            <a:ext cx="2710080" cy="107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0" y="6273360"/>
            <a:ext cx="9143280" cy="651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448200" y="599760"/>
            <a:ext cx="8237880" cy="817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oubuilders.org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81040" y="3936600"/>
            <a:ext cx="7989120" cy="10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600" b="0" strike="noStrike" cap="all" spc="-1">
                <a:solidFill>
                  <a:srgbClr val="FFFFFF"/>
                </a:solidFill>
                <a:latin typeface="Gill Sans MT"/>
              </a:rPr>
              <a:t>Fazendo uma pesquisa com fontes de informação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81040" y="5175720"/>
            <a:ext cx="7989120" cy="58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por BAYOU bUILDERS &amp; N</a:t>
            </a:r>
            <a:r>
              <a:rPr lang="pt-BR" sz="1600" b="0" strike="noStrike" spc="-1">
                <a:solidFill>
                  <a:srgbClr val="FFFFFF"/>
                </a:solidFill>
                <a:latin typeface="Gill Sans MT"/>
              </a:rPr>
              <a:t>e</a:t>
            </a: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Xt Gen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48200" y="1505520"/>
            <a:ext cx="8237880" cy="43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800" b="0" strike="noStrike" spc="-1">
                <a:solidFill>
                  <a:srgbClr val="3D3D3D"/>
                </a:solidFill>
                <a:latin typeface="Gill Sans MT"/>
              </a:rPr>
              <a:t>Essa lição foi escrita por Bayou Builders FLL Team #4043 (</a:t>
            </a:r>
            <a:r>
              <a:rPr lang="pt-BR" sz="1800" b="0" u="sng" strike="noStrike" spc="-1">
                <a:solidFill>
                  <a:srgbClr val="0000FF"/>
                </a:solidFill>
                <a:uFillTx/>
                <a:latin typeface="Gill Sans MT"/>
                <a:hlinkClick r:id="rId3"/>
              </a:rPr>
              <a:t>www.bayoubuilders.org)</a:t>
            </a:r>
            <a:r>
              <a:rPr lang="pt-BR" sz="1800" b="0" strike="noStrike" spc="-1">
                <a:solidFill>
                  <a:srgbClr val="3D3D3D"/>
                </a:solidFill>
                <a:latin typeface="Gill Sans MT"/>
              </a:rPr>
              <a:t> e Team 3659 NeXT GEN (Facebook:Garrett County FIRST LEGO League Team 3659). </a:t>
            </a:r>
            <a:endParaRPr lang="pt-BR" sz="18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800" b="0" strike="noStrike" spc="-1">
                <a:solidFill>
                  <a:srgbClr val="3D3D3D"/>
                </a:solidFill>
                <a:latin typeface="Gill Sans MT"/>
              </a:rPr>
              <a:t>Mais lições disponíveis no site </a:t>
            </a:r>
            <a:r>
              <a:rPr lang="pt-BR" sz="1800" b="0" u="sng" strike="noStrike" spc="-1">
                <a:solidFill>
                  <a:srgbClr val="0000FF"/>
                </a:solidFill>
                <a:uFillTx/>
                <a:latin typeface="Gill Sans MT"/>
                <a:hlinkClick r:id="rId4"/>
              </a:rPr>
              <a:t>www.ev3lessons.com</a:t>
            </a:r>
            <a:r>
              <a:rPr lang="pt-BR" sz="18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pt-BR" sz="1800" b="0" u="sng" strike="noStrike" spc="-1">
                <a:solidFill>
                  <a:srgbClr val="0000FF"/>
                </a:solidFill>
                <a:uFillTx/>
                <a:latin typeface="Gill Sans MT"/>
                <a:hlinkClick r:id="rId5"/>
              </a:rPr>
              <a:t>www.flltutorials.com</a:t>
            </a:r>
            <a:endParaRPr lang="pt-BR" sz="18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Traduzido por Equipe Sunrise, de Santa Catarina, Brasil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81040" y="6387840"/>
            <a:ext cx="4869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(Last Edit 6/11/2018)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B07BA31-E7C5-45C1-9E71-FFAA7D2C67A5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10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47" name="Picture 5"/>
          <p:cNvPicPr/>
          <p:nvPr/>
        </p:nvPicPr>
        <p:blipFill>
          <a:blip r:embed="rId6"/>
          <a:stretch/>
        </p:blipFill>
        <p:spPr>
          <a:xfrm>
            <a:off x="829440" y="4244760"/>
            <a:ext cx="7450560" cy="180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Sobre nós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977000" y="1737360"/>
            <a:ext cx="3711960" cy="43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</a:rPr>
              <a:t>Bayou Builders é uma equipe baseada na comunidade, de 10 pessoas, em Hammond, Louisiana.</a:t>
            </a:r>
            <a:endParaRPr lang="pt-BR" sz="16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</a:rPr>
              <a:t>Eles ganharam o Champions’ award todos os anos e participaram do North American Open assim como o World Festival. EM 2017, também foram nomeados para o Global Innovation Award de Louisiana.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81040" y="638784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3C57964-45F3-47D3-9F9C-E337DF37AD32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2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00" name="Picture 6"/>
          <p:cNvPicPr/>
          <p:nvPr/>
        </p:nvPicPr>
        <p:blipFill>
          <a:blip r:embed="rId2"/>
          <a:stretch/>
        </p:blipFill>
        <p:spPr>
          <a:xfrm>
            <a:off x="5066280" y="4582440"/>
            <a:ext cx="3623040" cy="159984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360360" y="1737360"/>
            <a:ext cx="4571280" cy="26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A326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404040"/>
                </a:solidFill>
                <a:latin typeface="Gill Sans MT"/>
                <a:ea typeface="DejaVu Sans"/>
              </a:rPr>
              <a:t>NeXT Gen é uma escola de ensino médio de Garrett County, Maryland, com 13 anos de FIRST LEGO League.</a:t>
            </a:r>
            <a:endParaRPr lang="pt-BR" sz="1600" b="0" strike="noStrike" spc="-1">
              <a:latin typeface="Arial"/>
            </a:endParaRPr>
          </a:p>
          <a:p>
            <a:pPr marL="285840" indent="-2851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A326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404040"/>
                </a:solidFill>
                <a:latin typeface="Gill Sans MT"/>
                <a:ea typeface="DejaVu Sans"/>
              </a:rPr>
              <a:t>Eles ganharam em primeiro lugar no 2013 Global Innovation Award. Também ganharam no Top 20 GIA Semi-Finalist em 2017, por solução inovadora, BeeHaven.</a:t>
            </a:r>
            <a:endParaRPr lang="pt-BR" sz="1600" b="0" strike="noStrike" spc="-1">
              <a:latin typeface="Arial"/>
            </a:endParaRPr>
          </a:p>
          <a:p>
            <a:pPr marL="285840" indent="-2851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A326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404040"/>
                </a:solidFill>
                <a:latin typeface="Gill Sans MT"/>
                <a:ea typeface="DejaVu Sans"/>
              </a:rPr>
              <a:t>Ganharam em primeiro lugar em Innovative Solution no Mountain State Invitational em 2017.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02" name="Picture 8"/>
          <p:cNvPicPr/>
          <p:nvPr/>
        </p:nvPicPr>
        <p:blipFill>
          <a:blip r:embed="rId3"/>
          <a:stretch/>
        </p:blipFill>
        <p:spPr>
          <a:xfrm>
            <a:off x="360360" y="4582440"/>
            <a:ext cx="430488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Types of Sources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374040" y="1486800"/>
            <a:ext cx="4828320" cy="38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50000"/>
              </a:lnSpc>
              <a:spcBef>
                <a:spcPts val="45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2300" b="0" strike="noStrike" spc="-1">
                <a:solidFill>
                  <a:srgbClr val="3D3D3D"/>
                </a:solidFill>
                <a:latin typeface="Gill Sans MT"/>
              </a:rPr>
              <a:t>Use uma variedade de fontes, incluindo sites, livros, revistas, reportagens, profissionais, etc.</a:t>
            </a:r>
            <a:endParaRPr lang="pt-BR" sz="2300" b="0" strike="noStrike" spc="-1">
              <a:latin typeface="Arial"/>
            </a:endParaRPr>
          </a:p>
          <a:p>
            <a:pPr marL="306000" indent="-305280">
              <a:lnSpc>
                <a:spcPct val="150000"/>
              </a:lnSpc>
              <a:spcBef>
                <a:spcPts val="45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2300" b="0" strike="noStrike" spc="-1">
                <a:solidFill>
                  <a:srgbClr val="3D3D3D"/>
                </a:solidFill>
                <a:latin typeface="Gill Sans MT"/>
              </a:rPr>
              <a:t> Façam viagens de campo</a:t>
            </a:r>
            <a:endParaRPr lang="pt-BR" sz="2300" b="0" strike="noStrike" spc="-1">
              <a:latin typeface="Arial"/>
            </a:endParaRPr>
          </a:p>
          <a:p>
            <a:pPr marL="306000" indent="-305280">
              <a:lnSpc>
                <a:spcPct val="150000"/>
              </a:lnSpc>
              <a:spcBef>
                <a:spcPts val="45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2300" b="0" strike="noStrike" spc="-1">
                <a:solidFill>
                  <a:srgbClr val="3D3D3D"/>
                </a:solidFill>
                <a:latin typeface="Gill Sans MT"/>
              </a:rPr>
              <a:t>Coletem seus próprios dados</a:t>
            </a:r>
            <a:endParaRPr lang="pt-BR" sz="2300" b="0" strike="noStrike" spc="-1">
              <a:latin typeface="Arial"/>
            </a:endParaRPr>
          </a:p>
          <a:p>
            <a:pPr marL="306000" indent="-305280">
              <a:lnSpc>
                <a:spcPct val="150000"/>
              </a:lnSpc>
              <a:spcBef>
                <a:spcPts val="45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2300" b="0" strike="noStrike" spc="-1">
                <a:solidFill>
                  <a:srgbClr val="3D3D3D"/>
                </a:solidFill>
                <a:latin typeface="Gill Sans MT"/>
              </a:rPr>
              <a:t>Lembrem que todas as fontes precisam ser citadas</a:t>
            </a:r>
            <a:endParaRPr lang="pt-BR" sz="2300" b="0" strike="noStrike" spc="-1">
              <a:latin typeface="Arial"/>
            </a:endParaRPr>
          </a:p>
          <a:p>
            <a:pPr marL="2012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lang="pt-BR" sz="23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013B16A-4135-490B-95FB-C212A6B1C48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3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06" name="Picture 7"/>
          <p:cNvPicPr/>
          <p:nvPr/>
        </p:nvPicPr>
        <p:blipFill>
          <a:blip r:embed="rId3"/>
          <a:stretch/>
        </p:blipFill>
        <p:spPr>
          <a:xfrm>
            <a:off x="4356000" y="4827240"/>
            <a:ext cx="4566600" cy="12546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7" name="Picture 8"/>
          <p:cNvPicPr/>
          <p:nvPr/>
        </p:nvPicPr>
        <p:blipFill>
          <a:blip r:embed="rId4"/>
          <a:stretch/>
        </p:blipFill>
        <p:spPr>
          <a:xfrm>
            <a:off x="5203080" y="1958760"/>
            <a:ext cx="3587400" cy="2679120"/>
          </a:xfrm>
          <a:prstGeom prst="rect">
            <a:avLst/>
          </a:prstGeom>
          <a:ln>
            <a:noFill/>
          </a:ln>
        </p:spPr>
      </p:pic>
      <p:sp>
        <p:nvSpPr>
          <p:cNvPr id="108" name="CustomShape 4"/>
          <p:cNvSpPr/>
          <p:nvPr/>
        </p:nvSpPr>
        <p:spPr>
          <a:xfrm>
            <a:off x="4426560" y="5278680"/>
            <a:ext cx="4290840" cy="4564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5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Criando uma bibliografia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19760" y="1597680"/>
            <a:ext cx="7989120" cy="42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6000" indent="-305280">
              <a:lnSpc>
                <a:spcPct val="17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b="0" strike="noStrike" spc="-1" dirty="0">
                <a:solidFill>
                  <a:srgbClr val="3D3D3D"/>
                </a:solidFill>
                <a:latin typeface="Gill Sans MT"/>
              </a:rPr>
              <a:t> Criar uma bibliografia da equipe pode ser útil </a:t>
            </a:r>
            <a:endParaRPr lang="pt-BR" b="0" strike="noStrike" spc="-1" dirty="0">
              <a:latin typeface="Arial"/>
            </a:endParaRPr>
          </a:p>
          <a:p>
            <a:pPr marL="630000" lvl="1" indent="-305280">
              <a:lnSpc>
                <a:spcPct val="17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Permita que a equipe encontre as fontes novamente, se informações adicionais forem necessárias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7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Bibliografias podem ser entregues para juízes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70000"/>
              </a:lnSpc>
              <a:spcBef>
                <a:spcPts val="720"/>
              </a:spcBef>
              <a:spcAft>
                <a:spcPts val="601"/>
              </a:spcAft>
            </a:pPr>
            <a:r>
              <a:rPr lang="pt-BR" b="0" strike="noStrike" spc="-1" dirty="0">
                <a:solidFill>
                  <a:srgbClr val="3D3D3D"/>
                </a:solidFill>
                <a:latin typeface="Gill Sans MT"/>
              </a:rPr>
              <a:t>Dicas:</a:t>
            </a:r>
            <a:endParaRPr lang="pt-BR" b="0" strike="noStrike" spc="-1" dirty="0">
              <a:latin typeface="Arial"/>
            </a:endParaRPr>
          </a:p>
          <a:p>
            <a:pPr marL="543960" lvl="1" indent="-342360">
              <a:lnSpc>
                <a:spcPct val="17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lphaLcPeriod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Google Drive: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Compartilhe suas fontes com a equipe utilizando o Google Drive</a:t>
            </a:r>
            <a:endParaRPr lang="pt-BR" sz="1600" b="0" strike="noStrike" spc="-1" dirty="0">
              <a:latin typeface="Arial"/>
            </a:endParaRPr>
          </a:p>
          <a:p>
            <a:pPr marL="543960" lvl="1" indent="-342360">
              <a:lnSpc>
                <a:spcPct val="17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lphaLcPeriod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Bibliografia Anotada: 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Uma bibliografia anotada descreve brevemente o conteúdo de cada fonte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3A1C78D-319A-44B6-BDBE-47FC867332D7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4</a:t>
            </a:fld>
            <a:endParaRPr lang="pt-BR" sz="1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Fazendo viagens de campo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12560" y="1540440"/>
            <a:ext cx="5967720" cy="41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Algumas viagens de campo para companhias e organizações são possíveis</a:t>
            </a: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Viagens de campo são baseadas no problema que estão estudando ou a solução que vocês estão desenvolvendo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Na World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Class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, decidimos criar um computador baseado em um jogo matemático para ajudar estudantes a praticarem diferentes enquanto aprendem um pouco sobre música. Nós acabamos identificando uma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compania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pt-BR" sz="1400" b="0" i="1" strike="noStrike" spc="-1" dirty="0">
                <a:solidFill>
                  <a:srgbClr val="3D3D3D"/>
                </a:solidFill>
                <a:latin typeface="Gill Sans MT"/>
              </a:rPr>
              <a:t>design 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de </a:t>
            </a:r>
            <a:r>
              <a:rPr lang="pt-BR" sz="1400" b="0" i="1" strike="noStrike" spc="-1" dirty="0">
                <a:solidFill>
                  <a:srgbClr val="3D3D3D"/>
                </a:solidFill>
                <a:latin typeface="Gill Sans MT"/>
              </a:rPr>
              <a:t>software 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local. Nós conversamos e nos encontramos na empresa para mostrar nosso projeto e como implementá-lo</a:t>
            </a:r>
            <a:endParaRPr lang="pt-BR" sz="14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Na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Trash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Trek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, nós ouvimos que o vidro que enviamos para a reciclagem é coletado somente por uma empresa de reciclagem local, e depois despejados em aterros.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Consiguimos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contato e perguntamos para o gerente se seria possível uma visita na planta da empresa</a:t>
            </a:r>
            <a:endParaRPr lang="pt-BR" sz="14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Na Animal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Allies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, mandamos um e-mail para o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Water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Quality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Specialist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em New Orleans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Aquarium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para sabermos mais sobre o seu sistema de filtro de água para seus tanques, que possuem animais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4FE6398-105E-4BF8-AF94-EA7E911438AB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5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17" name="Picture 5"/>
          <p:cNvPicPr/>
          <p:nvPr/>
        </p:nvPicPr>
        <p:blipFill>
          <a:blip r:embed="rId2"/>
          <a:stretch/>
        </p:blipFill>
        <p:spPr>
          <a:xfrm>
            <a:off x="6469560" y="3857400"/>
            <a:ext cx="2453040" cy="1416960"/>
          </a:xfrm>
          <a:prstGeom prst="rect">
            <a:avLst/>
          </a:prstGeom>
          <a:ln>
            <a:noFill/>
          </a:ln>
        </p:spPr>
      </p:pic>
      <p:pic>
        <p:nvPicPr>
          <p:cNvPr id="118" name="Picture 9"/>
          <p:cNvPicPr/>
          <p:nvPr/>
        </p:nvPicPr>
        <p:blipFill>
          <a:blip r:embed="rId3"/>
          <a:stretch/>
        </p:blipFill>
        <p:spPr>
          <a:xfrm>
            <a:off x="6469560" y="1974960"/>
            <a:ext cx="2453040" cy="1395360"/>
          </a:xfrm>
          <a:prstGeom prst="rect">
            <a:avLst/>
          </a:prstGeom>
          <a:ln>
            <a:noFill/>
          </a:ln>
        </p:spPr>
      </p:pic>
      <p:sp>
        <p:nvSpPr>
          <p:cNvPr id="119" name="TextShape 4"/>
          <p:cNvSpPr txBox="1"/>
          <p:nvPr/>
        </p:nvSpPr>
        <p:spPr>
          <a:xfrm>
            <a:off x="6652800" y="5538600"/>
            <a:ext cx="104328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 dirty="0">
                <a:latin typeface="Arial"/>
              </a:rPr>
              <a:t>Teste 10</a:t>
            </a:r>
          </a:p>
        </p:txBody>
      </p:sp>
      <p:sp>
        <p:nvSpPr>
          <p:cNvPr id="120" name="CustomShape 5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Conversando com especialistas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31400" y="1570680"/>
            <a:ext cx="5769720" cy="41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Faça </a:t>
            </a:r>
            <a:r>
              <a:rPr lang="pt-BR" sz="1600" b="0" i="1" strike="noStrike" spc="-1" dirty="0">
                <a:solidFill>
                  <a:srgbClr val="3D3D3D"/>
                </a:solidFill>
                <a:latin typeface="Gill Sans MT"/>
              </a:rPr>
              <a:t>brainstorming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sobre potenciais profissionais que possam saber sobre o assunto 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Faça pesquisas na internet para encontrar profissionais na região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Desenvolva um e-mail inicial para esses profissionais, explicando quem são, o que é a FLL e que informações estão buscando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Especialistas não precisam estarem próximos a você, na Animal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Allies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, nós fizemos uma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vídeoconferência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 com um professor de química</a:t>
            </a:r>
            <a:endParaRPr lang="pt-BR" sz="1600" b="0" strike="noStrike" spc="-1" dirty="0">
              <a:latin typeface="Arial"/>
            </a:endParaRPr>
          </a:p>
          <a:p>
            <a:pPr marL="630000" lvl="1" indent="-3052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Você pode encontrar profissionais na comunidade que podem te ajudar, por exemplo, em março nós apresentamos nosso projeto na Louisiana Green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School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Summit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, e lá conhecemos especialistas da New Orleans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Sewage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 &amp;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Water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600" b="0" strike="noStrike" spc="-1" dirty="0" err="1">
                <a:solidFill>
                  <a:srgbClr val="3D3D3D"/>
                </a:solidFill>
                <a:latin typeface="Gill Sans MT"/>
              </a:rPr>
              <a:t>Treatment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, que se tornaram uma ótima fonte de informação para nós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B230D2-EEC4-44C3-B5C1-11B6009AF866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6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24" name="Picture 6"/>
          <p:cNvPicPr/>
          <p:nvPr/>
        </p:nvPicPr>
        <p:blipFill>
          <a:blip r:embed="rId2"/>
          <a:stretch/>
        </p:blipFill>
        <p:spPr>
          <a:xfrm>
            <a:off x="6108480" y="2398320"/>
            <a:ext cx="2814120" cy="1699560"/>
          </a:xfrm>
          <a:prstGeom prst="rect">
            <a:avLst/>
          </a:prstGeom>
          <a:ln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Fazendo pesquisa online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06720" y="1564920"/>
            <a:ext cx="6053400" cy="40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Fizemos muitas pesquisas inicias pela internet, para sabermos o que temos para encontrar</a:t>
            </a:r>
            <a:endParaRPr lang="pt-BR" sz="14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Faça pesquisas na internet e consiga informações de lugares confiáveis</a:t>
            </a:r>
            <a:endParaRPr lang="pt-BR" sz="14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Dicas para fontes confiáveis:</a:t>
            </a:r>
            <a:endParaRPr lang="pt-BR" sz="1400" b="0" strike="noStrike" spc="-1" dirty="0">
              <a:latin typeface="Arial"/>
            </a:endParaRPr>
          </a:p>
          <a:p>
            <a:pPr marL="749880" lvl="1" indent="-456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Nossa primeira regra é ver os sites com “.</a:t>
            </a:r>
            <a:r>
              <a:rPr lang="pt-BR" sz="1200" b="0" strike="noStrike" spc="-1" dirty="0" err="1">
                <a:solidFill>
                  <a:srgbClr val="3D3D3D"/>
                </a:solidFill>
                <a:latin typeface="Gill Sans MT"/>
              </a:rPr>
              <a:t>gov</a:t>
            </a: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” primeiro  </a:t>
            </a:r>
            <a:endParaRPr lang="pt-BR" sz="1200" b="0" strike="noStrike" spc="-1" dirty="0">
              <a:latin typeface="Arial"/>
            </a:endParaRPr>
          </a:p>
          <a:p>
            <a:pPr marL="749880" lvl="1" indent="-456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Quando estiver pesquisando outros sites, é nossa próxima meta ter certeza que qualquer informação obtida tem confirmação em pelo menos outros dois sites</a:t>
            </a:r>
            <a:endParaRPr lang="pt-BR" sz="1200" b="0" strike="noStrike" spc="-1" dirty="0">
              <a:latin typeface="Arial"/>
            </a:endParaRPr>
          </a:p>
          <a:p>
            <a:pPr marL="749880" lvl="1" indent="-456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Nós frequentemente procuramos por sites de universidades, que podem fornecer conteúdo educacional</a:t>
            </a:r>
            <a:endParaRPr lang="pt-BR" sz="1200" b="0" strike="noStrike" spc="-1" dirty="0">
              <a:latin typeface="Arial"/>
            </a:endParaRPr>
          </a:p>
          <a:p>
            <a:pPr marL="749880" lvl="1" indent="-456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Nós tentamos evitar a Wikipédia, já que pode conter muita opinião ao invés de fatos</a:t>
            </a:r>
            <a:endParaRPr lang="pt-BR" sz="1200" b="0" strike="noStrike" spc="-1" dirty="0">
              <a:latin typeface="Arial"/>
            </a:endParaRPr>
          </a:p>
          <a:p>
            <a:pPr marL="749880" lvl="1" indent="-456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200" b="0" strike="noStrike" spc="-1" dirty="0">
                <a:solidFill>
                  <a:srgbClr val="3D3D3D"/>
                </a:solidFill>
                <a:latin typeface="Gill Sans MT"/>
              </a:rPr>
              <a:t>Nós também apresentamos frequentemente qualquer informação obtida através da internet para profissionais que temos contato e procuramos confirmação desta informação</a:t>
            </a:r>
            <a:endParaRPr lang="pt-B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1200" b="0" strike="noStrike" spc="-1" dirty="0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A24B665-06FA-4CD6-916B-F9D0690F6E4D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7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29" name="Picture 5"/>
          <p:cNvPicPr/>
          <p:nvPr/>
        </p:nvPicPr>
        <p:blipFill>
          <a:blip r:embed="rId2"/>
          <a:stretch/>
        </p:blipFill>
        <p:spPr>
          <a:xfrm>
            <a:off x="6381720" y="4001760"/>
            <a:ext cx="2454840" cy="2215080"/>
          </a:xfrm>
          <a:prstGeom prst="rect">
            <a:avLst/>
          </a:prstGeom>
          <a:ln>
            <a:noFill/>
          </a:ln>
        </p:spPr>
      </p:pic>
      <p:pic>
        <p:nvPicPr>
          <p:cNvPr id="130" name="Picture 8"/>
          <p:cNvPicPr/>
          <p:nvPr/>
        </p:nvPicPr>
        <p:blipFill>
          <a:blip r:embed="rId3"/>
          <a:stretch/>
        </p:blipFill>
        <p:spPr>
          <a:xfrm>
            <a:off x="6381720" y="1802880"/>
            <a:ext cx="2454840" cy="203040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questionários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38480" y="1523160"/>
            <a:ext cx="55238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6000" indent="-305280"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Já fizemos questionários utilizando o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Survey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Monkey</a:t>
            </a:r>
            <a:endParaRPr lang="pt-BR" sz="14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Fizemos isto na Animal </a:t>
            </a:r>
            <a:r>
              <a:rPr lang="pt-BR" sz="1400" b="0" strike="noStrike" spc="-1" dirty="0" err="1">
                <a:solidFill>
                  <a:srgbClr val="3D3D3D"/>
                </a:solidFill>
                <a:latin typeface="Gill Sans MT"/>
              </a:rPr>
              <a:t>Allies</a:t>
            </a: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 para aprender de professores quais são os cuidados com aquários</a:t>
            </a:r>
            <a:endParaRPr lang="pt-BR" sz="14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000000"/>
                </a:solidFill>
                <a:latin typeface="Arial"/>
              </a:rPr>
              <a:t>Dicas para desenvolver um questionário: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	Perguntas de Brainstorming: Perguntas de Brainstorming que irão ajudar a definir seu problema e a desenvolver um plano do projeto</a:t>
            </a:r>
            <a:endParaRPr lang="pt-BR" sz="14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"/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Faça um questionário curto e objetivo: Nosso objetivo era fazer um questionário que fosse possível de se responder em um minuto, para aumentar a participação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</a:pPr>
            <a:r>
              <a:rPr lang="pt-BR" sz="1400" b="0" strike="noStrike" spc="-1" dirty="0">
                <a:solidFill>
                  <a:srgbClr val="3D3D3D"/>
                </a:solidFill>
                <a:latin typeface="Gill Sans MT"/>
              </a:rPr>
              <a:t>Compartilhe o questionário: Nós mandamos o questionário para as mídias sociais e sites educacionais. Incluindo uma explicação de quem são e o que querem fazer. Nós também enviamos um e-mail com o link do questionário para a nossa escola e outras universidades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1400" b="0" strike="noStrike" spc="-1" dirty="0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3C999FB-5305-4CE2-BB52-05F34C0B00EE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8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35" name="Picture 7"/>
          <p:cNvPicPr/>
          <p:nvPr/>
        </p:nvPicPr>
        <p:blipFill>
          <a:blip r:embed="rId2"/>
          <a:stretch/>
        </p:blipFill>
        <p:spPr>
          <a:xfrm>
            <a:off x="6250320" y="4669920"/>
            <a:ext cx="2761560" cy="999720"/>
          </a:xfrm>
          <a:prstGeom prst="rect">
            <a:avLst/>
          </a:prstGeom>
          <a:ln>
            <a:noFill/>
          </a:ln>
        </p:spPr>
      </p:pic>
      <p:pic>
        <p:nvPicPr>
          <p:cNvPr id="136" name="Picture 8"/>
          <p:cNvPicPr/>
          <p:nvPr/>
        </p:nvPicPr>
        <p:blipFill>
          <a:blip r:embed="rId3"/>
          <a:stretch/>
        </p:blipFill>
        <p:spPr>
          <a:xfrm>
            <a:off x="6250320" y="2013120"/>
            <a:ext cx="2630160" cy="238032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581040" y="6388200"/>
            <a:ext cx="625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(Última edição em 30/08/2018)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Próximos passos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41560" y="1845720"/>
            <a:ext cx="415152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000" b="0" strike="noStrike" spc="-1">
                <a:solidFill>
                  <a:srgbClr val="3D3D3D"/>
                </a:solidFill>
                <a:latin typeface="Gill Sans MT"/>
              </a:rPr>
              <a:t>Quando a solução estiver identificada e desenvolvida, você tem que pesquisar para ter certeza que é original e prática</a:t>
            </a:r>
            <a:endParaRPr lang="pt-BR" sz="20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000" b="0" strike="noStrike" spc="-1">
                <a:solidFill>
                  <a:srgbClr val="3D3D3D"/>
                </a:solidFill>
                <a:latin typeface="Gill Sans MT"/>
              </a:rPr>
              <a:t>Veja a próxima lição sobre desenvolver uma solução inovadora, pela Team Phoenix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2000" b="0" strike="noStrike" spc="-1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581040" y="6387840"/>
            <a:ext cx="4869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 (Last Edit 6/11/2018)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E2FA61D-368B-4EDE-A951-32835B21D9A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9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42" name="Picture 6"/>
          <p:cNvPicPr/>
          <p:nvPr/>
        </p:nvPicPr>
        <p:blipFill>
          <a:blip r:embed="rId2"/>
          <a:stretch/>
        </p:blipFill>
        <p:spPr>
          <a:xfrm>
            <a:off x="4573080" y="2148840"/>
            <a:ext cx="4143600" cy="310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9915</TotalTime>
  <Words>790</Words>
  <Application>Microsoft Macintosh PowerPoint</Application>
  <PresentationFormat>On-screen Show (4:3)</PresentationFormat>
  <Paragraphs>79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DejaVu Sans</vt:lpstr>
      <vt:lpstr>Gill Sans MT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Sanjay Seshan</dc:creator>
  <dc:description/>
  <cp:lastModifiedBy>Sanjay Seshan</cp:lastModifiedBy>
  <cp:revision>52</cp:revision>
  <cp:lastPrinted>2017-09-27T10:53:54Z</cp:lastPrinted>
  <dcterms:created xsi:type="dcterms:W3CDTF">2017-08-13T17:46:18Z</dcterms:created>
  <dcterms:modified xsi:type="dcterms:W3CDTF">2018-10-01T13:00:01Z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