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Clique para mover o slide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9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9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9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6504DC9-F2B1-4662-8436-C96662FC8896}" type="slidenum">
              <a:rPr lang="pt-BR" sz="1400" b="0" strike="noStrike" spc="-1">
                <a:latin typeface="Times New Roman"/>
              </a:rPr>
              <a:t>‹#›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4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585DFB9-27C2-4DA0-B61F-18DB9AC7E2C5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4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4C86B9E-6906-44CE-8587-BA8D0A329FFA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352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19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48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352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19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276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352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19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48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352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19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276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6273360"/>
            <a:ext cx="9143640" cy="65520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448200" y="563760"/>
            <a:ext cx="8239680" cy="5681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581040" y="3936600"/>
            <a:ext cx="7989480" cy="10328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latin typeface="Gill Sans MT"/>
              </a:rPr>
              <a:t>title style</a:t>
            </a:r>
            <a:endParaRPr lang="en-US" sz="3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5559480" y="639216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F0C585E-A79F-47F7-8892-4CE909B30381}" type="datetime1">
              <a:rPr lang="pt-BR" sz="1800" b="0" strike="noStrike" spc="-1">
                <a:solidFill>
                  <a:srgbClr val="537ED0"/>
                </a:solidFill>
                <a:latin typeface="Gill Sans MT"/>
              </a:rPr>
              <a:t>01/10/2018</a:t>
            </a:fld>
            <a:endParaRPr lang="pt-BR" sz="18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581040" y="6387840"/>
            <a:ext cx="487008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(Last Edit 9/05/2017)</a:t>
            </a:r>
            <a:endParaRPr lang="pt-BR" sz="18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7800480" y="6392160"/>
            <a:ext cx="7700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506E747-FF70-42B3-9CBA-114C9060F4D9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‹#›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9" name="Picture 7"/>
          <p:cNvPicPr/>
          <p:nvPr/>
        </p:nvPicPr>
        <p:blipFill>
          <a:blip r:embed="rId14"/>
          <a:stretch/>
        </p:blipFill>
        <p:spPr>
          <a:xfrm>
            <a:off x="335160" y="563760"/>
            <a:ext cx="8488440" cy="2915280"/>
          </a:xfrm>
          <a:prstGeom prst="rect">
            <a:avLst/>
          </a:prstGeom>
          <a:ln>
            <a:noFill/>
          </a:ln>
        </p:spPr>
      </p:pic>
      <p:sp>
        <p:nvSpPr>
          <p:cNvPr id="10" name="CustomShape 10"/>
          <p:cNvSpPr/>
          <p:nvPr/>
        </p:nvSpPr>
        <p:spPr>
          <a:xfrm>
            <a:off x="-2520" y="6272640"/>
            <a:ext cx="9141120" cy="63720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D3D3D"/>
                </a:solidFill>
                <a:latin typeface="Gill Sans MT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3D3D3D"/>
                </a:solidFill>
                <a:latin typeface="Gill Sans MT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3D3D3D"/>
                </a:solidFill>
                <a:latin typeface="Gill Sans MT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3D3D3D"/>
                </a:solidFill>
                <a:latin typeface="Gill Sans MT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0" y="6273360"/>
            <a:ext cx="9143640" cy="65520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448200" y="599760"/>
            <a:ext cx="8238240" cy="817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PlaceHolder 6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Click to edit Master title style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/>
          <a:lstStyle/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600" b="0" strike="noStrike" spc="-1">
                <a:solidFill>
                  <a:srgbClr val="3D3D3D"/>
                </a:solidFill>
                <a:latin typeface="Gill Sans MT"/>
              </a:rPr>
              <a:t>Edit Master text styles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Second level</a:t>
            </a:r>
          </a:p>
          <a:p>
            <a:pPr marL="900000" lvl="2" indent="-2696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Third level</a:t>
            </a:r>
          </a:p>
          <a:p>
            <a:pPr marL="1242000" lvl="3" indent="-2336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Fourth level</a:t>
            </a:r>
          </a:p>
          <a:p>
            <a:pPr marL="1602000" lvl="4" indent="-2336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Fifth level</a:t>
            </a:r>
          </a:p>
        </p:txBody>
      </p:sp>
      <p:sp>
        <p:nvSpPr>
          <p:cNvPr id="55" name="PlaceHolder 8"/>
          <p:cNvSpPr>
            <a:spLocks noGrp="1"/>
          </p:cNvSpPr>
          <p:nvPr>
            <p:ph type="dt"/>
          </p:nvPr>
        </p:nvSpPr>
        <p:spPr>
          <a:xfrm>
            <a:off x="5559480" y="639216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D117697-C80E-4CCF-BED1-189E083BA491}" type="datetime1">
              <a:rPr lang="pt-BR" sz="1800" b="0" strike="noStrike" spc="-1">
                <a:solidFill>
                  <a:srgbClr val="537ED0"/>
                </a:solidFill>
                <a:latin typeface="Gill Sans MT"/>
              </a:rPr>
              <a:t>01/10/2018</a:t>
            </a:fld>
            <a:endParaRPr lang="pt-BR" sz="1800" b="0" strike="noStrike" spc="-1">
              <a:latin typeface="Times New Roman"/>
            </a:endParaRPr>
          </a:p>
        </p:txBody>
      </p:sp>
      <p:sp>
        <p:nvSpPr>
          <p:cNvPr id="56" name="PlaceHolder 9"/>
          <p:cNvSpPr>
            <a:spLocks noGrp="1"/>
          </p:cNvSpPr>
          <p:nvPr>
            <p:ph type="ftr"/>
          </p:nvPr>
        </p:nvSpPr>
        <p:spPr>
          <a:xfrm>
            <a:off x="581040" y="6387840"/>
            <a:ext cx="487008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(Last Edit 9/05/2017)</a:t>
            </a:r>
            <a:endParaRPr lang="pt-BR" sz="1800" b="0" strike="noStrike" spc="-1">
              <a:latin typeface="Times New Roman"/>
            </a:endParaRPr>
          </a:p>
        </p:txBody>
      </p:sp>
      <p:sp>
        <p:nvSpPr>
          <p:cNvPr id="57" name="PlaceHolder 10"/>
          <p:cNvSpPr>
            <a:spLocks noGrp="1"/>
          </p:cNvSpPr>
          <p:nvPr>
            <p:ph type="sldNum"/>
          </p:nvPr>
        </p:nvSpPr>
        <p:spPr>
          <a:xfrm>
            <a:off x="7800480" y="6392160"/>
            <a:ext cx="7700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A57B945-8B43-4582-8D2E-E02655D17A33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‹#›</a:t>
            </a:fld>
            <a:endParaRPr lang="pt-B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81040" y="3936600"/>
            <a:ext cx="7989480" cy="1032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latin typeface="Gill Sans MT"/>
              </a:rPr>
              <a:t>Desenvolvendo estratégias</a:t>
            </a:r>
            <a:endParaRPr lang="en-US" sz="3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581040" y="5175720"/>
            <a:ext cx="7989480" cy="590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pt-BR" sz="1600" b="0" strike="noStrike" cap="all" spc="-1">
                <a:solidFill>
                  <a:srgbClr val="FFFFFF"/>
                </a:solidFill>
                <a:latin typeface="Gill Sans MT"/>
              </a:rPr>
              <a:t>Seshan Brothers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pt-BR" sz="1600" b="0" strike="noStrike" cap="all" spc="-1">
                <a:solidFill>
                  <a:srgbClr val="FFFFFF"/>
                </a:solidFill>
                <a:latin typeface="Gill Sans MT"/>
              </a:rPr>
              <a:t>Traduzido por equipe sunrise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102" name="TextShape 3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80FEA0A-487C-418F-AD70-962382C82599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1</a:t>
            </a:fld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Objetivos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48200" y="1505520"/>
            <a:ext cx="8238240" cy="4352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Aprender como criar estratégias para o Desafio do Robô</a:t>
            </a:r>
          </a:p>
        </p:txBody>
      </p:sp>
      <p:sp>
        <p:nvSpPr>
          <p:cNvPr id="105" name="TextShape 3"/>
          <p:cNvSpPr txBox="1"/>
          <p:nvPr/>
        </p:nvSpPr>
        <p:spPr>
          <a:xfrm>
            <a:off x="581040" y="638784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edição: 07/09/2018)</a:t>
            </a:r>
            <a:endParaRPr lang="pt-BR" sz="1800" b="0" strike="noStrike" spc="-1">
              <a:latin typeface="Times New Roman"/>
            </a:endParaRPr>
          </a:p>
        </p:txBody>
      </p:sp>
      <p:sp>
        <p:nvSpPr>
          <p:cNvPr id="106" name="TextShape 4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6A3085E-5E8D-4916-90ED-AC98CDBDA41C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2</a:t>
            </a:fld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passo 1: entendendo as missões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8" name="Content Placeholder 5"/>
          <p:cNvPicPr/>
          <p:nvPr/>
        </p:nvPicPr>
        <p:blipFill>
          <a:blip r:embed="rId2"/>
          <a:stretch/>
        </p:blipFill>
        <p:spPr>
          <a:xfrm>
            <a:off x="4573080" y="2274120"/>
            <a:ext cx="4106880" cy="2717640"/>
          </a:xfrm>
          <a:prstGeom prst="rect">
            <a:avLst/>
          </a:prstGeom>
          <a:ln>
            <a:noFill/>
          </a:ln>
        </p:spPr>
      </p:pic>
      <p:sp>
        <p:nvSpPr>
          <p:cNvPr id="109" name="TextShape 2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36DFD70-85B5-443C-B509-65EA349FD620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3</a:t>
            </a:fld>
            <a:endParaRPr lang="pt-BR" sz="1800" b="0" strike="noStrike" spc="-1">
              <a:latin typeface="Times New Roman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4582440" y="5627880"/>
            <a:ext cx="4388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Gill Sans MT"/>
              </a:rPr>
              <a:t>Foto: Michael Graffin, Iona Primary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543600" y="2323080"/>
            <a:ext cx="3879720" cy="28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Gill Sans MT"/>
              </a:rPr>
              <a:t>Regra #1 é ler o Guia do Desafio – todos devem fazer isso!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Gill Sans MT"/>
              </a:rPr>
              <a:t>Regra #2 é ler as atualizações durante a temporada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Gill Sans MT"/>
              </a:rPr>
              <a:t>Dica: Muitas equipes tomam notas de cada missão (regras, pontos, etc.) e colocá-las ao lado da missão na mesa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12" name="TextShape 5"/>
          <p:cNvSpPr txBox="1"/>
          <p:nvPr/>
        </p:nvSpPr>
        <p:spPr>
          <a:xfrm>
            <a:off x="581040" y="638820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edição: 07/09/2018)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passo 2: planejamento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241560" y="1845720"/>
            <a:ext cx="4330080" cy="4023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Quais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missões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estão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mais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perto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da base e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podem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ser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cumpridas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rapidamente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?</a:t>
            </a:r>
          </a:p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Quais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missões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podem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ser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agrupadas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por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conta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da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sua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proximidade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?</a:t>
            </a:r>
          </a:p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Quais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missões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podemos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usar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o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mesmo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equipamento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?</a:t>
            </a:r>
          </a:p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Existem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missões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missões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difíceis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que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outras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?</a:t>
            </a:r>
          </a:p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Algumas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missões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são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mais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difíceis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de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chegar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?</a:t>
            </a:r>
          </a:p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Quais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são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as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metas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da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equipe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no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desafio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?</a:t>
            </a:r>
          </a:p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Quantos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pontos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vale a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missão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?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3D3E1C3-F45B-4DAB-AA5B-F5FB01F1FE7C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4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116" name="Picture 6"/>
          <p:cNvPicPr/>
          <p:nvPr/>
        </p:nvPicPr>
        <p:blipFill>
          <a:blip r:embed="rId2"/>
          <a:stretch/>
        </p:blipFill>
        <p:spPr>
          <a:xfrm>
            <a:off x="4695480" y="1941840"/>
            <a:ext cx="4208400" cy="2043720"/>
          </a:xfrm>
          <a:prstGeom prst="rect">
            <a:avLst/>
          </a:prstGeom>
          <a:ln>
            <a:noFill/>
          </a:ln>
        </p:spPr>
      </p:pic>
      <p:sp>
        <p:nvSpPr>
          <p:cNvPr id="117" name="CustomShape 4"/>
          <p:cNvSpPr/>
          <p:nvPr/>
        </p:nvSpPr>
        <p:spPr>
          <a:xfrm>
            <a:off x="4695480" y="4211280"/>
            <a:ext cx="41094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i="1" strike="noStrike" spc="-1">
                <a:solidFill>
                  <a:srgbClr val="FF0000"/>
                </a:solidFill>
                <a:latin typeface="Gill Sans MT"/>
              </a:rPr>
              <a:t>Use as respostas para determinar quais missões fazer e quando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18" name="TextShape 5"/>
          <p:cNvSpPr txBox="1"/>
          <p:nvPr/>
        </p:nvSpPr>
        <p:spPr>
          <a:xfrm>
            <a:off x="581040" y="638856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edição: 07/09/2018)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passo 2: planejamento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B6CE1DA-0686-4B8A-B002-73D790AE18DE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5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121" name="Picture 7"/>
          <p:cNvPicPr/>
          <p:nvPr/>
        </p:nvPicPr>
        <p:blipFill>
          <a:blip r:embed="rId3"/>
          <a:stretch/>
        </p:blipFill>
        <p:spPr>
          <a:xfrm>
            <a:off x="3945600" y="2078280"/>
            <a:ext cx="4872240" cy="3612240"/>
          </a:xfrm>
          <a:prstGeom prst="rect">
            <a:avLst/>
          </a:prstGeom>
          <a:ln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358200" y="2078280"/>
            <a:ext cx="260892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Gill Sans MT"/>
              </a:rPr>
              <a:t>Crie uma planilha  com todas as missões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Gill Sans MT"/>
              </a:rPr>
              <a:t>Use para avaliar todas as suas opções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23" name="TextShape 4"/>
          <p:cNvSpPr txBox="1"/>
          <p:nvPr/>
        </p:nvSpPr>
        <p:spPr>
          <a:xfrm>
            <a:off x="581040" y="638856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edição: 07/09/2018)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passo 3: a estratégia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241560" y="1845720"/>
            <a:ext cx="4564800" cy="4023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Agora, use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uma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ferramenta para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criar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a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estratégia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,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como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o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nosso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Interactive Strategy Planner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Toda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vez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que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sair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da base se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chama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“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lançamento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”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Desenho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cada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lançamento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utilizando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uma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cor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diferente</a:t>
            </a:r>
            <a:endParaRPr lang="en-US" sz="16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pode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imprimir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uma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imagem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fazer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a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mão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!</a:t>
            </a:r>
          </a:p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Recomendamos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que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cada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membro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crie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uma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estratégia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e que no final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combinem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as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ideias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cheguem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em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uma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conclusão</a:t>
            </a:r>
            <a:endParaRPr lang="en-US" b="0" strike="noStrike" spc="-1" dirty="0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121F782-8F5B-4D40-9A0F-A5CE81AC0A00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6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127" name="Picture 5"/>
          <p:cNvPicPr/>
          <p:nvPr/>
        </p:nvPicPr>
        <p:blipFill>
          <a:blip r:embed="rId2"/>
          <a:stretch/>
        </p:blipFill>
        <p:spPr>
          <a:xfrm>
            <a:off x="5509080" y="1947960"/>
            <a:ext cx="2734920" cy="1714320"/>
          </a:xfrm>
          <a:prstGeom prst="rect">
            <a:avLst/>
          </a:prstGeom>
          <a:ln>
            <a:noFill/>
          </a:ln>
        </p:spPr>
      </p:pic>
      <p:pic>
        <p:nvPicPr>
          <p:cNvPr id="128" name="Picture 8"/>
          <p:cNvPicPr/>
          <p:nvPr/>
        </p:nvPicPr>
        <p:blipFill>
          <a:blip r:embed="rId3"/>
          <a:stretch/>
        </p:blipFill>
        <p:spPr>
          <a:xfrm>
            <a:off x="4853520" y="3957840"/>
            <a:ext cx="4069440" cy="2225880"/>
          </a:xfrm>
          <a:prstGeom prst="rect">
            <a:avLst/>
          </a:prstGeom>
          <a:ln>
            <a:noFill/>
          </a:ln>
        </p:spPr>
      </p:pic>
      <p:sp>
        <p:nvSpPr>
          <p:cNvPr id="129" name="TextShape 4"/>
          <p:cNvSpPr txBox="1"/>
          <p:nvPr/>
        </p:nvSpPr>
        <p:spPr>
          <a:xfrm>
            <a:off x="581040" y="638892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edição: 07/09/2018)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passo 4: construindo e programando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0346E8D-EB9C-499F-BED0-12E890851FF7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7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132" name="Picture 6"/>
          <p:cNvPicPr/>
          <p:nvPr/>
        </p:nvPicPr>
        <p:blipFill>
          <a:blip r:embed="rId2"/>
          <a:stretch/>
        </p:blipFill>
        <p:spPr>
          <a:xfrm>
            <a:off x="4424760" y="2117880"/>
            <a:ext cx="4332600" cy="29818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" name="CustomShape 3"/>
          <p:cNvSpPr/>
          <p:nvPr/>
        </p:nvSpPr>
        <p:spPr>
          <a:xfrm>
            <a:off x="395280" y="1960920"/>
            <a:ext cx="390420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Gill Sans MT"/>
              </a:rPr>
              <a:t>Quando você tiver a estratégia, comece a construir o robô e escreva o pseudo-código para cada lançamento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Gill Sans MT"/>
              </a:rPr>
              <a:t>Leia a lição de pseudo-código em EV3Lessons.com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34" name="TextShape 4"/>
          <p:cNvSpPr txBox="1"/>
          <p:nvPr/>
        </p:nvSpPr>
        <p:spPr>
          <a:xfrm>
            <a:off x="581040" y="638892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edição: 07/09/2018)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reflexões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48200" y="1505520"/>
            <a:ext cx="8238240" cy="4352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Lembre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que a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estratégia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pode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se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modificar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conforme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o tempo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pode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ter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novas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ideias!Y</a:t>
            </a:r>
            <a:endParaRPr lang="en-US" sz="16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pode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criar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um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anexo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diferente</a:t>
            </a:r>
            <a:endParaRPr lang="en-US" sz="16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Como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equipe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iniciante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,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cumpra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as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missões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próximas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da base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Geralmente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,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são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mais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fáceis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de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chegar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e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cumprir</a:t>
            </a:r>
            <a:endParaRPr lang="en-US" sz="16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Quando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finalizar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as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missões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com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consistência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,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comece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a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executar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mais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missões</a:t>
            </a:r>
            <a:endParaRPr lang="en-US" sz="16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não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precisa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cumprir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i="1" strike="noStrike" spc="-1" dirty="0" err="1">
                <a:solidFill>
                  <a:srgbClr val="3D3D3D"/>
                </a:solidFill>
                <a:latin typeface="Gill Sans MT"/>
              </a:rPr>
              <a:t>todas</a:t>
            </a:r>
            <a:r>
              <a:rPr lang="en-US" b="0" i="1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as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missões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para “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ganhar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”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Cumprir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algumas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missões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com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consistência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pode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oferecer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melhores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resultados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do que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cumprir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todas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sem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consistências</a:t>
            </a:r>
            <a:endParaRPr lang="en-US" sz="16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Exemplo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: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Nós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ganhamos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o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prêmio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de performance do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robô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e Champion’s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sem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executar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todas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as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missões</a:t>
            </a:r>
            <a:endParaRPr lang="en-US" sz="1600" b="0" strike="noStrike" spc="-1" dirty="0">
              <a:solidFill>
                <a:srgbClr val="3D3D3D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37" name="TextShape 3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FDA47DA-F0D1-40D9-85A5-6C0C0C6EE5B7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8</a:t>
            </a:fld>
            <a:endParaRPr lang="pt-BR" sz="1800" b="0" strike="noStrike" spc="-1">
              <a:latin typeface="Times New Roman"/>
            </a:endParaRPr>
          </a:p>
        </p:txBody>
      </p:sp>
      <p:sp>
        <p:nvSpPr>
          <p:cNvPr id="138" name="TextShape 4"/>
          <p:cNvSpPr txBox="1"/>
          <p:nvPr/>
        </p:nvSpPr>
        <p:spPr>
          <a:xfrm>
            <a:off x="581040" y="638892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edição: 07/09/2018)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Créditos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448200" y="1505520"/>
            <a:ext cx="8238240" cy="4352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06000" indent="-3056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Essa lição foi criada por Sanjay e Arvind Seshan</a:t>
            </a:r>
          </a:p>
          <a:p>
            <a:pPr marL="306000" indent="-3056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Mais lições em </a:t>
            </a:r>
            <a:r>
              <a:rPr lang="en-US" sz="2800" b="0" u="sng" strike="noStrike" spc="-1">
                <a:solidFill>
                  <a:srgbClr val="828282"/>
                </a:solidFill>
                <a:uFillTx/>
                <a:latin typeface="Gill Sans MT"/>
                <a:hlinkClick r:id="rId2"/>
              </a:rPr>
              <a:t>www.ev3lessons.com</a:t>
            </a: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 e </a:t>
            </a:r>
            <a:r>
              <a:rPr lang="en-US" sz="2800" b="0" u="sng" strike="noStrike" spc="-1">
                <a:solidFill>
                  <a:srgbClr val="828282"/>
                </a:solidFill>
                <a:uFillTx/>
                <a:latin typeface="Gill Sans MT"/>
                <a:hlinkClick r:id="rId3"/>
              </a:rPr>
              <a:t>www.flltutorials.com</a:t>
            </a:r>
            <a:endParaRPr lang="en-US" sz="2800" b="0" strike="noStrike" spc="-1">
              <a:solidFill>
                <a:srgbClr val="3D3D3D"/>
              </a:solid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800" b="0" strike="noStrike" spc="-1">
                <a:solidFill>
                  <a:srgbClr val="000000"/>
                </a:solidFill>
                <a:latin typeface="Gill Sans MT"/>
              </a:rPr>
              <a:t>Traduzido por Equipe Sunrise, de Santa Catarina, Brasil</a:t>
            </a:r>
            <a:endParaRPr lang="en-US" sz="2800" b="0" strike="noStrike" spc="-1">
              <a:solidFill>
                <a:srgbClr val="3D3D3D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en-US" sz="2800" b="0" strike="noStrike" spc="-1">
              <a:solidFill>
                <a:srgbClr val="3D3D3D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en-US" sz="2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C53853D-3396-419E-BDFD-FB193664E0AF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9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142" name="Picture 5"/>
          <p:cNvPicPr/>
          <p:nvPr/>
        </p:nvPicPr>
        <p:blipFill>
          <a:blip r:embed="rId4"/>
          <a:srcRect l="9379" t="11605" r="9182" b="11466"/>
          <a:stretch/>
        </p:blipFill>
        <p:spPr>
          <a:xfrm>
            <a:off x="847800" y="4178160"/>
            <a:ext cx="7450920" cy="1803600"/>
          </a:xfrm>
          <a:prstGeom prst="rect">
            <a:avLst/>
          </a:prstGeom>
          <a:ln>
            <a:noFill/>
          </a:ln>
        </p:spPr>
      </p:pic>
      <p:sp>
        <p:nvSpPr>
          <p:cNvPr id="143" name="TextShape 4"/>
          <p:cNvSpPr txBox="1"/>
          <p:nvPr/>
        </p:nvSpPr>
        <p:spPr>
          <a:xfrm>
            <a:off x="581040" y="638892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edição: 07/09/2018)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FLLTutorialsTemplate</Template>
  <TotalTime>202</TotalTime>
  <Words>507</Words>
  <Application>Microsoft Macintosh PowerPoint</Application>
  <PresentationFormat>On-screen Show (4:3)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DejaVu Sans</vt:lpstr>
      <vt:lpstr>Gill Sans MT</vt:lpstr>
      <vt:lpstr>Symbol</vt:lpstr>
      <vt:lpstr>Times New Roman</vt:lpstr>
      <vt:lpstr>Wingdings</vt:lpstr>
      <vt:lpstr>Wingdings 2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Sanjay Seshan</dc:creator>
  <dc:description/>
  <cp:lastModifiedBy>Sanjay Seshan</cp:lastModifiedBy>
  <cp:revision>38</cp:revision>
  <cp:lastPrinted>2017-08-26T18:12:44Z</cp:lastPrinted>
  <dcterms:created xsi:type="dcterms:W3CDTF">2017-08-13T17:46:18Z</dcterms:created>
  <dcterms:modified xsi:type="dcterms:W3CDTF">2018-10-01T12:13:00Z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