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/>
    <p:restoredTop sz="94650"/>
  </p:normalViewPr>
  <p:slideViewPr>
    <p:cSldViewPr snapToGrid="0" snapToObjects="1">
      <p:cViewPr varScale="1">
        <p:scale>
          <a:sx n="120" d="100"/>
          <a:sy n="120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Gill Sans MT"/>
              </a:rPr>
              <a:t>Clique para mover o slide</a:t>
            </a: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2000" b="0" strike="noStrike" spc="-1">
                <a:latin typeface="Arial"/>
              </a:rPr>
              <a:t>Clique para editar o formato de notas</a:t>
            </a:r>
          </a:p>
        </p:txBody>
      </p:sp>
      <p:sp>
        <p:nvSpPr>
          <p:cNvPr id="9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1400" b="0" strike="noStrike" spc="-1">
                <a:latin typeface="Times New Roman"/>
              </a:rPr>
              <a:t>&lt;cabeçalho&gt;</a:t>
            </a:r>
          </a:p>
        </p:txBody>
      </p:sp>
      <p:sp>
        <p:nvSpPr>
          <p:cNvPr id="9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t-BR" sz="1400" b="0" strike="noStrike" spc="-1">
                <a:latin typeface="Times New Roman"/>
              </a:rPr>
              <a:t>&lt;data/hora&gt;</a:t>
            </a:r>
          </a:p>
        </p:txBody>
      </p:sp>
      <p:sp>
        <p:nvSpPr>
          <p:cNvPr id="9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sz="1400" b="0" strike="noStrike" spc="-1">
                <a:latin typeface="Times New Roman"/>
              </a:rPr>
              <a:t>&lt;rodapé&gt;</a:t>
            </a:r>
          </a:p>
        </p:txBody>
      </p:sp>
      <p:sp>
        <p:nvSpPr>
          <p:cNvPr id="9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82E616E0-843C-4A7F-835A-12D6360780DF}" type="slidenum">
              <a:rPr lang="pt-BR" sz="1400" b="0" strike="noStrike" spc="-1">
                <a:latin typeface="Times New Roman"/>
              </a:rPr>
              <a:t>‹#›</a:t>
            </a:fld>
            <a:endParaRPr lang="pt-B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14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34FA4F0-BECD-4563-BCE1-D4F599237C23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14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9CAC71B-28F1-4D54-B3BF-202A7E35B8B5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48200" y="3779280"/>
            <a:ext cx="823824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669560" y="377928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3233520" y="150552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019200" y="150552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48200" y="377928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3233520" y="377928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body"/>
          </p:nvPr>
        </p:nvSpPr>
        <p:spPr>
          <a:xfrm>
            <a:off x="6019200" y="377928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581040" y="687600"/>
            <a:ext cx="7989480" cy="2766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69560" y="377928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823824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48200" y="3779280"/>
            <a:ext cx="823824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4669560" y="377928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3233520" y="150552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6019200" y="150552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448200" y="377928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body"/>
          </p:nvPr>
        </p:nvSpPr>
        <p:spPr>
          <a:xfrm>
            <a:off x="3233520" y="377928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 type="body"/>
          </p:nvPr>
        </p:nvSpPr>
        <p:spPr>
          <a:xfrm>
            <a:off x="6019200" y="3779280"/>
            <a:ext cx="265248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581040" y="687600"/>
            <a:ext cx="7989480" cy="2766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435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669560" y="377928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8238240" cy="207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3D3D3D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/>
          <p:cNvSpPr/>
          <p:nvPr/>
        </p:nvSpPr>
        <p:spPr>
          <a:xfrm>
            <a:off x="448200" y="441360"/>
            <a:ext cx="2719440" cy="107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" name="CustomShape 2"/>
          <p:cNvSpPr/>
          <p:nvPr/>
        </p:nvSpPr>
        <p:spPr>
          <a:xfrm>
            <a:off x="5976000" y="441360"/>
            <a:ext cx="2710440" cy="10764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3216600" y="441360"/>
            <a:ext cx="2710440" cy="10764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448200" y="563760"/>
            <a:ext cx="8239680" cy="56818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581040" y="3936600"/>
            <a:ext cx="7989480" cy="10328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cap="all" spc="-1">
                <a:solidFill>
                  <a:srgbClr val="FFFFFF"/>
                </a:solidFill>
                <a:latin typeface="Gill Sans MT"/>
              </a:rPr>
              <a:t>title style</a:t>
            </a:r>
            <a:endParaRPr lang="en-US" sz="36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dt"/>
          </p:nvPr>
        </p:nvSpPr>
        <p:spPr>
          <a:xfrm>
            <a:off x="5559480" y="639216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E32215D2-BFAA-4555-940A-92EBFA993602}" type="datetime1">
              <a:rPr lang="pt-BR" sz="1800" b="0" strike="noStrike" spc="-1">
                <a:solidFill>
                  <a:srgbClr val="537ED0"/>
                </a:solidFill>
                <a:latin typeface="Gill Sans MT"/>
              </a:rPr>
              <a:t>01/10/2018</a:t>
            </a:fld>
            <a:endParaRPr lang="pt-BR" sz="1800" b="0" strike="noStrike" spc="-1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ftr"/>
          </p:nvPr>
        </p:nvSpPr>
        <p:spPr>
          <a:xfrm>
            <a:off x="581040" y="6387840"/>
            <a:ext cx="487008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Tutorials, Last Edit 8/16/2018</a:t>
            </a:r>
            <a:endParaRPr lang="pt-BR" sz="1800" b="0" strike="noStrike" spc="-1"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sldNum"/>
          </p:nvPr>
        </p:nvSpPr>
        <p:spPr>
          <a:xfrm>
            <a:off x="7800480" y="6392160"/>
            <a:ext cx="77004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9C721E2B-F9D4-42FD-B9AC-E815E54233DB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‹#›</a:t>
            </a:fld>
            <a:endParaRPr lang="pt-BR" sz="1800" b="0" strike="noStrike" spc="-1">
              <a:latin typeface="Times New Roman"/>
            </a:endParaRPr>
          </a:p>
        </p:txBody>
      </p:sp>
      <p:pic>
        <p:nvPicPr>
          <p:cNvPr id="8" name="Picture 7"/>
          <p:cNvPicPr/>
          <p:nvPr/>
        </p:nvPicPr>
        <p:blipFill>
          <a:blip r:embed="rId14"/>
          <a:stretch/>
        </p:blipFill>
        <p:spPr>
          <a:xfrm>
            <a:off x="335160" y="563760"/>
            <a:ext cx="8488440" cy="2915280"/>
          </a:xfrm>
          <a:prstGeom prst="rect">
            <a:avLst/>
          </a:prstGeom>
          <a:ln>
            <a:noFill/>
          </a:ln>
        </p:spPr>
      </p:pic>
      <p:sp>
        <p:nvSpPr>
          <p:cNvPr id="9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D3D3D"/>
                </a:solidFill>
                <a:latin typeface="Gill Sans MT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3D3D3D"/>
                </a:solidFill>
                <a:latin typeface="Gill Sans MT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3D3D3D"/>
                </a:solidFill>
                <a:latin typeface="Gill Sans MT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3D3D3D"/>
                </a:solidFill>
                <a:latin typeface="Gill Sans MT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D3D3D"/>
                </a:solidFill>
                <a:latin typeface="Gill Sans MT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D3D3D"/>
                </a:solidFill>
                <a:latin typeface="Gill Sans MT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D3D3D"/>
                </a:solidFill>
                <a:latin typeface="Gill Sans MT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448200" y="441360"/>
            <a:ext cx="2719440" cy="107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7" name="CustomShape 2"/>
          <p:cNvSpPr/>
          <p:nvPr/>
        </p:nvSpPr>
        <p:spPr>
          <a:xfrm>
            <a:off x="5976000" y="441360"/>
            <a:ext cx="2710440" cy="10764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8" name="CustomShape 3"/>
          <p:cNvSpPr/>
          <p:nvPr/>
        </p:nvSpPr>
        <p:spPr>
          <a:xfrm>
            <a:off x="3216600" y="441360"/>
            <a:ext cx="2710440" cy="10764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9" name="CustomShape 4"/>
          <p:cNvSpPr/>
          <p:nvPr/>
        </p:nvSpPr>
        <p:spPr>
          <a:xfrm>
            <a:off x="448200" y="599760"/>
            <a:ext cx="8238240" cy="8179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0" name="PlaceHolder 5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b="0" strike="noStrike" cap="all" spc="-1">
                <a:solidFill>
                  <a:srgbClr val="FFFFFF"/>
                </a:solidFill>
                <a:latin typeface="Gill Sans MT"/>
              </a:rPr>
              <a:t>Click to edit Master title style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1" name="PlaceHolder 6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/>
          <a:lstStyle/>
          <a:p>
            <a:pPr marL="306000" indent="-30564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3600" b="0" strike="noStrike" spc="-1">
                <a:solidFill>
                  <a:srgbClr val="3D3D3D"/>
                </a:solidFill>
                <a:latin typeface="Gill Sans MT"/>
              </a:rPr>
              <a:t>Edit Master text styles</a:t>
            </a:r>
          </a:p>
          <a:p>
            <a:pPr marL="630000" lvl="1" indent="-30564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3200" b="0" strike="noStrike" spc="-1">
                <a:solidFill>
                  <a:srgbClr val="3D3D3D"/>
                </a:solidFill>
                <a:latin typeface="Gill Sans MT"/>
              </a:rPr>
              <a:t>Second level</a:t>
            </a:r>
          </a:p>
          <a:p>
            <a:pPr marL="900000" lvl="2" indent="-26964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2800" b="0" strike="noStrike" spc="-1">
                <a:solidFill>
                  <a:srgbClr val="3D3D3D"/>
                </a:solidFill>
                <a:latin typeface="Gill Sans MT"/>
              </a:rPr>
              <a:t>Third level</a:t>
            </a:r>
          </a:p>
          <a:p>
            <a:pPr marL="1242000" lvl="3" indent="-2336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2400" b="0" strike="noStrike" spc="-1">
                <a:solidFill>
                  <a:srgbClr val="3D3D3D"/>
                </a:solidFill>
                <a:latin typeface="Gill Sans MT"/>
              </a:rPr>
              <a:t>Fourth level</a:t>
            </a:r>
          </a:p>
          <a:p>
            <a:pPr marL="1602000" lvl="4" indent="-2336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2400" b="0" strike="noStrike" spc="-1">
                <a:solidFill>
                  <a:srgbClr val="3D3D3D"/>
                </a:solidFill>
                <a:latin typeface="Gill Sans MT"/>
              </a:rPr>
              <a:t>Fifth level</a:t>
            </a:r>
          </a:p>
        </p:txBody>
      </p:sp>
      <p:sp>
        <p:nvSpPr>
          <p:cNvPr id="52" name="PlaceHolder 7"/>
          <p:cNvSpPr>
            <a:spLocks noGrp="1"/>
          </p:cNvSpPr>
          <p:nvPr>
            <p:ph type="dt"/>
          </p:nvPr>
        </p:nvSpPr>
        <p:spPr>
          <a:xfrm>
            <a:off x="5559480" y="639216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73B7FE0C-C5AA-4E5D-87F9-46D7CEC54B11}" type="datetime1">
              <a:rPr lang="pt-BR" sz="1800" b="0" strike="noStrike" spc="-1">
                <a:solidFill>
                  <a:srgbClr val="537ED0"/>
                </a:solidFill>
                <a:latin typeface="Gill Sans MT"/>
              </a:rPr>
              <a:t>01/10/2018</a:t>
            </a:fld>
            <a:endParaRPr lang="pt-BR" sz="1800" b="0" strike="noStrike" spc="-1">
              <a:latin typeface="Times New Roman"/>
            </a:endParaRPr>
          </a:p>
        </p:txBody>
      </p:sp>
      <p:sp>
        <p:nvSpPr>
          <p:cNvPr id="53" name="PlaceHolder 8"/>
          <p:cNvSpPr>
            <a:spLocks noGrp="1"/>
          </p:cNvSpPr>
          <p:nvPr>
            <p:ph type="ftr"/>
          </p:nvPr>
        </p:nvSpPr>
        <p:spPr>
          <a:xfrm>
            <a:off x="581040" y="6387840"/>
            <a:ext cx="487008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Tutorials, Last Edit 8/16/2018</a:t>
            </a:r>
            <a:endParaRPr lang="pt-BR" sz="1800" b="0" strike="noStrike" spc="-1">
              <a:latin typeface="Times New Roman"/>
            </a:endParaRPr>
          </a:p>
        </p:txBody>
      </p:sp>
      <p:sp>
        <p:nvSpPr>
          <p:cNvPr id="54" name="PlaceHolder 9"/>
          <p:cNvSpPr>
            <a:spLocks noGrp="1"/>
          </p:cNvSpPr>
          <p:nvPr>
            <p:ph type="sldNum"/>
          </p:nvPr>
        </p:nvSpPr>
        <p:spPr>
          <a:xfrm>
            <a:off x="7800480" y="6392160"/>
            <a:ext cx="77004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402DE840-CB77-439B-ADC7-48CBC3B8CC53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‹#›</a:t>
            </a:fld>
            <a:endParaRPr lang="pt-BR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3lessons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hyperlink" Target="http://creativecommons.org/licenses/by-nc-sa/4.0/" TargetMode="External"/><Relationship Id="rId4" Type="http://schemas.openxmlformats.org/officeDocument/2006/relationships/hyperlink" Target="http://www.flltutorial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581040" y="4029120"/>
            <a:ext cx="7989480" cy="10328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cap="all" spc="-1">
                <a:solidFill>
                  <a:srgbClr val="FFFFFF"/>
                </a:solidFill>
                <a:latin typeface="Gill Sans MT"/>
              </a:rPr>
              <a:t>Lição 2: </a:t>
            </a:r>
            <a:br/>
            <a:r>
              <a:rPr lang="en-US" sz="3600" b="0" strike="noStrike" cap="all" spc="-1">
                <a:solidFill>
                  <a:srgbClr val="FFFFFF"/>
                </a:solidFill>
                <a:latin typeface="Gill Sans MT"/>
              </a:rPr>
              <a:t>Construindo um robô com boa navegação</a:t>
            </a:r>
            <a:endParaRPr lang="en-US" sz="36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581040" y="5175720"/>
            <a:ext cx="7989480" cy="590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</a:pPr>
            <a:r>
              <a:rPr lang="pt-BR" sz="1600" b="0" strike="noStrike" cap="all" spc="-1">
                <a:solidFill>
                  <a:srgbClr val="FFFFFF"/>
                </a:solidFill>
                <a:latin typeface="Gill Sans MT"/>
              </a:rPr>
              <a:t>Seshan brothers</a:t>
            </a:r>
            <a:endParaRPr lang="pt-B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</a:pPr>
            <a:r>
              <a:rPr lang="pt-BR" sz="1600" b="0" strike="noStrike" cap="all" spc="-1">
                <a:solidFill>
                  <a:srgbClr val="FFFFFF"/>
                </a:solidFill>
                <a:latin typeface="Gill Sans MT"/>
              </a:rPr>
              <a:t>Traduzido por equipe sunrise</a:t>
            </a:r>
            <a:endParaRPr lang="pt-BR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b="0" strike="noStrike" cap="all" spc="-1">
                <a:solidFill>
                  <a:srgbClr val="FFFFFF"/>
                </a:solidFill>
                <a:latin typeface="Gill Sans MT"/>
              </a:rPr>
              <a:t>Que características você precisa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457200" y="1524240"/>
            <a:ext cx="8235720" cy="4373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2000" b="0" strike="noStrike" spc="-1">
                <a:solidFill>
                  <a:srgbClr val="3D3D3D"/>
                </a:solidFill>
                <a:latin typeface="Gill Sans MT"/>
              </a:rPr>
              <a:t>Na última temporada, nós discutimos sobre poder navegar com confiança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endParaRPr lang="en-US" sz="20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01" name="TextShape 3"/>
          <p:cNvSpPr txBox="1"/>
          <p:nvPr/>
        </p:nvSpPr>
        <p:spPr>
          <a:xfrm>
            <a:off x="581040" y="6387840"/>
            <a:ext cx="51789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Tutorials, Última edição: 04/09/2018</a:t>
            </a:r>
            <a:endParaRPr lang="pt-BR" sz="1800" b="0" strike="noStrike" spc="-1">
              <a:latin typeface="Times New Roman"/>
            </a:endParaRPr>
          </a:p>
        </p:txBody>
      </p:sp>
      <p:pic>
        <p:nvPicPr>
          <p:cNvPr id="102" name="Picture 6"/>
          <p:cNvPicPr/>
          <p:nvPr/>
        </p:nvPicPr>
        <p:blipFill>
          <a:blip r:embed="rId2"/>
          <a:stretch/>
        </p:blipFill>
        <p:spPr>
          <a:xfrm>
            <a:off x="1710360" y="2934720"/>
            <a:ext cx="5729400" cy="3090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b="0" strike="noStrike" cap="all" spc="-1">
                <a:solidFill>
                  <a:srgbClr val="FFFFFF"/>
                </a:solidFill>
                <a:latin typeface="Gill Sans MT"/>
              </a:rPr>
              <a:t>Navegando com confiança na fll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4" name="TextShape 2"/>
          <p:cNvSpPr txBox="1"/>
          <p:nvPr/>
        </p:nvSpPr>
        <p:spPr>
          <a:xfrm>
            <a:off x="457200" y="1524240"/>
            <a:ext cx="8225280" cy="4373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2000" b="0" strike="noStrike" spc="-1" dirty="0">
                <a:solidFill>
                  <a:srgbClr val="3D3D3D"/>
                </a:solidFill>
                <a:latin typeface="Gill Sans MT"/>
              </a:rPr>
              <a:t>Boa </a:t>
            </a:r>
            <a:r>
              <a:rPr lang="en-US" sz="2000" b="0" strike="noStrike" spc="-1" dirty="0" err="1">
                <a:solidFill>
                  <a:srgbClr val="3D3D3D"/>
                </a:solidFill>
                <a:latin typeface="Gill Sans MT"/>
              </a:rPr>
              <a:t>navegação</a:t>
            </a:r>
            <a:r>
              <a:rPr lang="en-US" sz="20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2000" b="0" strike="noStrike" spc="-1" dirty="0" err="1">
                <a:solidFill>
                  <a:srgbClr val="3D3D3D"/>
                </a:solidFill>
                <a:latin typeface="Gill Sans MT"/>
              </a:rPr>
              <a:t>requerem</a:t>
            </a:r>
            <a:r>
              <a:rPr lang="en-US" sz="20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2000" b="0" strike="noStrike" spc="-1" dirty="0">
                <a:solidFill>
                  <a:srgbClr val="3D3D3D"/>
                </a:solidFill>
                <a:latin typeface="Gill Sans MT"/>
              </a:rPr>
              <a:t>o </a:t>
            </a:r>
            <a:r>
              <a:rPr lang="en-US" sz="2000" b="0" strike="noStrike" spc="-1" dirty="0" err="1">
                <a:solidFill>
                  <a:srgbClr val="3D3D3D"/>
                </a:solidFill>
                <a:latin typeface="Gill Sans MT"/>
              </a:rPr>
              <a:t>uso</a:t>
            </a:r>
            <a:r>
              <a:rPr lang="en-US" sz="2000" b="0" strike="noStrike" spc="-1" dirty="0">
                <a:solidFill>
                  <a:srgbClr val="3D3D3D"/>
                </a:solidFill>
                <a:latin typeface="Gill Sans MT"/>
              </a:rPr>
              <a:t> de </a:t>
            </a:r>
            <a:r>
              <a:rPr lang="en-US" sz="2000" b="0" strike="noStrike" spc="-1" dirty="0" err="1">
                <a:solidFill>
                  <a:srgbClr val="3D3D3D"/>
                </a:solidFill>
                <a:latin typeface="Gill Sans MT"/>
              </a:rPr>
              <a:t>algumas</a:t>
            </a:r>
            <a:r>
              <a:rPr lang="en-US" sz="20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2000" b="0" strike="noStrike" spc="-1" dirty="0" err="1">
                <a:solidFill>
                  <a:srgbClr val="3D3D3D"/>
                </a:solidFill>
                <a:latin typeface="Gill Sans MT"/>
              </a:rPr>
              <a:t>ou</a:t>
            </a:r>
            <a:r>
              <a:rPr lang="en-US" sz="20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2000" b="0" strike="noStrike" spc="-1" dirty="0" err="1">
                <a:solidFill>
                  <a:srgbClr val="3D3D3D"/>
                </a:solidFill>
                <a:latin typeface="Gill Sans MT"/>
              </a:rPr>
              <a:t>todas</a:t>
            </a:r>
            <a:r>
              <a:rPr lang="en-US" sz="20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2000" b="0" strike="noStrike" spc="-1" dirty="0" err="1">
                <a:solidFill>
                  <a:srgbClr val="3D3D3D"/>
                </a:solidFill>
                <a:latin typeface="Gill Sans MT"/>
              </a:rPr>
              <a:t>estas</a:t>
            </a:r>
            <a:r>
              <a:rPr lang="en-US" sz="20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2000" b="0" strike="noStrike" spc="-1" dirty="0" err="1">
                <a:solidFill>
                  <a:srgbClr val="3D3D3D"/>
                </a:solidFill>
                <a:latin typeface="Gill Sans MT"/>
              </a:rPr>
              <a:t>técnicas</a:t>
            </a:r>
            <a:endParaRPr lang="en-US" sz="2000" b="0" strike="noStrike" spc="-1" dirty="0">
              <a:solidFill>
                <a:srgbClr val="3D3D3D"/>
              </a:solidFill>
              <a:latin typeface="Gill Sans MT"/>
            </a:endParaRPr>
          </a:p>
          <a:p>
            <a:pPr marL="667080" lvl="1" indent="-3427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Andar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reto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por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uma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distância</a:t>
            </a:r>
            <a:endParaRPr lang="en-US" sz="1600" b="0" strike="noStrike" spc="-1" dirty="0">
              <a:solidFill>
                <a:srgbClr val="3D3D3D"/>
              </a:solidFill>
              <a:latin typeface="Gill Sans MT"/>
            </a:endParaRPr>
          </a:p>
          <a:p>
            <a:pPr marL="667080" lvl="1" indent="-3427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Virar o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robô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por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graus</a:t>
            </a:r>
            <a:endParaRPr lang="en-US" sz="1600" b="0" strike="noStrike" spc="-1" dirty="0">
              <a:solidFill>
                <a:srgbClr val="3D3D3D"/>
              </a:solidFill>
              <a:latin typeface="Gill Sans MT"/>
            </a:endParaRPr>
          </a:p>
          <a:p>
            <a:pPr marL="667080" lvl="1" indent="-3427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Alinhar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na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base</a:t>
            </a:r>
          </a:p>
          <a:p>
            <a:pPr marL="667080" lvl="1" indent="-3427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Seguir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paredes</a:t>
            </a:r>
            <a:endParaRPr lang="en-US" sz="1600" b="0" strike="noStrike" spc="-1" dirty="0">
              <a:solidFill>
                <a:srgbClr val="3D3D3D"/>
              </a:solidFill>
              <a:latin typeface="Gill Sans MT"/>
            </a:endParaRPr>
          </a:p>
          <a:p>
            <a:pPr marL="667080" lvl="1" indent="-3427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Alinhar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em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paredes</a:t>
            </a:r>
            <a:endParaRPr lang="en-US" sz="1600" b="0" strike="noStrike" spc="-1" dirty="0">
              <a:solidFill>
                <a:srgbClr val="3D3D3D"/>
              </a:solidFill>
              <a:latin typeface="Gill Sans MT"/>
            </a:endParaRPr>
          </a:p>
          <a:p>
            <a:pPr marL="667080" lvl="1" indent="-3427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Alinhar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em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linhas</a:t>
            </a:r>
            <a:endParaRPr lang="en-US" sz="1600" b="0" strike="noStrike" spc="-1" dirty="0">
              <a:solidFill>
                <a:srgbClr val="3D3D3D"/>
              </a:solidFill>
              <a:latin typeface="Gill Sans MT"/>
            </a:endParaRPr>
          </a:p>
          <a:p>
            <a:pPr marL="667080" lvl="1" indent="-3427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Alinhar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em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missões</a:t>
            </a:r>
            <a:endParaRPr lang="en-US" sz="1600" b="0" strike="noStrike" spc="-1" dirty="0">
              <a:solidFill>
                <a:srgbClr val="3D3D3D"/>
              </a:solidFill>
              <a:latin typeface="Gill Sans MT"/>
            </a:endParaRPr>
          </a:p>
          <a:p>
            <a:pPr marL="667080" lvl="1" indent="-3427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Seguir</a:t>
            </a:r>
            <a:r>
              <a:rPr lang="en-US" sz="1600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sz="1600" b="0" strike="noStrike" spc="-1" dirty="0" err="1">
                <a:solidFill>
                  <a:srgbClr val="3D3D3D"/>
                </a:solidFill>
                <a:latin typeface="Gill Sans MT"/>
              </a:rPr>
              <a:t>linhas</a:t>
            </a:r>
            <a:endParaRPr lang="en-US" sz="1600" b="0" strike="noStrike" spc="-1" dirty="0">
              <a:solidFill>
                <a:srgbClr val="3D3D3D"/>
              </a:solidFill>
              <a:latin typeface="Gill Sans MT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Cada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uma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dessas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técnicas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irá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exigir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que o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seu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robô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tenha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características</a:t>
            </a:r>
            <a:r>
              <a:rPr lang="en-US" b="0" strike="noStrike" spc="-1" dirty="0">
                <a:solidFill>
                  <a:srgbClr val="3D3D3D"/>
                </a:solidFill>
                <a:latin typeface="Gill Sans MT"/>
              </a:rPr>
              <a:t> </a:t>
            </a:r>
            <a:r>
              <a:rPr lang="en-US" b="0" strike="noStrike" spc="-1" dirty="0" err="1">
                <a:solidFill>
                  <a:srgbClr val="3D3D3D"/>
                </a:solidFill>
                <a:latin typeface="Gill Sans MT"/>
              </a:rPr>
              <a:t>específicas</a:t>
            </a:r>
            <a:endParaRPr lang="en-US" b="0" strike="noStrike" spc="-1" dirty="0">
              <a:solidFill>
                <a:srgbClr val="3D3D3D"/>
              </a:solidFill>
              <a:latin typeface="Gill Sans MT"/>
            </a:endParaRPr>
          </a:p>
        </p:txBody>
      </p:sp>
      <p:pic>
        <p:nvPicPr>
          <p:cNvPr id="105" name="Picture 5"/>
          <p:cNvPicPr/>
          <p:nvPr/>
        </p:nvPicPr>
        <p:blipFill>
          <a:blip r:embed="rId2"/>
          <a:stretch/>
        </p:blipFill>
        <p:spPr>
          <a:xfrm>
            <a:off x="4604400" y="1774440"/>
            <a:ext cx="4191840" cy="2261160"/>
          </a:xfrm>
          <a:prstGeom prst="rect">
            <a:avLst/>
          </a:prstGeom>
          <a:ln>
            <a:noFill/>
          </a:ln>
        </p:spPr>
      </p:pic>
      <p:sp>
        <p:nvSpPr>
          <p:cNvPr id="106" name="TextShape 3"/>
          <p:cNvSpPr txBox="1"/>
          <p:nvPr/>
        </p:nvSpPr>
        <p:spPr>
          <a:xfrm>
            <a:off x="581040" y="6388200"/>
            <a:ext cx="51789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Tutorials, Última edição: 04/09/2018</a:t>
            </a:r>
            <a:endParaRPr lang="pt-BR" sz="18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b="0" strike="noStrike" cap="all" spc="-1">
                <a:solidFill>
                  <a:srgbClr val="FFFFFF"/>
                </a:solidFill>
                <a:latin typeface="Gill Sans MT"/>
              </a:rPr>
              <a:t>Características chave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448200" y="1505520"/>
            <a:ext cx="8238240" cy="4352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2400" b="0" strike="noStrike" spc="-1">
                <a:solidFill>
                  <a:srgbClr val="3D3D3D"/>
                </a:solidFill>
                <a:latin typeface="Gill Sans MT"/>
              </a:rPr>
              <a:t>Paredes externas</a:t>
            </a:r>
          </a:p>
          <a:p>
            <a:pPr marL="667080" lvl="1" indent="-3427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2000" b="0" strike="noStrike" spc="-1">
                <a:solidFill>
                  <a:srgbClr val="3D3D3D"/>
                </a:solidFill>
                <a:latin typeface="Gill Sans MT"/>
              </a:rPr>
              <a:t>Consegue se alinhar em superfícies planas</a:t>
            </a:r>
          </a:p>
          <a:p>
            <a:pPr marL="667080" lvl="1" indent="-3427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2000" b="0" strike="noStrike" spc="-1">
                <a:solidFill>
                  <a:srgbClr val="3D3D3D"/>
                </a:solidFill>
                <a:latin typeface="Gill Sans MT"/>
              </a:rPr>
              <a:t>Rodas com bom suporte </a:t>
            </a:r>
            <a:r>
              <a:rPr lang="en-US" sz="2000" b="0" strike="noStrike" spc="-1">
                <a:solidFill>
                  <a:srgbClr val="3D3D3D"/>
                </a:solidFill>
                <a:latin typeface="Wingdings"/>
              </a:rPr>
              <a:t></a:t>
            </a:r>
            <a:r>
              <a:rPr lang="en-US" sz="2000" b="0" strike="noStrike" spc="-1">
                <a:solidFill>
                  <a:srgbClr val="3D3D3D"/>
                </a:solidFill>
                <a:latin typeface="Gill Sans MT"/>
              </a:rPr>
              <a:t> melhora precisão quando andando reto ou fazendo curvas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2400" b="0" strike="noStrike" spc="-1">
                <a:solidFill>
                  <a:srgbClr val="3D3D3D"/>
                </a:solidFill>
                <a:latin typeface="Gill Sans MT"/>
              </a:rPr>
              <a:t>Dois sensores de cor alinhados, com uma certa distânica</a:t>
            </a:r>
          </a:p>
          <a:p>
            <a:pPr marL="667080" lvl="1" indent="-3427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2000" b="0" strike="noStrike" spc="-1">
                <a:solidFill>
                  <a:srgbClr val="3D3D3D"/>
                </a:solidFill>
                <a:latin typeface="Gill Sans MT"/>
              </a:rPr>
              <a:t>Torna possível se alinhar em linhas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2400" b="0" strike="noStrike" spc="-1">
                <a:solidFill>
                  <a:srgbClr val="3D3D3D"/>
                </a:solidFill>
                <a:latin typeface="Gill Sans MT"/>
              </a:rPr>
              <a:t>Sensores de cor “na frente” das rodas de direção</a:t>
            </a:r>
          </a:p>
          <a:p>
            <a:pPr marL="667080" lvl="1" indent="-3427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2000" b="0" strike="noStrike" spc="-1">
                <a:solidFill>
                  <a:srgbClr val="3D3D3D"/>
                </a:solidFill>
                <a:latin typeface="Gill Sans MT"/>
              </a:rPr>
              <a:t>Torna possível seguir linhas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2400" b="0" strike="noStrike" spc="-1">
                <a:solidFill>
                  <a:srgbClr val="3D3D3D"/>
                </a:solidFill>
                <a:latin typeface="Gill Sans MT"/>
              </a:rPr>
              <a:t>Rodas seguidoras de parede</a:t>
            </a:r>
          </a:p>
          <a:p>
            <a:pPr marL="667080" lvl="1" indent="-3427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2000" b="0" strike="noStrike" spc="-1">
                <a:solidFill>
                  <a:srgbClr val="3D3D3D"/>
                </a:solidFill>
                <a:latin typeface="Gill Sans MT"/>
              </a:rPr>
              <a:t>A qualidade da parede da mesa pode variar. Rodas melhorar a habilidade do robô de seguir a parede</a:t>
            </a:r>
          </a:p>
          <a:p>
            <a:pPr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</a:pPr>
            <a:endParaRPr lang="en-US" sz="20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09" name="TextShape 3"/>
          <p:cNvSpPr txBox="1"/>
          <p:nvPr/>
        </p:nvSpPr>
        <p:spPr>
          <a:xfrm>
            <a:off x="581040" y="6388200"/>
            <a:ext cx="51789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Tutorials, Última edição: 04/09/2018</a:t>
            </a:r>
            <a:endParaRPr lang="pt-BR" sz="18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b="0" strike="noStrike" cap="all" spc="-1">
                <a:solidFill>
                  <a:srgbClr val="FFFFFF"/>
                </a:solidFill>
                <a:latin typeface="Gill Sans MT"/>
              </a:rPr>
              <a:t>Droidbot Model C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1" name="TextShape 2"/>
          <p:cNvSpPr txBox="1"/>
          <p:nvPr/>
        </p:nvSpPr>
        <p:spPr>
          <a:xfrm>
            <a:off x="448200" y="1505520"/>
            <a:ext cx="8238240" cy="4352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06000" indent="-3056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2400" b="0" strike="noStrike" spc="-1">
                <a:solidFill>
                  <a:srgbClr val="3D3D3D"/>
                </a:solidFill>
                <a:latin typeface="Gill Sans MT"/>
              </a:rPr>
              <a:t>Esse robô tem as configurações chave para boa navegação</a:t>
            </a:r>
          </a:p>
        </p:txBody>
      </p:sp>
      <p:pic>
        <p:nvPicPr>
          <p:cNvPr id="112" name="Picture 4"/>
          <p:cNvPicPr/>
          <p:nvPr/>
        </p:nvPicPr>
        <p:blipFill>
          <a:blip r:embed="rId2"/>
          <a:stretch/>
        </p:blipFill>
        <p:spPr>
          <a:xfrm>
            <a:off x="2730240" y="2455200"/>
            <a:ext cx="3971160" cy="2978280"/>
          </a:xfrm>
          <a:prstGeom prst="rect">
            <a:avLst/>
          </a:prstGeom>
          <a:ln>
            <a:noFill/>
          </a:ln>
        </p:spPr>
      </p:pic>
      <p:sp>
        <p:nvSpPr>
          <p:cNvPr id="113" name="CustomShape 3"/>
          <p:cNvSpPr/>
          <p:nvPr/>
        </p:nvSpPr>
        <p:spPr>
          <a:xfrm>
            <a:off x="6701760" y="3875760"/>
            <a:ext cx="150336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Gill Sans MT"/>
              </a:rPr>
              <a:t>Paredes externas que suportam as rodas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14" name="CustomShape 4"/>
          <p:cNvSpPr/>
          <p:nvPr/>
        </p:nvSpPr>
        <p:spPr>
          <a:xfrm>
            <a:off x="388440" y="4638960"/>
            <a:ext cx="23414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Gill Sans MT"/>
              </a:rPr>
              <a:t>Rodas para seguir paredes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15" name="CustomShape 5"/>
          <p:cNvSpPr/>
          <p:nvPr/>
        </p:nvSpPr>
        <p:spPr>
          <a:xfrm>
            <a:off x="105120" y="3229560"/>
            <a:ext cx="26247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Gill Sans MT"/>
              </a:rPr>
              <a:t>Dois, bem separados, sensores de cor 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16" name="CustomShape 6"/>
          <p:cNvSpPr/>
          <p:nvPr/>
        </p:nvSpPr>
        <p:spPr>
          <a:xfrm>
            <a:off x="4796280" y="5690880"/>
            <a:ext cx="236916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Gill Sans MT"/>
              </a:rPr>
              <a:t>Sensores de cor na frente das rodas de direção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17" name="CustomShape 7"/>
          <p:cNvSpPr/>
          <p:nvPr/>
        </p:nvSpPr>
        <p:spPr>
          <a:xfrm>
            <a:off x="2730240" y="3552480"/>
            <a:ext cx="866160" cy="181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" name="CustomShape 8"/>
          <p:cNvSpPr/>
          <p:nvPr/>
        </p:nvSpPr>
        <p:spPr>
          <a:xfrm>
            <a:off x="2730240" y="3552480"/>
            <a:ext cx="1614600" cy="84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" name="CustomShape 9"/>
          <p:cNvSpPr/>
          <p:nvPr/>
        </p:nvSpPr>
        <p:spPr>
          <a:xfrm flipH="1" flipV="1">
            <a:off x="5899680" y="4244400"/>
            <a:ext cx="801000" cy="9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FF85FF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0" name="CustomShape 10"/>
          <p:cNvSpPr/>
          <p:nvPr/>
        </p:nvSpPr>
        <p:spPr>
          <a:xfrm>
            <a:off x="2730240" y="4823640"/>
            <a:ext cx="1493280" cy="80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FFFF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" name="CustomShape 11"/>
          <p:cNvSpPr/>
          <p:nvPr/>
        </p:nvSpPr>
        <p:spPr>
          <a:xfrm flipV="1">
            <a:off x="2730240" y="3543120"/>
            <a:ext cx="659880" cy="63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FFFF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" name="CustomShape 12"/>
          <p:cNvSpPr/>
          <p:nvPr/>
        </p:nvSpPr>
        <p:spPr>
          <a:xfrm rot="4207800">
            <a:off x="5054040" y="4389120"/>
            <a:ext cx="396000" cy="1235520"/>
          </a:xfrm>
          <a:prstGeom prst="rightBrace">
            <a:avLst>
              <a:gd name="adj1" fmla="val 8333"/>
              <a:gd name="adj2" fmla="val 50000"/>
            </a:avLst>
          </a:prstGeom>
          <a:noFill/>
          <a:ln w="57240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" name="CustomShape 13"/>
          <p:cNvSpPr/>
          <p:nvPr/>
        </p:nvSpPr>
        <p:spPr>
          <a:xfrm flipH="1" flipV="1">
            <a:off x="5318640" y="5193000"/>
            <a:ext cx="661320" cy="496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" name="CustomShape 14"/>
          <p:cNvSpPr/>
          <p:nvPr/>
        </p:nvSpPr>
        <p:spPr>
          <a:xfrm>
            <a:off x="6732000" y="2427840"/>
            <a:ext cx="192384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Gill Sans MT"/>
              </a:rPr>
              <a:t>Centro gravitacional baixo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25" name="CustomShape 15"/>
          <p:cNvSpPr/>
          <p:nvPr/>
        </p:nvSpPr>
        <p:spPr>
          <a:xfrm>
            <a:off x="7306920" y="4871520"/>
            <a:ext cx="1569240" cy="173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Gill Sans MT"/>
              </a:rPr>
              <a:t>Construção niveladas – perceba que a ballcaster está nivelada com as rodas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26" name="CustomShape 16"/>
          <p:cNvSpPr/>
          <p:nvPr/>
        </p:nvSpPr>
        <p:spPr>
          <a:xfrm>
            <a:off x="333000" y="2427840"/>
            <a:ext cx="213228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b="0" strike="noStrike" spc="-1">
                <a:solidFill>
                  <a:srgbClr val="000000"/>
                </a:solidFill>
                <a:latin typeface="Gill Sans MT"/>
              </a:rPr>
              <a:t>** Proteção nos sensores de cor não é necessária na prática</a:t>
            </a:r>
            <a:endParaRPr lang="pt-BR" sz="1200" b="0" strike="noStrike" spc="-1">
              <a:latin typeface="Arial"/>
            </a:endParaRPr>
          </a:p>
        </p:txBody>
      </p:sp>
      <p:sp>
        <p:nvSpPr>
          <p:cNvPr id="127" name="TextShape 17"/>
          <p:cNvSpPr txBox="1"/>
          <p:nvPr/>
        </p:nvSpPr>
        <p:spPr>
          <a:xfrm>
            <a:off x="581040" y="6388200"/>
            <a:ext cx="51789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Tutorials, Última edição: 04/09/2018</a:t>
            </a:r>
            <a:endParaRPr lang="pt-BR" sz="18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581040" y="86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b="0" strike="noStrike" cap="all" spc="-1">
                <a:solidFill>
                  <a:srgbClr val="FFFFFF"/>
                </a:solidFill>
                <a:latin typeface="Gill Sans MT"/>
              </a:rPr>
              <a:t>Configurações adicionaos para se considerar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448200" y="1505520"/>
            <a:ext cx="8238240" cy="4352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06000" indent="-3056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2400" b="0" strike="noStrike" spc="-1">
                <a:solidFill>
                  <a:srgbClr val="3D3D3D"/>
                </a:solidFill>
                <a:latin typeface="Gill Sans MT"/>
              </a:rPr>
              <a:t>Anexos que auxiliam na conclusão de missões</a:t>
            </a:r>
          </a:p>
          <a:p>
            <a:pPr marL="306000" indent="-3056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2400" b="0" strike="noStrike" spc="-1">
                <a:solidFill>
                  <a:srgbClr val="3D3D3D"/>
                </a:solidFill>
                <a:latin typeface="Gill Sans MT"/>
              </a:rPr>
              <a:t>Anexos não devem desbalancear o equilíbro de peso</a:t>
            </a:r>
          </a:p>
          <a:p>
            <a:pPr marL="306000" indent="-3056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2400" b="0" strike="noStrike" spc="-1">
                <a:solidFill>
                  <a:srgbClr val="3D3D3D"/>
                </a:solidFill>
                <a:latin typeface="Gill Sans MT"/>
              </a:rPr>
              <a:t>Podem ser feitos com peças pequenas</a:t>
            </a:r>
          </a:p>
        </p:txBody>
      </p:sp>
      <p:pic>
        <p:nvPicPr>
          <p:cNvPr id="130" name="Picture 5"/>
          <p:cNvPicPr/>
          <p:nvPr/>
        </p:nvPicPr>
        <p:blipFill>
          <a:blip r:embed="rId2"/>
          <a:stretch/>
        </p:blipFill>
        <p:spPr>
          <a:xfrm>
            <a:off x="520200" y="4178880"/>
            <a:ext cx="2986560" cy="2208600"/>
          </a:xfrm>
          <a:prstGeom prst="rect">
            <a:avLst/>
          </a:prstGeom>
          <a:ln>
            <a:noFill/>
          </a:ln>
        </p:spPr>
      </p:pic>
      <p:sp>
        <p:nvSpPr>
          <p:cNvPr id="131" name="CustomShape 3"/>
          <p:cNvSpPr/>
          <p:nvPr/>
        </p:nvSpPr>
        <p:spPr>
          <a:xfrm>
            <a:off x="3461760" y="4368960"/>
            <a:ext cx="126720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b="0" strike="noStrike" spc="-1">
                <a:solidFill>
                  <a:srgbClr val="000000"/>
                </a:solidFill>
                <a:latin typeface="Gill Sans MT"/>
              </a:rPr>
              <a:t>Polias adicionadas aos motores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132" name="CustomShape 4"/>
          <p:cNvSpPr/>
          <p:nvPr/>
        </p:nvSpPr>
        <p:spPr>
          <a:xfrm>
            <a:off x="7180560" y="4368960"/>
            <a:ext cx="165204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b="0" strike="noStrike" spc="-1">
                <a:solidFill>
                  <a:srgbClr val="000000"/>
                </a:solidFill>
                <a:latin typeface="Gill Sans MT"/>
              </a:rPr>
              <a:t>Polias adicionadas ao anexo</a:t>
            </a:r>
            <a:endParaRPr lang="pt-BR" sz="1400" b="0" strike="noStrike" spc="-1">
              <a:latin typeface="Arial"/>
            </a:endParaRPr>
          </a:p>
        </p:txBody>
      </p:sp>
      <p:pic>
        <p:nvPicPr>
          <p:cNvPr id="133" name="Picture 10"/>
          <p:cNvPicPr/>
          <p:nvPr/>
        </p:nvPicPr>
        <p:blipFill>
          <a:blip r:embed="rId3"/>
          <a:stretch/>
        </p:blipFill>
        <p:spPr>
          <a:xfrm>
            <a:off x="4567320" y="4060440"/>
            <a:ext cx="2714040" cy="2432520"/>
          </a:xfrm>
          <a:prstGeom prst="rect">
            <a:avLst/>
          </a:prstGeom>
          <a:ln>
            <a:noFill/>
          </a:ln>
        </p:spPr>
      </p:pic>
      <p:sp>
        <p:nvSpPr>
          <p:cNvPr id="134" name="TextShape 5"/>
          <p:cNvSpPr txBox="1"/>
          <p:nvPr/>
        </p:nvSpPr>
        <p:spPr>
          <a:xfrm>
            <a:off x="581040" y="6388200"/>
            <a:ext cx="51789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Tutorials, Última edição: 04/09/2018</a:t>
            </a:r>
            <a:endParaRPr lang="pt-BR" sz="18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b="0" strike="noStrike" cap="all" spc="-1">
                <a:solidFill>
                  <a:srgbClr val="FFFFFF"/>
                </a:solidFill>
                <a:latin typeface="Gill Sans MT"/>
              </a:rPr>
              <a:t>E depois: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448200" y="1505520"/>
            <a:ext cx="8122320" cy="4352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06000" indent="-30564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3600" b="0" strike="noStrike" spc="-1">
                <a:solidFill>
                  <a:srgbClr val="3D3D3D"/>
                </a:solidFill>
                <a:latin typeface="Gill Sans MT"/>
              </a:rPr>
              <a:t>Conforme você montar o robô, leve estas dicas em consideração</a:t>
            </a:r>
          </a:p>
          <a:p>
            <a:pPr marL="306000" indent="-30564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en-US" sz="3600" b="0" strike="noStrike" spc="-1">
                <a:solidFill>
                  <a:srgbClr val="3D3D3D"/>
                </a:solidFill>
                <a:latin typeface="Gill Sans MT"/>
              </a:rPr>
              <a:t>Existem outros designs no FLL Tutorials</a:t>
            </a:r>
          </a:p>
        </p:txBody>
      </p:sp>
      <p:sp>
        <p:nvSpPr>
          <p:cNvPr id="137" name="TextShape 3"/>
          <p:cNvSpPr txBox="1"/>
          <p:nvPr/>
        </p:nvSpPr>
        <p:spPr>
          <a:xfrm>
            <a:off x="581040" y="6388200"/>
            <a:ext cx="51789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Tutorials, Última edição: 04/09/2018</a:t>
            </a:r>
            <a:endParaRPr lang="pt-BR" sz="18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b="0" strike="noStrike" cap="all" spc="-1">
                <a:solidFill>
                  <a:srgbClr val="FFFFFF"/>
                </a:solidFill>
                <a:latin typeface="Gill Sans MT"/>
              </a:rPr>
              <a:t>Créditos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448200" y="1505520"/>
            <a:ext cx="8238240" cy="4352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2800" b="0" strike="noStrike" spc="-1">
                <a:solidFill>
                  <a:srgbClr val="3D3D3D"/>
                </a:solidFill>
                <a:latin typeface="Gill Sans MT"/>
              </a:rPr>
              <a:t>Essa lição foi escrita por Sanjay Seshan e Arvind Seshan</a:t>
            </a: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2800" b="0" strike="noStrike" spc="-1">
                <a:solidFill>
                  <a:srgbClr val="3D3D3D"/>
                </a:solidFill>
                <a:latin typeface="Gill Sans MT"/>
              </a:rPr>
              <a:t>Mais lições em </a:t>
            </a:r>
            <a:r>
              <a:rPr lang="en-US" sz="2800" b="0" u="sng" strike="noStrike" spc="-1">
                <a:solidFill>
                  <a:srgbClr val="828282"/>
                </a:solidFill>
                <a:uFillTx/>
                <a:latin typeface="Gill Sans MT"/>
                <a:hlinkClick r:id="rId3"/>
              </a:rPr>
              <a:t>www.ev3lessons.com</a:t>
            </a:r>
            <a:r>
              <a:rPr lang="en-US" sz="2800" b="0" strike="noStrike" spc="-1">
                <a:solidFill>
                  <a:srgbClr val="3D3D3D"/>
                </a:solidFill>
                <a:latin typeface="Gill Sans MT"/>
              </a:rPr>
              <a:t> e </a:t>
            </a:r>
            <a:r>
              <a:rPr lang="en-US" sz="2800" b="0" u="sng" strike="noStrike" spc="-1">
                <a:solidFill>
                  <a:srgbClr val="828282"/>
                </a:solidFill>
                <a:uFillTx/>
                <a:latin typeface="Gill Sans MT"/>
                <a:hlinkClick r:id="rId4"/>
              </a:rPr>
              <a:t>www.flltutorials.com</a:t>
            </a:r>
            <a:endParaRPr lang="en-US" sz="2800" b="0" strike="noStrike" spc="-1">
              <a:solidFill>
                <a:srgbClr val="3D3D3D"/>
              </a:solidFill>
              <a:latin typeface="Gill Sans MT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Gill Sans MT"/>
              </a:rPr>
              <a:t>Traduzido por Equipe Sunrise, de Santa Catarina, Brasil</a:t>
            </a:r>
            <a:endParaRPr lang="en-US" sz="2800" b="0" strike="noStrike" spc="-1">
              <a:solidFill>
                <a:srgbClr val="3D3D3D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</a:pPr>
            <a:endParaRPr lang="en-US" sz="2800" b="0" strike="noStrike" spc="-1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457200" y="5395680"/>
            <a:ext cx="7913160" cy="91548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t-BR" sz="2000" b="0" strike="noStrike" spc="-1">
                <a:solidFill>
                  <a:srgbClr val="4374B7"/>
                </a:solidFill>
                <a:latin typeface="Helvetica Neue"/>
              </a:rPr>
              <a:t>                         </a:t>
            </a:r>
            <a:br/>
            <a:r>
              <a:rPr lang="pt-BR" sz="2000" b="0" strike="noStrike" spc="-1">
                <a:solidFill>
                  <a:srgbClr val="000000"/>
                </a:solidFill>
                <a:latin typeface="Helvetica Neue"/>
              </a:rPr>
              <a:t>This work is licensed under a </a:t>
            </a:r>
            <a:r>
              <a:rPr lang="pt-BR" sz="2000" b="0" strike="noStrike" spc="-1">
                <a:solidFill>
                  <a:srgbClr val="828282"/>
                </a:solidFill>
                <a:latin typeface="Helvetica Neue"/>
                <a:hlinkClick r:id="rId5"/>
              </a:rPr>
              <a:t>Creative Commons Attribution-</a:t>
            </a:r>
            <a:r>
              <a:rPr lang="pt-BR" sz="2000" b="0" strike="noStrike" spc="-1">
                <a:solidFill>
                  <a:srgbClr val="828282"/>
                </a:solidFill>
                <a:latin typeface="Helvetica Neue"/>
                <a:hlinkClick r:id="rId5"/>
              </a:rPr>
              <a:t>NonCommercial</a:t>
            </a:r>
            <a:r>
              <a:rPr lang="pt-BR" sz="2000" b="0" strike="noStrike" spc="-1">
                <a:solidFill>
                  <a:srgbClr val="828282"/>
                </a:solidFill>
                <a:latin typeface="Helvetica Neue"/>
                <a:hlinkClick r:id="rId5"/>
              </a:rPr>
              <a:t>-</a:t>
            </a:r>
            <a:r>
              <a:rPr lang="pt-BR" sz="2000" b="0" strike="noStrike" spc="-1">
                <a:solidFill>
                  <a:srgbClr val="828282"/>
                </a:solidFill>
                <a:latin typeface="Helvetica Neue"/>
                <a:hlinkClick r:id="rId5"/>
              </a:rPr>
              <a:t>ShareAlike</a:t>
            </a:r>
            <a:r>
              <a:rPr lang="pt-BR" sz="2000" b="0" strike="noStrike" spc="-1">
                <a:solidFill>
                  <a:srgbClr val="828282"/>
                </a:solidFill>
                <a:latin typeface="Helvetica Neue"/>
                <a:hlinkClick r:id="rId5"/>
              </a:rPr>
              <a:t> 4.0 International License</a:t>
            </a:r>
            <a:r>
              <a:rPr lang="pt-BR" sz="2000" b="0" strike="noStrike" spc="-1">
                <a:solidFill>
                  <a:srgbClr val="000000"/>
                </a:solidFill>
                <a:latin typeface="Helvetica Neue"/>
              </a:rPr>
              <a:t>.</a:t>
            </a:r>
            <a:r>
              <a:rPr lang="pt-BR" sz="16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pt-BR" sz="1600" b="0" strike="noStrike" spc="-1">
              <a:latin typeface="Arial"/>
            </a:endParaRPr>
          </a:p>
        </p:txBody>
      </p:sp>
      <p:pic>
        <p:nvPicPr>
          <p:cNvPr id="141" name="Picture 2"/>
          <p:cNvPicPr/>
          <p:nvPr/>
        </p:nvPicPr>
        <p:blipFill>
          <a:blip r:embed="rId6"/>
          <a:stretch/>
        </p:blipFill>
        <p:spPr>
          <a:xfrm>
            <a:off x="3812400" y="4160520"/>
            <a:ext cx="2161080" cy="761040"/>
          </a:xfrm>
          <a:prstGeom prst="rect">
            <a:avLst/>
          </a:prstGeom>
          <a:ln>
            <a:noFill/>
          </a:ln>
        </p:spPr>
      </p:pic>
      <p:sp>
        <p:nvSpPr>
          <p:cNvPr id="142" name="TextShape 4"/>
          <p:cNvSpPr txBox="1"/>
          <p:nvPr/>
        </p:nvSpPr>
        <p:spPr>
          <a:xfrm>
            <a:off x="581040" y="6388200"/>
            <a:ext cx="51789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</a:rPr>
              <a:t>© 2018, FLL Tutorials, Última edição: 04/09/2018</a:t>
            </a:r>
            <a:endParaRPr lang="pt-BR" sz="18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15336</TotalTime>
  <Words>382</Words>
  <Application>Microsoft Macintosh PowerPoint</Application>
  <PresentationFormat>On-screen Show (4:3)</PresentationFormat>
  <Paragraphs>60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DejaVu Sans</vt:lpstr>
      <vt:lpstr>Gill Sans MT</vt:lpstr>
      <vt:lpstr>Helvetica Neue</vt:lpstr>
      <vt:lpstr>Symbol</vt:lpstr>
      <vt:lpstr>Times New Roman</vt:lpstr>
      <vt:lpstr>Wingdings</vt:lpstr>
      <vt:lpstr>Wingdings 2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Menu System</dc:title>
  <dc:subject/>
  <dc:creator>Sanjay Seshan</dc:creator>
  <dc:description/>
  <cp:lastModifiedBy>Sanjay Seshan</cp:lastModifiedBy>
  <cp:revision>219</cp:revision>
  <cp:lastPrinted>2016-08-04T16:20:00Z</cp:lastPrinted>
  <dcterms:created xsi:type="dcterms:W3CDTF">2014-10-28T21:59:38Z</dcterms:created>
  <dcterms:modified xsi:type="dcterms:W3CDTF">2018-10-01T12:18:54Z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16.0015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