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Clique para mover o slide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9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9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AE72D43-EC70-43EB-9434-CDFFDE76A5A5}" type="slidenum">
              <a:rPr lang="pt-BR" sz="1400" b="0" strike="noStrike" spc="-1">
                <a:latin typeface="Times New Roman"/>
              </a:rPr>
              <a:t>‹#›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5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9D1406A-91EC-412C-A8CB-D1F1B5F0BE1B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6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C44E3B5-9D95-40D0-B247-EA9727425EC4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6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457DEBC-E460-452B-9280-50DB5B194106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352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19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48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352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19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581040" y="687600"/>
            <a:ext cx="7989480" cy="276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23352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19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48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23352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019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581040" y="687600"/>
            <a:ext cx="7989480" cy="276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448200" y="441360"/>
            <a:ext cx="2719440" cy="107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5976000" y="441360"/>
            <a:ext cx="2710440" cy="10764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216600" y="441360"/>
            <a:ext cx="2710440" cy="1076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48200" y="563760"/>
            <a:ext cx="8239680" cy="5681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81040" y="3936600"/>
            <a:ext cx="7989480" cy="10328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latin typeface="Gill Sans MT"/>
              </a:rPr>
              <a:t>title style</a:t>
            </a:r>
            <a:endParaRPr lang="en-US" sz="3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5559480" y="639216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6FFEB58-3DE3-4759-9F8A-44686EB30646}" type="datetime1">
              <a:rPr lang="pt-BR" sz="1800" b="0" strike="noStrike" spc="-1">
                <a:solidFill>
                  <a:srgbClr val="537ED0"/>
                </a:solidFill>
                <a:latin typeface="Gill Sans MT"/>
              </a:rPr>
              <a:t>01/10/2018</a:t>
            </a:fld>
            <a:endParaRPr lang="pt-BR" sz="18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581040" y="6387840"/>
            <a:ext cx="487008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Last Edit 6/11/2018</a:t>
            </a:r>
            <a:endParaRPr lang="pt-BR" sz="18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7800480" y="6392160"/>
            <a:ext cx="7700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AD6C51A-D181-455D-9C00-E8936623F34F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‹#›</a:t>
            </a:fld>
            <a:endParaRPr lang="pt-BR" sz="1800" b="0" strike="noStrike" spc="-1">
              <a:latin typeface="Times New Roman"/>
            </a:endParaRPr>
          </a:p>
        </p:txBody>
      </p:sp>
      <p:pic>
        <p:nvPicPr>
          <p:cNvPr id="8" name="Picture 7"/>
          <p:cNvPicPr/>
          <p:nvPr/>
        </p:nvPicPr>
        <p:blipFill>
          <a:blip r:embed="rId14"/>
          <a:stretch/>
        </p:blipFill>
        <p:spPr>
          <a:xfrm>
            <a:off x="335160" y="563760"/>
            <a:ext cx="8488440" cy="2915280"/>
          </a:xfrm>
          <a:prstGeom prst="rect">
            <a:avLst/>
          </a:prstGeom>
          <a:ln>
            <a:noFill/>
          </a:ln>
        </p:spPr>
      </p:pic>
      <p:sp>
        <p:nvSpPr>
          <p:cNvPr id="9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D3D3D"/>
                </a:solidFill>
                <a:latin typeface="Gill Sans MT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3D3D3D"/>
                </a:solidFill>
                <a:latin typeface="Gill Sans MT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3D3D3D"/>
                </a:solidFill>
                <a:latin typeface="Gill Sans MT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3D3D3D"/>
                </a:solidFill>
                <a:latin typeface="Gill Sans MT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48200" y="441360"/>
            <a:ext cx="2719440" cy="107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5976000" y="441360"/>
            <a:ext cx="2710440" cy="10764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3216600" y="441360"/>
            <a:ext cx="2710440" cy="1076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448200" y="599760"/>
            <a:ext cx="8238240" cy="817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Click to edit Master title style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/>
          <a:lstStyle/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600" b="0" strike="noStrike" spc="-1">
                <a:solidFill>
                  <a:srgbClr val="3D3D3D"/>
                </a:solidFill>
                <a:latin typeface="Gill Sans MT"/>
              </a:rPr>
              <a:t>Edit Master text styles</a:t>
            </a: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200" b="0" strike="noStrike" spc="-1">
                <a:solidFill>
                  <a:srgbClr val="3D3D3D"/>
                </a:solidFill>
                <a:latin typeface="Gill Sans MT"/>
              </a:rPr>
              <a:t>Second level</a:t>
            </a:r>
          </a:p>
          <a:p>
            <a:pPr marL="900000" lvl="2" indent="-26964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800" b="0" strike="noStrike" spc="-1">
                <a:solidFill>
                  <a:srgbClr val="3D3D3D"/>
                </a:solidFill>
                <a:latin typeface="Gill Sans MT"/>
              </a:rPr>
              <a:t>Third level</a:t>
            </a:r>
          </a:p>
          <a:p>
            <a:pPr marL="1242000" lvl="3" indent="-2336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400" b="0" strike="noStrike" spc="-1">
                <a:solidFill>
                  <a:srgbClr val="3D3D3D"/>
                </a:solidFill>
                <a:latin typeface="Gill Sans MT"/>
              </a:rPr>
              <a:t>Fourth level</a:t>
            </a:r>
          </a:p>
          <a:p>
            <a:pPr marL="1602000" lvl="4" indent="-2336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400" b="0" strike="noStrike" spc="-1">
                <a:solidFill>
                  <a:srgbClr val="3D3D3D"/>
                </a:solidFill>
                <a:latin typeface="Gill Sans MT"/>
              </a:rPr>
              <a:t>Fifth level</a:t>
            </a:r>
          </a:p>
        </p:txBody>
      </p:sp>
      <p:sp>
        <p:nvSpPr>
          <p:cNvPr id="52" name="PlaceHolder 7"/>
          <p:cNvSpPr>
            <a:spLocks noGrp="1"/>
          </p:cNvSpPr>
          <p:nvPr>
            <p:ph type="dt"/>
          </p:nvPr>
        </p:nvSpPr>
        <p:spPr>
          <a:xfrm>
            <a:off x="5559480" y="639216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C1285BF-F881-4281-86D5-F41F465C726D}" type="datetime1">
              <a:rPr lang="pt-BR" sz="1800" b="0" strike="noStrike" spc="-1">
                <a:solidFill>
                  <a:srgbClr val="537ED0"/>
                </a:solidFill>
                <a:latin typeface="Gill Sans MT"/>
              </a:rPr>
              <a:t>01/10/2018</a:t>
            </a:fld>
            <a:endParaRPr lang="pt-BR" sz="1800" b="0" strike="noStrike" spc="-1"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ftr"/>
          </p:nvPr>
        </p:nvSpPr>
        <p:spPr>
          <a:xfrm>
            <a:off x="581040" y="6387840"/>
            <a:ext cx="487008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Last Edit 6/11/2018</a:t>
            </a:r>
            <a:endParaRPr lang="pt-BR" sz="1800" b="0" strike="noStrike" spc="-1">
              <a:latin typeface="Times New Roman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sldNum"/>
          </p:nvPr>
        </p:nvSpPr>
        <p:spPr>
          <a:xfrm>
            <a:off x="7800480" y="6392160"/>
            <a:ext cx="7700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4FD54E9-EF83-4A0A-8AA1-B772BFA89D3D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‹#›</a:t>
            </a:fld>
            <a:endParaRPr lang="pt-B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tif"/><Relationship Id="rId4" Type="http://schemas.openxmlformats.org/officeDocument/2006/relationships/image" Target="../media/image5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t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www.flltutorial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81040" y="3936600"/>
            <a:ext cx="7989480" cy="1032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latin typeface="Gill Sans MT"/>
              </a:rPr>
              <a:t>Posicionamento de sensor de giro</a:t>
            </a:r>
            <a:endParaRPr lang="en-US" sz="3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581040" y="5175720"/>
            <a:ext cx="7989480" cy="590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pt-BR" sz="1600" b="0" strike="noStrike" cap="all" spc="-1">
                <a:solidFill>
                  <a:srgbClr val="FFFFFF"/>
                </a:solidFill>
                <a:latin typeface="Gill Sans MT"/>
              </a:rPr>
              <a:t>Seshan brothers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pt-BR" sz="1600" b="0" strike="noStrike" cap="all" spc="-1">
                <a:solidFill>
                  <a:srgbClr val="FFFFFF"/>
                </a:solidFill>
                <a:latin typeface="Gill Sans MT"/>
              </a:rPr>
              <a:t>Traduzido por equipe sunrise</a:t>
            </a:r>
            <a:endParaRPr lang="pt-BR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cap="all" spc="-1" dirty="0" err="1">
                <a:solidFill>
                  <a:srgbClr val="FFFFFF"/>
                </a:solidFill>
                <a:latin typeface="Gill Sans MT"/>
              </a:rPr>
              <a:t>Quantos</a:t>
            </a:r>
            <a:r>
              <a:rPr lang="en-US" sz="2400" b="0" strike="noStrike" cap="all" spc="-1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400" b="0" strike="noStrike" cap="all" spc="-1" dirty="0" err="1">
                <a:solidFill>
                  <a:srgbClr val="FFFFFF"/>
                </a:solidFill>
                <a:latin typeface="Gill Sans MT"/>
              </a:rPr>
              <a:t>sensores</a:t>
            </a:r>
            <a:r>
              <a:rPr lang="en-US" sz="2400" b="0" strike="noStrike" cap="all" spc="-1" dirty="0">
                <a:solidFill>
                  <a:srgbClr val="FFFFFF"/>
                </a:solidFill>
                <a:latin typeface="Gill Sans MT"/>
              </a:rPr>
              <a:t> de </a:t>
            </a:r>
            <a:r>
              <a:rPr lang="en-US" sz="2400" b="0" strike="noStrike" cap="all" spc="-1" dirty="0" err="1">
                <a:solidFill>
                  <a:srgbClr val="FFFFFF"/>
                </a:solidFill>
                <a:latin typeface="Gill Sans MT"/>
              </a:rPr>
              <a:t>giro</a:t>
            </a:r>
            <a:r>
              <a:rPr lang="en-US" sz="2400" b="0" strike="noStrike" cap="all" spc="-1" dirty="0">
                <a:solidFill>
                  <a:srgbClr val="FFFFFF"/>
                </a:solidFill>
                <a:latin typeface="Gill Sans MT"/>
              </a:rPr>
              <a:t> um </a:t>
            </a:r>
            <a:r>
              <a:rPr lang="en-US" sz="2400" b="0" strike="noStrike" cap="all" spc="-1" dirty="0" err="1">
                <a:solidFill>
                  <a:srgbClr val="FFFFFF"/>
                </a:solidFill>
                <a:latin typeface="Gill Sans MT"/>
              </a:rPr>
              <a:t>robÔ</a:t>
            </a:r>
            <a:r>
              <a:rPr lang="en-US" sz="2400" b="0" strike="noStrike" cap="all" spc="-1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400" b="0" strike="noStrike" cap="all" spc="-1" dirty="0" err="1">
                <a:solidFill>
                  <a:srgbClr val="FFFFFF"/>
                </a:solidFill>
                <a:latin typeface="Gill Sans MT"/>
              </a:rPr>
              <a:t>deve</a:t>
            </a:r>
            <a:r>
              <a:rPr lang="en-US" sz="2400" b="0" strike="noStrike" cap="all" spc="-1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400" b="0" strike="noStrike" cap="all" spc="-1" dirty="0" err="1">
                <a:solidFill>
                  <a:srgbClr val="FFFFFF"/>
                </a:solidFill>
                <a:latin typeface="Gill Sans MT"/>
              </a:rPr>
              <a:t>ter</a:t>
            </a:r>
            <a:r>
              <a:rPr lang="en-US" sz="2400" b="0" strike="noStrike" cap="all" spc="-1" dirty="0">
                <a:solidFill>
                  <a:srgbClr val="FFFFFF"/>
                </a:solidFill>
                <a:latin typeface="Gill Sans MT"/>
              </a:rPr>
              <a:t>?</a:t>
            </a:r>
            <a:endParaRPr lang="en-US" sz="24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57200" y="1752480"/>
            <a:ext cx="4554720" cy="437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Depende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de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quantos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eixos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do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robô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você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quer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medir</a:t>
            </a:r>
            <a:endParaRPr lang="en-US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Por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exemplo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, se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você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quiser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criar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um </a:t>
            </a:r>
            <a:r>
              <a:rPr lang="en-US" b="0" i="1" strike="noStrike" spc="-1" dirty="0">
                <a:solidFill>
                  <a:srgbClr val="3D3D3D"/>
                </a:solidFill>
                <a:latin typeface="Gill Sans MT"/>
              </a:rPr>
              <a:t>joystick,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você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pode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precisar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de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dois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sensores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de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giro</a:t>
            </a:r>
            <a:endParaRPr lang="en-US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Note: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Nós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conduzimos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um teste para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ver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se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colocar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dois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sensores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de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giro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cancelariam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o “drift”</a:t>
            </a: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Os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testes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mostraram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que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dois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sensores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podem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reduzir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erros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, mas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não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cancelar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o “drift”</a:t>
            </a:r>
          </a:p>
          <a:p>
            <a:pPr marL="800280" lvl="1" indent="-34272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Para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ver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mais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sobre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“drift” e “lag”,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veja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nossa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1600" b="0" strike="noStrike" spc="-1" dirty="0" err="1">
                <a:solidFill>
                  <a:srgbClr val="3D3D3D"/>
                </a:solidFill>
                <a:latin typeface="Gill Sans MT"/>
              </a:rPr>
              <a:t>lição</a:t>
            </a:r>
            <a:r>
              <a:rPr lang="en-US" sz="1600" b="0" strike="noStrike" spc="-1" dirty="0">
                <a:solidFill>
                  <a:srgbClr val="3D3D3D"/>
                </a:solidFill>
                <a:latin typeface="Gill Sans MT"/>
              </a:rPr>
              <a:t> de Giro no EV3Lessons.com</a:t>
            </a:r>
          </a:p>
        </p:txBody>
      </p:sp>
      <p:sp>
        <p:nvSpPr>
          <p:cNvPr id="101" name="TextShape 3"/>
          <p:cNvSpPr txBox="1"/>
          <p:nvPr/>
        </p:nvSpPr>
        <p:spPr>
          <a:xfrm>
            <a:off x="581040" y="6387840"/>
            <a:ext cx="5322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Última edição: 07/09/2018</a:t>
            </a:r>
            <a:endParaRPr lang="pt-BR" sz="1800" b="0" strike="noStrike" spc="-1">
              <a:latin typeface="Times New Roman"/>
            </a:endParaRPr>
          </a:p>
        </p:txBody>
      </p:sp>
      <p:sp>
        <p:nvSpPr>
          <p:cNvPr id="102" name="TextShape 4"/>
          <p:cNvSpPr txBox="1"/>
          <p:nvPr/>
        </p:nvSpPr>
        <p:spPr>
          <a:xfrm>
            <a:off x="7800480" y="6392160"/>
            <a:ext cx="7700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20C4E13-9BEA-4768-BE9B-5BC2EC3AE3A5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2</a:t>
            </a:fld>
            <a:endParaRPr lang="pt-BR" sz="1800" b="0" strike="noStrike" spc="-1">
              <a:latin typeface="Times New Roman"/>
            </a:endParaRPr>
          </a:p>
        </p:txBody>
      </p:sp>
      <p:pic>
        <p:nvPicPr>
          <p:cNvPr id="103" name="Picture 6"/>
          <p:cNvPicPr/>
          <p:nvPr/>
        </p:nvPicPr>
        <p:blipFill>
          <a:blip r:embed="rId2"/>
          <a:stretch/>
        </p:blipFill>
        <p:spPr>
          <a:xfrm>
            <a:off x="5316480" y="1752480"/>
            <a:ext cx="3385800" cy="286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cap="all" spc="-1" dirty="0" err="1">
                <a:solidFill>
                  <a:srgbClr val="FFFFFF"/>
                </a:solidFill>
                <a:latin typeface="Gill Sans MT"/>
              </a:rPr>
              <a:t>Posicionamento</a:t>
            </a:r>
            <a:r>
              <a:rPr lang="en-US" sz="2000" b="0" strike="noStrike" cap="all" spc="-1" dirty="0">
                <a:solidFill>
                  <a:srgbClr val="FFFFFF"/>
                </a:solidFill>
                <a:latin typeface="Gill Sans MT"/>
              </a:rPr>
              <a:t> do sensor de </a:t>
            </a:r>
            <a:r>
              <a:rPr lang="en-US" sz="2000" b="0" strike="noStrike" cap="all" spc="-1" dirty="0" err="1">
                <a:solidFill>
                  <a:srgbClr val="FFFFFF"/>
                </a:solidFill>
                <a:latin typeface="Gill Sans MT"/>
              </a:rPr>
              <a:t>giro</a:t>
            </a:r>
            <a:r>
              <a:rPr lang="en-US" sz="2000" b="0" strike="noStrike" cap="all" spc="-1" dirty="0">
                <a:solidFill>
                  <a:srgbClr val="FFFFFF"/>
                </a:solidFill>
                <a:latin typeface="Gill Sans MT"/>
              </a:rPr>
              <a:t> para </a:t>
            </a:r>
            <a:r>
              <a:rPr lang="en-US" sz="2000" b="0" strike="noStrike" cap="all" spc="-1" dirty="0" err="1">
                <a:solidFill>
                  <a:srgbClr val="FFFFFF"/>
                </a:solidFill>
                <a:latin typeface="Gill Sans MT"/>
              </a:rPr>
              <a:t>medir</a:t>
            </a:r>
            <a:r>
              <a:rPr lang="en-US" sz="2000" b="0" strike="noStrike" cap="all" spc="-1" dirty="0">
                <a:solidFill>
                  <a:srgbClr val="FFFFFF"/>
                </a:solidFill>
                <a:latin typeface="Gill Sans MT"/>
              </a:rPr>
              <a:t> </a:t>
            </a:r>
            <a:r>
              <a:rPr lang="en-US" sz="2000" b="0" strike="noStrike" cap="all" spc="-1" dirty="0" err="1">
                <a:solidFill>
                  <a:srgbClr val="FFFFFF"/>
                </a:solidFill>
                <a:latin typeface="Gill Sans MT"/>
              </a:rPr>
              <a:t>curvas</a:t>
            </a:r>
            <a:endParaRPr lang="en-US" sz="2000" b="0" strike="noStrike" spc="-1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57200" y="1687680"/>
            <a:ext cx="4782600" cy="2529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O sensor de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giro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pode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ser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colocado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em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qualquer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lugar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do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robô</a:t>
            </a:r>
            <a:endParaRPr lang="en-US" sz="2000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No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entanto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, o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posicionamento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“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correto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”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depende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do que se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está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construindo</a:t>
            </a:r>
            <a:endParaRPr lang="en-US" sz="2000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Se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você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estiver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usando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giro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para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medir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curvas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,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algumas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posições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não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irão</a:t>
            </a:r>
            <a:r>
              <a:rPr lang="en-US" sz="20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000" b="0" strike="noStrike" spc="-1" dirty="0" err="1">
                <a:solidFill>
                  <a:srgbClr val="3D3D3D"/>
                </a:solidFill>
                <a:latin typeface="Gill Sans MT"/>
              </a:rPr>
              <a:t>funcionar</a:t>
            </a:r>
            <a:endParaRPr lang="en-US" sz="2000" b="0" strike="noStrike" spc="-1" dirty="0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06" name="TextShape 3"/>
          <p:cNvSpPr txBox="1"/>
          <p:nvPr/>
        </p:nvSpPr>
        <p:spPr>
          <a:xfrm>
            <a:off x="7800480" y="6392160"/>
            <a:ext cx="7700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CF0A2CA-BDE2-47A4-892C-BBEF8DCCB076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3</a:t>
            </a:fld>
            <a:endParaRPr lang="pt-BR" sz="1800" b="0" strike="noStrike" spc="-1">
              <a:latin typeface="Times New Roman"/>
            </a:endParaRPr>
          </a:p>
        </p:txBody>
      </p:sp>
      <p:pic>
        <p:nvPicPr>
          <p:cNvPr id="107" name="Picture 8"/>
          <p:cNvPicPr/>
          <p:nvPr/>
        </p:nvPicPr>
        <p:blipFill>
          <a:blip r:embed="rId2"/>
          <a:stretch/>
        </p:blipFill>
        <p:spPr>
          <a:xfrm>
            <a:off x="578160" y="4380840"/>
            <a:ext cx="4230360" cy="1932840"/>
          </a:xfrm>
          <a:prstGeom prst="rect">
            <a:avLst/>
          </a:prstGeom>
          <a:ln>
            <a:noFill/>
          </a:ln>
        </p:spPr>
      </p:pic>
      <p:pic>
        <p:nvPicPr>
          <p:cNvPr id="108" name="Picture 9"/>
          <p:cNvPicPr/>
          <p:nvPr/>
        </p:nvPicPr>
        <p:blipFill>
          <a:blip r:embed="rId3"/>
          <a:stretch/>
        </p:blipFill>
        <p:spPr>
          <a:xfrm>
            <a:off x="5558760" y="1879560"/>
            <a:ext cx="3111480" cy="1465920"/>
          </a:xfrm>
          <a:prstGeom prst="rect">
            <a:avLst/>
          </a:prstGeom>
          <a:ln>
            <a:noFill/>
          </a:ln>
        </p:spPr>
      </p:pic>
      <p:pic>
        <p:nvPicPr>
          <p:cNvPr id="109" name="Picture 10"/>
          <p:cNvPicPr/>
          <p:nvPr/>
        </p:nvPicPr>
        <p:blipFill>
          <a:blip r:embed="rId4"/>
          <a:stretch/>
        </p:blipFill>
        <p:spPr>
          <a:xfrm>
            <a:off x="5558760" y="4944240"/>
            <a:ext cx="2148480" cy="1505880"/>
          </a:xfrm>
          <a:prstGeom prst="rect">
            <a:avLst/>
          </a:prstGeom>
          <a:ln>
            <a:noFill/>
          </a:ln>
        </p:spPr>
      </p:pic>
      <p:pic>
        <p:nvPicPr>
          <p:cNvPr id="110" name="Picture 11"/>
          <p:cNvPicPr/>
          <p:nvPr/>
        </p:nvPicPr>
        <p:blipFill>
          <a:blip r:embed="rId5"/>
          <a:stretch/>
        </p:blipFill>
        <p:spPr>
          <a:xfrm>
            <a:off x="5558760" y="3625560"/>
            <a:ext cx="3143520" cy="1183320"/>
          </a:xfrm>
          <a:prstGeom prst="rect">
            <a:avLst/>
          </a:prstGeom>
          <a:ln>
            <a:noFill/>
          </a:ln>
        </p:spPr>
      </p:pic>
      <p:sp>
        <p:nvSpPr>
          <p:cNvPr id="111" name="CustomShape 4"/>
          <p:cNvSpPr/>
          <p:nvPr/>
        </p:nvSpPr>
        <p:spPr>
          <a:xfrm>
            <a:off x="2395440" y="4254840"/>
            <a:ext cx="45288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4800" b="0" strike="noStrike" spc="-1">
                <a:solidFill>
                  <a:srgbClr val="00B050"/>
                </a:solidFill>
                <a:latin typeface="Gill Sans MT"/>
              </a:rPr>
              <a:t>✓</a:t>
            </a:r>
            <a:endParaRPr lang="pt-BR" sz="4800" b="0" strike="noStrike" spc="-1">
              <a:latin typeface="Arial"/>
            </a:endParaRPr>
          </a:p>
        </p:txBody>
      </p:sp>
      <p:sp>
        <p:nvSpPr>
          <p:cNvPr id="112" name="CustomShape 5"/>
          <p:cNvSpPr/>
          <p:nvPr/>
        </p:nvSpPr>
        <p:spPr>
          <a:xfrm>
            <a:off x="6911280" y="2087280"/>
            <a:ext cx="45288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4800" b="0" strike="noStrike" spc="-1">
                <a:solidFill>
                  <a:srgbClr val="FF0000"/>
                </a:solidFill>
                <a:latin typeface="Gill Sans MT"/>
              </a:rPr>
              <a:t>X</a:t>
            </a:r>
            <a:endParaRPr lang="pt-BR" sz="4800" b="0" strike="noStrike" spc="-1">
              <a:latin typeface="Arial"/>
            </a:endParaRPr>
          </a:p>
        </p:txBody>
      </p:sp>
      <p:sp>
        <p:nvSpPr>
          <p:cNvPr id="113" name="CustomShape 6"/>
          <p:cNvSpPr/>
          <p:nvPr/>
        </p:nvSpPr>
        <p:spPr>
          <a:xfrm>
            <a:off x="6399720" y="5064840"/>
            <a:ext cx="45288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4800" b="0" strike="noStrike" spc="-1">
                <a:solidFill>
                  <a:srgbClr val="FF0000"/>
                </a:solidFill>
                <a:latin typeface="Gill Sans MT"/>
              </a:rPr>
              <a:t>X</a:t>
            </a:r>
            <a:endParaRPr lang="pt-BR" sz="4800" b="0" strike="noStrike" spc="-1">
              <a:latin typeface="Arial"/>
            </a:endParaRPr>
          </a:p>
        </p:txBody>
      </p:sp>
      <p:sp>
        <p:nvSpPr>
          <p:cNvPr id="114" name="CustomShape 7"/>
          <p:cNvSpPr/>
          <p:nvPr/>
        </p:nvSpPr>
        <p:spPr>
          <a:xfrm>
            <a:off x="6887880" y="3801960"/>
            <a:ext cx="45288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4800" b="0" strike="noStrike" spc="-1">
                <a:solidFill>
                  <a:srgbClr val="FF0000"/>
                </a:solidFill>
                <a:latin typeface="Gill Sans MT"/>
              </a:rPr>
              <a:t>X</a:t>
            </a:r>
            <a:endParaRPr lang="pt-BR" sz="4800" b="0" strike="noStrike" spc="-1">
              <a:latin typeface="Arial"/>
            </a:endParaRPr>
          </a:p>
        </p:txBody>
      </p:sp>
      <p:sp>
        <p:nvSpPr>
          <p:cNvPr id="115" name="TextShape 8"/>
          <p:cNvSpPr txBox="1"/>
          <p:nvPr/>
        </p:nvSpPr>
        <p:spPr>
          <a:xfrm>
            <a:off x="581040" y="6388200"/>
            <a:ext cx="5322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Última edição: 07/09/2018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exemplos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57200" y="1752480"/>
            <a:ext cx="3428640" cy="2602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Nesse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robô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, o sensor de Giro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é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visível</a:t>
            </a:r>
            <a:endParaRPr lang="en-US" sz="2400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O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símbolo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no sensor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é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paralelo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com o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chão</a:t>
            </a:r>
            <a:endParaRPr lang="en-US" sz="2400" b="0" strike="noStrike" spc="-1" dirty="0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18" name="TextShape 3"/>
          <p:cNvSpPr txBox="1"/>
          <p:nvPr/>
        </p:nvSpPr>
        <p:spPr>
          <a:xfrm>
            <a:off x="7800480" y="6392160"/>
            <a:ext cx="7700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1914051-F4DC-47DE-BD29-82CFB8E5F577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4</a:t>
            </a:fld>
            <a:endParaRPr lang="pt-BR" sz="1800" b="0" strike="noStrike" spc="-1">
              <a:latin typeface="Times New Roman"/>
            </a:endParaRPr>
          </a:p>
        </p:txBody>
      </p:sp>
      <p:pic>
        <p:nvPicPr>
          <p:cNvPr id="119" name="Picture 7"/>
          <p:cNvPicPr/>
          <p:nvPr/>
        </p:nvPicPr>
        <p:blipFill>
          <a:blip r:embed="rId3"/>
          <a:stretch/>
        </p:blipFill>
        <p:spPr>
          <a:xfrm>
            <a:off x="4211280" y="1460160"/>
            <a:ext cx="4389480" cy="4973400"/>
          </a:xfrm>
          <a:prstGeom prst="rect">
            <a:avLst/>
          </a:prstGeom>
          <a:ln>
            <a:noFill/>
          </a:ln>
        </p:spPr>
      </p:pic>
      <p:pic>
        <p:nvPicPr>
          <p:cNvPr id="120" name="Picture 6"/>
          <p:cNvPicPr/>
          <p:nvPr/>
        </p:nvPicPr>
        <p:blipFill>
          <a:blip r:embed="rId4"/>
          <a:stretch/>
        </p:blipFill>
        <p:spPr>
          <a:xfrm>
            <a:off x="578160" y="4852080"/>
            <a:ext cx="3198600" cy="1461240"/>
          </a:xfrm>
          <a:prstGeom prst="rect">
            <a:avLst/>
          </a:prstGeom>
          <a:ln>
            <a:noFill/>
          </a:ln>
        </p:spPr>
      </p:pic>
      <p:sp>
        <p:nvSpPr>
          <p:cNvPr id="121" name="CustomShape 4"/>
          <p:cNvSpPr/>
          <p:nvPr/>
        </p:nvSpPr>
        <p:spPr>
          <a:xfrm>
            <a:off x="457200" y="4572000"/>
            <a:ext cx="1725120" cy="1861560"/>
          </a:xfrm>
          <a:prstGeom prst="ellipse">
            <a:avLst/>
          </a:prstGeom>
          <a:noFill/>
          <a:ln w="7632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TextShape 5"/>
          <p:cNvSpPr txBox="1"/>
          <p:nvPr/>
        </p:nvSpPr>
        <p:spPr>
          <a:xfrm>
            <a:off x="581040" y="6388200"/>
            <a:ext cx="5322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Última edição: 07/09/2018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exemplos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457200" y="1752480"/>
            <a:ext cx="3873240" cy="437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Nesse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robô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, o sensor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quase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não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é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visível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e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está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debaixo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do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bloco</a:t>
            </a:r>
            <a:endParaRPr lang="en-US" sz="2400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O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símbolo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do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giro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continua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paralelo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ao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solo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Dica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: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Posicione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o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sensore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aonde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você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tem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espaço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no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robô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(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algum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lugar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escondido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é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um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bom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exemplo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)</a:t>
            </a:r>
          </a:p>
        </p:txBody>
      </p:sp>
      <p:sp>
        <p:nvSpPr>
          <p:cNvPr id="125" name="TextShape 3"/>
          <p:cNvSpPr txBox="1"/>
          <p:nvPr/>
        </p:nvSpPr>
        <p:spPr>
          <a:xfrm>
            <a:off x="7800480" y="6392160"/>
            <a:ext cx="7700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FA9881D-27D6-4EC6-BD24-3A9F8F45DB82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5</a:t>
            </a:fld>
            <a:endParaRPr lang="pt-BR" sz="1800" b="0" strike="noStrike" spc="-1">
              <a:latin typeface="Times New Roman"/>
            </a:endParaRPr>
          </a:p>
        </p:txBody>
      </p:sp>
      <p:pic>
        <p:nvPicPr>
          <p:cNvPr id="126" name="Picture 5"/>
          <p:cNvPicPr/>
          <p:nvPr/>
        </p:nvPicPr>
        <p:blipFill>
          <a:blip r:embed="rId2"/>
          <a:stretch/>
        </p:blipFill>
        <p:spPr>
          <a:xfrm>
            <a:off x="4579920" y="1509120"/>
            <a:ext cx="3472920" cy="3342600"/>
          </a:xfrm>
          <a:prstGeom prst="rect">
            <a:avLst/>
          </a:prstGeom>
          <a:ln>
            <a:noFill/>
          </a:ln>
        </p:spPr>
      </p:pic>
      <p:pic>
        <p:nvPicPr>
          <p:cNvPr id="127" name="Picture 6"/>
          <p:cNvPicPr/>
          <p:nvPr/>
        </p:nvPicPr>
        <p:blipFill>
          <a:blip r:embed="rId3"/>
          <a:stretch/>
        </p:blipFill>
        <p:spPr>
          <a:xfrm>
            <a:off x="4579920" y="4852080"/>
            <a:ext cx="3198600" cy="1461240"/>
          </a:xfrm>
          <a:prstGeom prst="rect">
            <a:avLst/>
          </a:prstGeom>
          <a:ln>
            <a:noFill/>
          </a:ln>
        </p:spPr>
      </p:pic>
      <p:sp>
        <p:nvSpPr>
          <p:cNvPr id="128" name="CustomShape 4"/>
          <p:cNvSpPr/>
          <p:nvPr/>
        </p:nvSpPr>
        <p:spPr>
          <a:xfrm>
            <a:off x="6075000" y="4748400"/>
            <a:ext cx="1725120" cy="1861560"/>
          </a:xfrm>
          <a:prstGeom prst="ellipse">
            <a:avLst/>
          </a:prstGeom>
          <a:noFill/>
          <a:ln w="7632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TextShape 5"/>
          <p:cNvSpPr txBox="1"/>
          <p:nvPr/>
        </p:nvSpPr>
        <p:spPr>
          <a:xfrm>
            <a:off x="581040" y="6388200"/>
            <a:ext cx="5322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Última edição: 07/09/2018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581040" y="86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Posicionamento para balancear o robô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457200" y="1752480"/>
            <a:ext cx="4101840" cy="437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O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giro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precisa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ser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colocado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conforme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o que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você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quer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fazer</a:t>
            </a:r>
            <a:endParaRPr lang="en-US" sz="2400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Para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balancear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um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robô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(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como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o Gyro Boy)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você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tem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que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colocar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o sensor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direcionado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para o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chão</a:t>
            </a:r>
            <a:endParaRPr lang="en-US" sz="2400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endParaRPr lang="en-US" sz="2400" b="0" strike="noStrike" spc="-1" dirty="0">
              <a:solidFill>
                <a:srgbClr val="3D3D3D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endParaRPr lang="en-US" sz="2400" b="0" strike="noStrike" spc="-1" dirty="0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32" name="TextShape 3"/>
          <p:cNvSpPr txBox="1"/>
          <p:nvPr/>
        </p:nvSpPr>
        <p:spPr>
          <a:xfrm>
            <a:off x="7800480" y="6392160"/>
            <a:ext cx="7700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F698B70-3C15-4C17-849B-5349BC55AC6C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6</a:t>
            </a:fld>
            <a:endParaRPr lang="pt-BR" sz="1800" b="0" strike="noStrike" spc="-1">
              <a:latin typeface="Times New Roman"/>
            </a:endParaRPr>
          </a:p>
        </p:txBody>
      </p:sp>
      <p:pic>
        <p:nvPicPr>
          <p:cNvPr id="133" name="Picture 5"/>
          <p:cNvPicPr/>
          <p:nvPr/>
        </p:nvPicPr>
        <p:blipFill>
          <a:blip r:embed="rId2"/>
          <a:stretch/>
        </p:blipFill>
        <p:spPr>
          <a:xfrm>
            <a:off x="6045120" y="1436760"/>
            <a:ext cx="2408760" cy="2759040"/>
          </a:xfrm>
          <a:prstGeom prst="rect">
            <a:avLst/>
          </a:prstGeom>
          <a:ln>
            <a:noFill/>
          </a:ln>
        </p:spPr>
      </p:pic>
      <p:pic>
        <p:nvPicPr>
          <p:cNvPr id="134" name="Picture 6"/>
          <p:cNvPicPr/>
          <p:nvPr/>
        </p:nvPicPr>
        <p:blipFill>
          <a:blip r:embed="rId3"/>
          <a:stretch/>
        </p:blipFill>
        <p:spPr>
          <a:xfrm rot="5400000">
            <a:off x="6079680" y="4759920"/>
            <a:ext cx="2162520" cy="1575360"/>
          </a:xfrm>
          <a:prstGeom prst="rect">
            <a:avLst/>
          </a:prstGeom>
          <a:ln w="76320">
            <a:solidFill>
              <a:srgbClr val="00B050"/>
            </a:solidFill>
            <a:round/>
          </a:ln>
        </p:spPr>
      </p:pic>
      <p:sp>
        <p:nvSpPr>
          <p:cNvPr id="135" name="CustomShape 4"/>
          <p:cNvSpPr/>
          <p:nvPr/>
        </p:nvSpPr>
        <p:spPr>
          <a:xfrm>
            <a:off x="6926040" y="5088240"/>
            <a:ext cx="490320" cy="806400"/>
          </a:xfrm>
          <a:prstGeom prst="rect">
            <a:avLst/>
          </a:prstGeom>
          <a:noFill/>
          <a:ln w="7632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Line 5"/>
          <p:cNvSpPr/>
          <p:nvPr/>
        </p:nvSpPr>
        <p:spPr>
          <a:xfrm>
            <a:off x="7238880" y="2755800"/>
            <a:ext cx="709920" cy="1622160"/>
          </a:xfrm>
          <a:prstGeom prst="line">
            <a:avLst/>
          </a:prstGeom>
          <a:ln w="76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Line 6"/>
          <p:cNvSpPr/>
          <p:nvPr/>
        </p:nvSpPr>
        <p:spPr>
          <a:xfrm flipH="1">
            <a:off x="6373080" y="3085920"/>
            <a:ext cx="484920" cy="1292040"/>
          </a:xfrm>
          <a:prstGeom prst="line">
            <a:avLst/>
          </a:prstGeom>
          <a:ln w="76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Picture 11"/>
          <p:cNvPicPr/>
          <p:nvPr/>
        </p:nvPicPr>
        <p:blipFill>
          <a:blip r:embed="rId4"/>
          <a:stretch/>
        </p:blipFill>
        <p:spPr>
          <a:xfrm>
            <a:off x="3602880" y="4981320"/>
            <a:ext cx="2148480" cy="1505880"/>
          </a:xfrm>
          <a:prstGeom prst="rect">
            <a:avLst/>
          </a:prstGeom>
          <a:ln>
            <a:noFill/>
          </a:ln>
        </p:spPr>
      </p:pic>
      <p:sp>
        <p:nvSpPr>
          <p:cNvPr id="139" name="CustomShape 7"/>
          <p:cNvSpPr/>
          <p:nvPr/>
        </p:nvSpPr>
        <p:spPr>
          <a:xfrm>
            <a:off x="3314520" y="4932720"/>
            <a:ext cx="1456200" cy="1501920"/>
          </a:xfrm>
          <a:prstGeom prst="ellipse">
            <a:avLst/>
          </a:prstGeom>
          <a:noFill/>
          <a:ln w="7632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TextShape 8"/>
          <p:cNvSpPr txBox="1"/>
          <p:nvPr/>
        </p:nvSpPr>
        <p:spPr>
          <a:xfrm>
            <a:off x="581040" y="6388200"/>
            <a:ext cx="5322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Última edição: 07/09/2018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Posicionamento para inclinação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457200" y="1535040"/>
            <a:ext cx="3902400" cy="3125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Para um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jogo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como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Etch-a-Sketch,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em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que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você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inclina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o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robô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inteiro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para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apagar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a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tela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, o sensor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deve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ficar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e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lado</a:t>
            </a:r>
            <a:endParaRPr lang="en-US" sz="2400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Neste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caso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o sensor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não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mede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curvas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, mas sim se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ele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foi</a:t>
            </a:r>
            <a:r>
              <a:rPr lang="en-US" sz="2400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sz="2400" b="0" strike="noStrike" spc="-1" dirty="0" err="1">
                <a:solidFill>
                  <a:srgbClr val="3D3D3D"/>
                </a:solidFill>
                <a:latin typeface="Gill Sans MT"/>
              </a:rPr>
              <a:t>virado</a:t>
            </a:r>
            <a:endParaRPr lang="en-US" sz="2400" b="0" strike="noStrike" spc="-1" dirty="0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43" name="TextShape 3"/>
          <p:cNvSpPr txBox="1"/>
          <p:nvPr/>
        </p:nvSpPr>
        <p:spPr>
          <a:xfrm>
            <a:off x="7800480" y="6392160"/>
            <a:ext cx="7700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6421689-F1E9-4EBE-AA62-7D8709883FD4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7</a:t>
            </a:fld>
            <a:endParaRPr lang="pt-BR" sz="1800" b="0" strike="noStrike" spc="-1">
              <a:latin typeface="Times New Roman"/>
            </a:endParaRPr>
          </a:p>
        </p:txBody>
      </p:sp>
      <p:pic>
        <p:nvPicPr>
          <p:cNvPr id="144" name="Picture 5"/>
          <p:cNvPicPr/>
          <p:nvPr/>
        </p:nvPicPr>
        <p:blipFill>
          <a:blip r:embed="rId3"/>
          <a:stretch/>
        </p:blipFill>
        <p:spPr>
          <a:xfrm>
            <a:off x="5009760" y="4239360"/>
            <a:ext cx="3323880" cy="2208600"/>
          </a:xfrm>
          <a:prstGeom prst="rect">
            <a:avLst/>
          </a:prstGeom>
          <a:ln>
            <a:noFill/>
          </a:ln>
        </p:spPr>
      </p:pic>
      <p:pic>
        <p:nvPicPr>
          <p:cNvPr id="145" name="Picture 9"/>
          <p:cNvPicPr/>
          <p:nvPr/>
        </p:nvPicPr>
        <p:blipFill>
          <a:blip r:embed="rId4"/>
          <a:stretch/>
        </p:blipFill>
        <p:spPr>
          <a:xfrm>
            <a:off x="5009760" y="1503720"/>
            <a:ext cx="3323880" cy="2646720"/>
          </a:xfrm>
          <a:prstGeom prst="rect">
            <a:avLst/>
          </a:prstGeom>
          <a:ln>
            <a:noFill/>
          </a:ln>
        </p:spPr>
      </p:pic>
      <p:pic>
        <p:nvPicPr>
          <p:cNvPr id="146" name="Picture 7"/>
          <p:cNvPicPr/>
          <p:nvPr/>
        </p:nvPicPr>
        <p:blipFill>
          <a:blip r:embed="rId5"/>
          <a:stretch/>
        </p:blipFill>
        <p:spPr>
          <a:xfrm>
            <a:off x="898920" y="4875120"/>
            <a:ext cx="3143520" cy="1183320"/>
          </a:xfrm>
          <a:prstGeom prst="rect">
            <a:avLst/>
          </a:prstGeom>
          <a:ln>
            <a:noFill/>
          </a:ln>
        </p:spPr>
      </p:pic>
      <p:sp>
        <p:nvSpPr>
          <p:cNvPr id="147" name="CustomShape 4"/>
          <p:cNvSpPr/>
          <p:nvPr/>
        </p:nvSpPr>
        <p:spPr>
          <a:xfrm>
            <a:off x="2471040" y="4592520"/>
            <a:ext cx="1456200" cy="1501920"/>
          </a:xfrm>
          <a:prstGeom prst="ellipse">
            <a:avLst/>
          </a:prstGeom>
          <a:noFill/>
          <a:ln w="7632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TextShape 5"/>
          <p:cNvSpPr txBox="1"/>
          <p:nvPr/>
        </p:nvSpPr>
        <p:spPr>
          <a:xfrm>
            <a:off x="581040" y="6388200"/>
            <a:ext cx="5322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Última edição: 07/09/2018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Créditos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448200" y="1505520"/>
            <a:ext cx="8238240" cy="4352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600" b="0" strike="noStrike" spc="-1">
                <a:solidFill>
                  <a:srgbClr val="3D3D3D"/>
                </a:solidFill>
                <a:latin typeface="Gill Sans MT"/>
              </a:rPr>
              <a:t>Essa lição foi criada por Sanjay Seshan e Arvind Seshan</a:t>
            </a: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600" b="0" strike="noStrike" spc="-1">
                <a:solidFill>
                  <a:srgbClr val="3D3D3D"/>
                </a:solidFill>
                <a:latin typeface="Gill Sans MT"/>
              </a:rPr>
              <a:t>Mais lições em </a:t>
            </a:r>
            <a:r>
              <a:rPr lang="en-US" sz="2600" b="0" u="sng" strike="noStrike" spc="-1">
                <a:solidFill>
                  <a:srgbClr val="828282"/>
                </a:solidFill>
                <a:uFillTx/>
                <a:latin typeface="Gill Sans MT"/>
                <a:hlinkClick r:id="rId3"/>
              </a:rPr>
              <a:t>www.ev3lessons.com</a:t>
            </a:r>
            <a:r>
              <a:rPr lang="en-US" sz="2600" b="0" strike="noStrike" spc="-1">
                <a:solidFill>
                  <a:srgbClr val="3D3D3D"/>
                </a:solidFill>
                <a:latin typeface="Gill Sans MT"/>
              </a:rPr>
              <a:t> e </a:t>
            </a:r>
            <a:r>
              <a:rPr lang="en-US" sz="2600" b="0" u="sng" strike="noStrike" spc="-1">
                <a:solidFill>
                  <a:srgbClr val="828282"/>
                </a:solidFill>
                <a:uFillTx/>
                <a:latin typeface="Gill Sans MT"/>
                <a:hlinkClick r:id="rId4"/>
              </a:rPr>
              <a:t>www.flltutorials.com</a:t>
            </a:r>
            <a:endParaRPr lang="en-US" sz="2600" b="0" strike="noStrike" spc="-1">
              <a:solidFill>
                <a:srgbClr val="3D3D3D"/>
              </a:solidFill>
              <a:latin typeface="Gill Sans MT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Gill Sans MT"/>
              </a:rPr>
              <a:t>Traduzido por Equipe Sunrise, de Santa Catarina, Brasil</a:t>
            </a:r>
            <a:endParaRPr lang="en-US" sz="2600" b="0" strike="noStrike" spc="-1">
              <a:solidFill>
                <a:srgbClr val="3D3D3D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</a:pPr>
            <a:endParaRPr lang="en-US" sz="26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51" name="TextShape 3"/>
          <p:cNvSpPr txBox="1"/>
          <p:nvPr/>
        </p:nvSpPr>
        <p:spPr>
          <a:xfrm>
            <a:off x="7800480" y="6392160"/>
            <a:ext cx="77004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6392C4C-0395-4644-9ED6-6389DCD9C308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8</a:t>
            </a:fld>
            <a:endParaRPr lang="pt-BR" sz="1800" b="0" strike="noStrike" spc="-1">
              <a:latin typeface="Times New Roman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457200" y="5395680"/>
            <a:ext cx="7913160" cy="91548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4374B7"/>
                </a:solidFill>
                <a:latin typeface="Helvetica Neue"/>
              </a:rPr>
              <a:t>                         </a:t>
            </a:r>
            <a:br/>
            <a:r>
              <a:rPr lang="pt-BR" sz="2000" b="0" strike="noStrike" spc="-1">
                <a:solidFill>
                  <a:srgbClr val="000000"/>
                </a:solidFill>
                <a:latin typeface="Helvetica Neue"/>
              </a:rPr>
              <a:t>This work is licensed under a 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5"/>
              </a:rPr>
              <a:t>Creative Commons Attribution-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5"/>
              </a:rPr>
              <a:t>NonCommercial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5"/>
              </a:rPr>
              <a:t>-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5"/>
              </a:rPr>
              <a:t>ShareAlike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5"/>
              </a:rPr>
              <a:t> 4.0 International License</a:t>
            </a:r>
            <a:r>
              <a:rPr lang="pt-BR" sz="2000" b="0" strike="noStrike" spc="-1">
                <a:solidFill>
                  <a:srgbClr val="000000"/>
                </a:solidFill>
                <a:latin typeface="Helvetica Neue"/>
              </a:rPr>
              <a:t>.</a:t>
            </a:r>
            <a:r>
              <a:rPr lang="pt-BR" sz="16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pt-BR" sz="1600" b="0" strike="noStrike" spc="-1">
              <a:latin typeface="Arial"/>
            </a:endParaRPr>
          </a:p>
        </p:txBody>
      </p:sp>
      <p:pic>
        <p:nvPicPr>
          <p:cNvPr id="153" name="Picture 2"/>
          <p:cNvPicPr/>
          <p:nvPr/>
        </p:nvPicPr>
        <p:blipFill>
          <a:blip r:embed="rId6"/>
          <a:stretch/>
        </p:blipFill>
        <p:spPr>
          <a:xfrm>
            <a:off x="3812400" y="4232520"/>
            <a:ext cx="2161080" cy="761040"/>
          </a:xfrm>
          <a:prstGeom prst="rect">
            <a:avLst/>
          </a:prstGeom>
          <a:ln>
            <a:noFill/>
          </a:ln>
        </p:spPr>
      </p:pic>
      <p:sp>
        <p:nvSpPr>
          <p:cNvPr id="154" name="TextShape 5"/>
          <p:cNvSpPr txBox="1"/>
          <p:nvPr/>
        </p:nvSpPr>
        <p:spPr>
          <a:xfrm>
            <a:off x="581040" y="6388200"/>
            <a:ext cx="5322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Última edição: 07/09/2018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4651</TotalTime>
  <Words>409</Words>
  <Application>Microsoft Macintosh PowerPoint</Application>
  <PresentationFormat>On-screen Show (4:3)</PresentationFormat>
  <Paragraphs>52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DejaVu Sans</vt:lpstr>
      <vt:lpstr>Gill Sans MT</vt:lpstr>
      <vt:lpstr>Helvetica Neue</vt:lpstr>
      <vt:lpstr>Symbol</vt:lpstr>
      <vt:lpstr>Times New Roman</vt:lpstr>
      <vt:lpstr>Wingdings</vt:lpstr>
      <vt:lpstr>Wingdings 2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subject/>
  <dc:creator>Sanjay Seshan</dc:creator>
  <dc:description/>
  <cp:lastModifiedBy>Sanjay Seshan</cp:lastModifiedBy>
  <cp:revision>111</cp:revision>
  <cp:lastPrinted>2016-08-04T16:20:00Z</cp:lastPrinted>
  <dcterms:created xsi:type="dcterms:W3CDTF">2014-10-28T21:59:38Z</dcterms:created>
  <dcterms:modified xsi:type="dcterms:W3CDTF">2018-10-01T12:20:04Z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