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  <p:sldMasterId id="2147483847" r:id="rId2"/>
    <p:sldMasterId id="2147483859" r:id="rId3"/>
    <p:sldMasterId id="2147483871" r:id="rId4"/>
    <p:sldMasterId id="2147483883" r:id="rId5"/>
    <p:sldMasterId id="2147483895" r:id="rId6"/>
    <p:sldMasterId id="2147483907" r:id="rId7"/>
  </p:sldMasterIdLst>
  <p:notesMasterIdLst>
    <p:notesMasterId r:id="rId16"/>
  </p:notesMasterIdLst>
  <p:handoutMasterIdLst>
    <p:handoutMasterId r:id="rId17"/>
  </p:handoutMasterIdLst>
  <p:sldIdLst>
    <p:sldId id="289" r:id="rId8"/>
    <p:sldId id="310" r:id="rId9"/>
    <p:sldId id="316" r:id="rId10"/>
    <p:sldId id="314" r:id="rId11"/>
    <p:sldId id="317" r:id="rId12"/>
    <p:sldId id="315" r:id="rId13"/>
    <p:sldId id="274" r:id="rId14"/>
    <p:sldId id="31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E6FD14-E959-4BA8-BA1C-240B82B79B4A}" v="194" dt="2022-12-10T18:42:33.170"/>
  </p1510:revLst>
</p1510:revInfo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5704"/>
  </p:normalViewPr>
  <p:slideViewPr>
    <p:cSldViewPr snapToGrid="0" snapToObjects="1">
      <p:cViewPr varScale="1">
        <p:scale>
          <a:sx n="65" d="100"/>
          <a:sy n="65" d="100"/>
        </p:scale>
        <p:origin x="132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81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4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431C-7AA3-BA4F-9955-41E3F765721F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15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10CD-1AF1-104E-9EED-BD0135C10D68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9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1B1D-E3FA-BC44-82BF-92EE2F6F3080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36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84FA-792E-A245-AC9D-BF0F089305B4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43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7B90-21AE-B14E-9702-028F33E34F58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4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9DF-6262-D646-A097-E01F2C6087E1}" type="datetime1">
              <a:rPr lang="en-US" smtClean="0"/>
              <a:t>1/10/2023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</p:spTree>
    <p:extLst>
      <p:ext uri="{BB962C8B-B14F-4D97-AF65-F5344CB8AC3E}">
        <p14:creationId xmlns:p14="http://schemas.microsoft.com/office/powerpoint/2010/main" val="349407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D043-71AD-8D41-9E9E-695817E9673F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15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0BEB-8239-4645-BC5E-C64824903550}" type="datetime1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54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6B502-D0AE-2C4E-9A89-E26AA404D473}" type="datetime1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9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62EA-326B-4047-95C5-E225D426827E}" type="datetime1">
              <a:rPr lang="en-US" smtClean="0"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47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D1BD-2D22-5249-9999-BB6CD7E6E59E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550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DCA7-4F1D-B841-893C-1742E22A9C33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1522" y="6269672"/>
            <a:ext cx="642303" cy="365125"/>
          </a:xfr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032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8149-BE11-4749-AF98-849FAC576E7C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832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05FF-F4D0-C34B-BD16-2635FFA98EB1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591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749-B28D-6C4E-80BE-12D3D584E2A4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7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609D-602D-2C45-853B-DFE76DA949AB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38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9A5C-58D7-104C-BCA3-24AAF705B4D7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860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BE9C8-4C8B-D944-B706-53E2EB82B02D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129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E8CD-0554-F043-AD00-9EC7FE765F73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115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27F6-BB93-F342-8547-803D3B7117A1}" type="datetime1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232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AF00-224C-1B46-B566-049822673348}" type="datetime1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252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CBCB-25EA-1A44-A063-2E6DEBBFB553}" type="datetime1">
              <a:rPr lang="en-US" smtClean="0"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9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359E-B971-4F47-93F6-86869520D41C}" type="datetime1">
              <a:rPr lang="en-US" smtClean="0"/>
              <a:t>1/10/2023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</p:spTree>
    <p:extLst>
      <p:ext uri="{BB962C8B-B14F-4D97-AF65-F5344CB8AC3E}">
        <p14:creationId xmlns:p14="http://schemas.microsoft.com/office/powerpoint/2010/main" val="8006119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C2888-E2B7-D641-ACAB-70DF8CCF6DFB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462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7D2B-56A9-3548-BA78-0F7D21B7B168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968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835D7-07D2-5844-A108-BCE86D49F7B1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333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B0215-9339-C649-8EF3-8DAA7842C375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974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C6D4-C051-314A-8EC8-1AC028A1C0B2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324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3005-6B22-1C45-9FCB-9D672DCE9757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1522" y="6269672"/>
            <a:ext cx="642303" cy="365125"/>
          </a:xfr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428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B3D4C-8EA3-1240-9199-77C441E3DB6A}" type="datetime1">
              <a:rPr lang="en-US" smtClean="0"/>
              <a:t>1/10/2023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</p:spTree>
    <p:extLst>
      <p:ext uri="{BB962C8B-B14F-4D97-AF65-F5344CB8AC3E}">
        <p14:creationId xmlns:p14="http://schemas.microsoft.com/office/powerpoint/2010/main" val="4355188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FD65-2015-374A-8CEB-84B169061D79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933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3A14-6ACE-9E4F-8ACE-D6FEAAFA6E1A}" type="datetime1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220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2518-3620-D044-AECA-57030958B0EE}" type="datetime1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02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B1FB-D790-2444-AFBA-C25C5EFB023F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217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8A6E-70C3-5F43-A729-B2AF0EC95F95}" type="datetime1">
              <a:rPr lang="en-US" smtClean="0"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732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0C94-716B-0249-B0B5-1CFC81D98C3D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1254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386C-5AF6-C24D-9257-EAEF0E43E9BA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401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D2AC-541F-CE48-9140-25F6AE3FD6F7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114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CF7A-9596-B84E-9C6D-FB31FBAB0F9E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237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7C44-59CC-974A-8997-B27E27FE9626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06" y="2895600"/>
            <a:ext cx="147895" cy="396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20" y="0"/>
            <a:ext cx="184958" cy="2895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477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22" name="Picture 21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A3F2940E-D6B0-4889-82D3-031E7DE99E6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625" y="88749"/>
            <a:ext cx="8277216" cy="303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5208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FE6A-D09F-6B40-9AF0-569AB879C41A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328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37DF-907F-4348-A56E-AF42BB893C2B}" type="datetime1">
              <a:rPr lang="en-US" smtClean="0"/>
              <a:t>1/10/2023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</p:spTree>
    <p:extLst>
      <p:ext uri="{BB962C8B-B14F-4D97-AF65-F5344CB8AC3E}">
        <p14:creationId xmlns:p14="http://schemas.microsoft.com/office/powerpoint/2010/main" val="127229131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9DDC-2F63-B248-984E-1287141184FA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907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8531-B30B-194A-8066-C10704CA87D4}" type="datetime1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46FC-AB90-E74E-BB4D-C387C89725E1}" type="datetime1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606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B00F-3ADA-A343-857A-6A5E89F7B2DA}" type="datetime1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557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4E33-04AA-CB45-947F-FBB2D2255C34}" type="datetime1">
              <a:rPr lang="en-US" smtClean="0"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993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9677-8375-694C-88D9-F210978A017A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932270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079F3-8D91-AD4A-9FD0-5FD84FB8FB0B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717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9699-B24F-DA49-9B09-913EBCEBC123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8915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1671-850E-8F4B-B0D7-414D365C161D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3009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DFBF-8690-FC46-8C92-AACC9C3D87A4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1259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46AB-1CBE-724E-88E3-060D5D90CA43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4592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341E-31DC-444D-A982-BD9076AA2C2E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3472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01E0-7EA1-954E-A7CD-FC66CD2DFC0D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5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455B-BEF5-FF42-A996-809D61C0F53A}" type="datetime1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459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4411-7E37-2E40-BEB7-55B2F7BB4E81}" type="datetime1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1369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2B09-8A89-3B4D-969D-BE5621ECB75B}" type="datetime1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9582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92AC-33C8-CC42-8A71-9EAC2E3E8B47}" type="datetime1">
              <a:rPr lang="en-US" smtClean="0"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5184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F886-0E05-2145-9C51-D8EA291F307E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5243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BF-4C51-6047-A346-1B1816FE7CEE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6697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5ED2-EEF1-2A48-891C-5BCC8F9D9B4D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484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CBA2-5035-CB47-8C65-A7D2DBF9D9C5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02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563880"/>
            <a:ext cx="8240108" cy="5682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1192" y="3936453"/>
            <a:ext cx="7989752" cy="1033133"/>
          </a:xfrm>
          <a:ln>
            <a:noFill/>
          </a:ln>
          <a:effectLst/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5175772"/>
            <a:ext cx="7989752" cy="590321"/>
          </a:xfrm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600"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3E27A96-C989-EA40-B306-5457DD31362D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B45051-E032-1249-AC8B-C5EB1B15FB4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5280" y="563880"/>
            <a:ext cx="8488680" cy="291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25345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8181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87475"/>
            <a:ext cx="7989752" cy="5967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91" y="1505583"/>
            <a:ext cx="8238707" cy="4353215"/>
          </a:xfrm>
        </p:spPr>
        <p:txBody>
          <a:bodyPr anchor="t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E510904-FE82-B349-843E-834D82D577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59327" y="6392242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DFBC13A-9F5D-4F44-B27B-5B30AD13148B}" type="datetime1">
              <a:rPr lang="en-US" smtClean="0"/>
              <a:t>1/10/2023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48965D5-4E22-4D4C-B0D3-4AEC70083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387916"/>
            <a:ext cx="487058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2018, FLL Tutorials, Last Edit 9/02/2018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AB5AFF-5E76-4041-B3D5-669547C0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00476" y="6392242"/>
            <a:ext cx="77046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3625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2362C45-CC3C-1C41-89EF-9E39AB823873}"/>
              </a:ext>
            </a:extLst>
          </p:cNvPr>
          <p:cNvSpPr txBox="1">
            <a:spLocks/>
          </p:cNvSpPr>
          <p:nvPr/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Last Edit: </a:t>
            </a:r>
            <a:fld id="{B61BEF0D-F0BB-DE4B-95CE-6DB70DBA9567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9E8FBED-B055-2A4A-8E32-9CB6B48C25B3}"/>
              </a:ext>
            </a:extLst>
          </p:cNvPr>
          <p:cNvSpPr txBox="1">
            <a:spLocks/>
          </p:cNvSpPr>
          <p:nvPr/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 cap="all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Copyright 2018, FLL TUTORIALS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A884034-3EBB-704E-AFCD-9611BBBEBA37}"/>
              </a:ext>
            </a:extLst>
          </p:cNvPr>
          <p:cNvSpPr txBox="1">
            <a:spLocks/>
          </p:cNvSpPr>
          <p:nvPr/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22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EE85-F29C-1C44-85F0-ACCB45C7F720}" type="datetime1">
              <a:rPr lang="en-US" smtClean="0"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760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17DFCF89-78C7-1741-A246-8D84A0A25EB1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385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0F01E2B2-0E81-E840-99DD-88E365E7B2D8}" type="datetime1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1309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54EE1083-6A27-524A-B43A-2A881E3690DD}" type="datetime1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4619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DD47C94B-C1D6-6B4A-BFF7-BD1C80F7A696}" type="datetime1">
              <a:rPr lang="en-US" smtClean="0"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2144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E71D4EE-C94F-ED46-96D7-FCB9222301EB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2018, FLL Tutorials, Last Edit 9/02/2018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4782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74E03572-791D-1A41-8D6F-26ACA3F7E7E0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838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D6A2BA99-446A-6843-9679-6C2ED0299CA1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1852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8EEF861-8136-164A-A36C-6CF3D93A4058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2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E37-C277-D94B-B7E6-7CCF14989C61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94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D7DF2-A1F1-9244-B93F-ED7F90402CFF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23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EAB2CE1-036B-6149-8BEE-0DE9BC29AA7A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523" y="6354445"/>
            <a:ext cx="70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6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17112FF-32FC-214B-8D4B-72E9083C926E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2018, FLL Tutorials, Last Edit 9/02/2018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0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0704F-79EA-B242-A561-D817748EC2F5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10D0552-5D4F-A44B-8B38-5897EEBFCA52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523" y="6354445"/>
            <a:ext cx="70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7625A13-5BC2-9142-9A65-4F0F0BA387FC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2018, FLL Tutorials, Last Edit 9/02/2018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917192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06" y="2895600"/>
            <a:ext cx="147895" cy="396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20" y="0"/>
            <a:ext cx="184958" cy="2895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5477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1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2946B-4FF2-4E49-8540-2EC3D2226E01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2018, FLL Tutorials, Last Edit 9/02/2018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5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AAE8D72-8133-BD4C-9ABB-B6CCBBAC2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F927B6-26D5-624F-9D2E-50699AF3378E}" type="datetime1">
              <a:rPr lang="en-US" smtClean="0"/>
              <a:t>1/10/2023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AB9BFBD-8489-AA40-9E3F-B3F63A8BD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2018, FLL Tutorials, Last Edit 9/02/2018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04709EF-0344-434E-8D31-15D41ADEE4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8.xml"/><Relationship Id="rId6" Type="http://schemas.openxmlformats.org/officeDocument/2006/relationships/image" Target="../media/image8.png"/><Relationship Id="rId5" Type="http://schemas.openxmlformats.org/officeDocument/2006/relationships/hyperlink" Target="http://creativecommons.org/licenses/by-nc-sa/4.0/" TargetMode="External"/><Relationship Id="rId4" Type="http://schemas.openxmlformats.org/officeDocument/2006/relationships/hyperlink" Target="http://www.flltutorials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8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+mj-lt"/>
                <a:cs typeface="+mj-lt"/>
              </a:rPr>
              <a:t>УРОК 4: </a:t>
            </a:r>
            <a:endParaRPr lang="uk-UA">
              <a:ea typeface="+mj-lt"/>
              <a:cs typeface="+mj-lt"/>
            </a:endParaRPr>
          </a:p>
          <a:p>
            <a:r>
              <a:rPr lang="en-US" dirty="0">
                <a:ea typeface="+mj-lt"/>
                <a:cs typeface="+mj-lt"/>
              </a:rPr>
              <a:t>ВИРІВНЮВАННЯ ПО ЛІНІЯХ НА МАТІ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ea typeface="+mn-lt"/>
                <a:cs typeface="+mn-lt"/>
              </a:rPr>
              <a:t>БРАТИ СЕШАНЬ</a:t>
            </a:r>
            <a:endParaRPr lang="uk-UA" dirty="0"/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id="{AB3C5FA2-811B-41B4-810B-C10938501A70}"/>
              </a:ext>
            </a:extLst>
          </p:cNvPr>
          <p:cNvSpPr/>
          <p:nvPr/>
        </p:nvSpPr>
        <p:spPr>
          <a:xfrm>
            <a:off x="1567542" y="1480457"/>
            <a:ext cx="6008914" cy="88537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rgbClr val="FF0000"/>
              </a:solidFill>
            </a:endParaRPr>
          </a:p>
        </p:txBody>
      </p:sp>
      <p:sp>
        <p:nvSpPr>
          <p:cNvPr id="8" name="Google Shape;102;p1"/>
          <p:cNvSpPr txBox="1">
            <a:spLocks/>
          </p:cNvSpPr>
          <p:nvPr/>
        </p:nvSpPr>
        <p:spPr>
          <a:xfrm>
            <a:off x="2263470" y="5810117"/>
            <a:ext cx="4929181" cy="29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8911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2"/>
              </a:buClr>
              <a:buSzPts val="3312"/>
              <a:buFont typeface="Noto Sans Symbols"/>
              <a:buChar char="◼"/>
              <a:defRPr sz="3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415544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944"/>
              <a:buFont typeface="Noto Sans Symbols"/>
              <a:buChar char="◼"/>
              <a:defRPr sz="3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92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576"/>
              <a:buFont typeface="Noto Sans Symbols"/>
              <a:buChar char="◼"/>
              <a:defRPr sz="28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6880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8"/>
              <a:buFont typeface="Noto Sans Symbols"/>
              <a:buChar char="◼"/>
              <a:defRPr sz="24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6880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8"/>
              <a:buFont typeface="Noto Sans Symbols"/>
              <a:buChar char="◼"/>
              <a:defRPr sz="24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3375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3375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3375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33756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600" cap="all" dirty="0" err="1">
                <a:solidFill>
                  <a:schemeClr val="bg1"/>
                </a:solidFill>
                <a:latin typeface="+mn-lt"/>
                <a:ea typeface="+mn-lt"/>
                <a:cs typeface="+mn-lt"/>
                <a:sym typeface="Arial"/>
              </a:rPr>
              <a:t>Перекладено</a:t>
            </a:r>
            <a:r>
              <a:rPr lang="ru-RU" sz="1600" cap="all" dirty="0">
                <a:solidFill>
                  <a:schemeClr val="bg1"/>
                </a:solidFill>
                <a:latin typeface="+mn-lt"/>
                <a:ea typeface="+mn-lt"/>
                <a:cs typeface="+mn-lt"/>
                <a:sym typeface="Arial"/>
              </a:rPr>
              <a:t> </a:t>
            </a:r>
            <a:r>
              <a:rPr lang="ru-RU" sz="1600" cap="all" dirty="0" err="1">
                <a:solidFill>
                  <a:schemeClr val="bg1"/>
                </a:solidFill>
                <a:latin typeface="+mn-lt"/>
                <a:ea typeface="+mn-lt"/>
                <a:cs typeface="+mn-lt"/>
                <a:sym typeface="Arial"/>
              </a:rPr>
              <a:t>групою</a:t>
            </a:r>
            <a:r>
              <a:rPr lang="ru-RU" sz="1600" cap="all" dirty="0">
                <a:solidFill>
                  <a:schemeClr val="bg1"/>
                </a:solidFill>
                <a:latin typeface="+mn-lt"/>
                <a:ea typeface="+mn-lt"/>
                <a:cs typeface="+mn-lt"/>
                <a:sym typeface="Arial"/>
              </a:rPr>
              <a:t> </a:t>
            </a:r>
            <a:r>
              <a:rPr lang="ru-RU" sz="1600" cap="all" dirty="0" err="1">
                <a:solidFill>
                  <a:schemeClr val="bg1"/>
                </a:solidFill>
                <a:latin typeface="+mn-lt"/>
                <a:ea typeface="+mn-lt"/>
                <a:cs typeface="+mn-lt"/>
                <a:sym typeface="Arial"/>
              </a:rPr>
              <a:t>Mystic</a:t>
            </a:r>
            <a:r>
              <a:rPr lang="ru-RU" sz="1600" cap="all" dirty="0">
                <a:solidFill>
                  <a:schemeClr val="bg1"/>
                </a:solidFill>
                <a:latin typeface="+mn-lt"/>
                <a:ea typeface="+mn-lt"/>
                <a:cs typeface="+mn-lt"/>
                <a:sym typeface="Arial"/>
              </a:rPr>
              <a:t> </a:t>
            </a:r>
            <a:r>
              <a:rPr lang="ru-RU" sz="1600" cap="all" dirty="0" err="1">
                <a:solidFill>
                  <a:schemeClr val="bg1"/>
                </a:solidFill>
                <a:latin typeface="+mn-lt"/>
                <a:ea typeface="+mn-lt"/>
                <a:cs typeface="+mn-lt"/>
                <a:sym typeface="Arial"/>
              </a:rPr>
              <a:t>Beavers</a:t>
            </a:r>
            <a:r>
              <a:rPr lang="ru-RU" sz="1600" cap="all" dirty="0">
                <a:solidFill>
                  <a:schemeClr val="bg1"/>
                </a:solidFill>
                <a:latin typeface="+mn-lt"/>
                <a:ea typeface="+mn-lt"/>
                <a:cs typeface="+mn-lt"/>
                <a:sym typeface="Arial"/>
              </a:rPr>
              <a:t> #2101</a:t>
            </a:r>
          </a:p>
        </p:txBody>
      </p:sp>
      <p:pic>
        <p:nvPicPr>
          <p:cNvPr id="9" name="תמונה 8"/>
          <p:cNvPicPr>
            <a:picLocks noChangeAspect="1"/>
          </p:cNvPicPr>
          <p:nvPr/>
        </p:nvPicPr>
        <p:blipFill rotWithShape="1">
          <a:blip r:embed="rId3"/>
          <a:srcRect l="14559" t="58101" r="21540" b="2291"/>
          <a:stretch/>
        </p:blipFill>
        <p:spPr>
          <a:xfrm>
            <a:off x="1513529" y="1425418"/>
            <a:ext cx="6062928" cy="93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53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map&#10;&#10;Description automatically generated">
            <a:extLst>
              <a:ext uri="{FF2B5EF4-FFF2-40B4-BE49-F238E27FC236}">
                <a16:creationId xmlns:a16="http://schemas.microsoft.com/office/drawing/2014/main" id="{4E687E70-32E6-75BB-7DF2-947C699CDC4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882" y="4975165"/>
            <a:ext cx="3715241" cy="1813920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702F607-B4C3-D444-BE0B-5EEC385A3C8F}"/>
              </a:ext>
            </a:extLst>
          </p:cNvPr>
          <p:cNvCxnSpPr>
            <a:cxnSpLocks/>
          </p:cNvCxnSpPr>
          <p:nvPr/>
        </p:nvCxnSpPr>
        <p:spPr>
          <a:xfrm>
            <a:off x="5615214" y="6674687"/>
            <a:ext cx="1761067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3E0A267-523F-314A-B0E1-C05B5BAD4F6F}"/>
              </a:ext>
            </a:extLst>
          </p:cNvPr>
          <p:cNvSpPr txBox="1"/>
          <p:nvPr/>
        </p:nvSpPr>
        <p:spPr>
          <a:xfrm rot="5400000">
            <a:off x="6970794" y="5838275"/>
            <a:ext cx="144869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 dirty="0" err="1">
                <a:highlight>
                  <a:srgbClr val="FFFF00"/>
                </a:highlight>
                <a:ea typeface="+mn-lt"/>
                <a:cs typeface="+mn-lt"/>
              </a:rPr>
              <a:t>Вирівняти</a:t>
            </a:r>
            <a:r>
              <a:rPr lang="en-US" sz="1600" dirty="0">
                <a:highlight>
                  <a:srgbClr val="FFFF00"/>
                </a:highlight>
                <a:ea typeface="+mn-lt"/>
                <a:cs typeface="+mn-lt"/>
              </a:rPr>
              <a:t> </a:t>
            </a:r>
            <a:r>
              <a:rPr lang="en-US" sz="1600" dirty="0" err="1">
                <a:highlight>
                  <a:srgbClr val="FFFF00"/>
                </a:highlight>
                <a:ea typeface="+mn-lt"/>
                <a:cs typeface="+mn-lt"/>
              </a:rPr>
              <a:t>по</a:t>
            </a:r>
            <a:r>
              <a:rPr lang="en-US" sz="1600" dirty="0">
                <a:highlight>
                  <a:srgbClr val="FFFF00"/>
                </a:highlight>
                <a:ea typeface="+mn-lt"/>
                <a:cs typeface="+mn-lt"/>
              </a:rPr>
              <a:t> </a:t>
            </a:r>
            <a:r>
              <a:rPr lang="en-US" sz="1600" dirty="0" err="1">
                <a:highlight>
                  <a:srgbClr val="FFFF00"/>
                </a:highlight>
                <a:ea typeface="+mn-lt"/>
                <a:cs typeface="+mn-lt"/>
              </a:rPr>
              <a:t>лінії</a:t>
            </a:r>
            <a:endParaRPr lang="uk-UA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ЧОМУ ВИРІВНЮВАННЯ ПО ЛІНІЇ КОРИСНО? 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091" y="1614440"/>
            <a:ext cx="8683243" cy="322019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05435" indent="-305435"/>
            <a:r>
              <a:rPr lang="en-US" sz="1400" dirty="0" err="1">
                <a:latin typeface="Arial"/>
                <a:ea typeface="+mn-lt"/>
                <a:cs typeface="+mn-lt"/>
              </a:rPr>
              <a:t>Щоб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надійно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виконати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місію</a:t>
            </a:r>
            <a:r>
              <a:rPr lang="en-US" sz="1400" dirty="0">
                <a:latin typeface="Arial"/>
                <a:ea typeface="+mn-lt"/>
                <a:cs typeface="+mn-lt"/>
              </a:rPr>
              <a:t>, </a:t>
            </a:r>
            <a:r>
              <a:rPr lang="en-US" sz="1400" dirty="0" err="1">
                <a:latin typeface="Arial"/>
                <a:ea typeface="+mn-lt"/>
                <a:cs typeface="+mn-lt"/>
              </a:rPr>
              <a:t>ваш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робот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повинен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щоразу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перебувати</a:t>
            </a:r>
            <a:r>
              <a:rPr lang="en-US" sz="1400" dirty="0">
                <a:latin typeface="Arial"/>
                <a:ea typeface="+mn-lt"/>
                <a:cs typeface="+mn-lt"/>
              </a:rPr>
              <a:t> в </a:t>
            </a:r>
            <a:r>
              <a:rPr lang="en-US" sz="1400" dirty="0" err="1">
                <a:latin typeface="Arial"/>
                <a:ea typeface="+mn-lt"/>
                <a:cs typeface="+mn-lt"/>
              </a:rPr>
              <a:t>одній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позиції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та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куті</a:t>
            </a:r>
            <a:r>
              <a:rPr lang="en-US" sz="1400" dirty="0">
                <a:latin typeface="Arial"/>
                <a:ea typeface="+mn-lt"/>
                <a:cs typeface="+mn-lt"/>
              </a:rPr>
              <a:t>. </a:t>
            </a:r>
            <a:endParaRPr lang="uk-UA" sz="1400">
              <a:latin typeface="Arial"/>
              <a:cs typeface="Arial"/>
            </a:endParaRPr>
          </a:p>
          <a:p>
            <a:pPr marL="629920" lvl="1" indent="-305435"/>
            <a:r>
              <a:rPr lang="en-US" sz="1400" dirty="0" err="1">
                <a:latin typeface="Arial"/>
                <a:ea typeface="+mn-lt"/>
                <a:cs typeface="+mn-lt"/>
              </a:rPr>
              <a:t>Ви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навчилися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знаходити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лінію</a:t>
            </a:r>
            <a:r>
              <a:rPr lang="en-US" sz="1400" dirty="0">
                <a:latin typeface="Arial"/>
                <a:ea typeface="+mn-lt"/>
                <a:cs typeface="+mn-lt"/>
              </a:rPr>
              <a:t>. </a:t>
            </a:r>
            <a:r>
              <a:rPr lang="en-US" sz="1400" dirty="0" err="1">
                <a:latin typeface="Arial"/>
                <a:ea typeface="+mn-lt"/>
                <a:cs typeface="+mn-lt"/>
              </a:rPr>
              <a:t>Це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гарантує</a:t>
            </a:r>
            <a:r>
              <a:rPr lang="en-US" sz="1400" dirty="0">
                <a:latin typeface="Arial"/>
                <a:ea typeface="+mn-lt"/>
                <a:cs typeface="+mn-lt"/>
              </a:rPr>
              <a:t>, </a:t>
            </a:r>
            <a:r>
              <a:rPr lang="en-US" sz="1400" dirty="0" err="1">
                <a:latin typeface="Arial"/>
                <a:ea typeface="+mn-lt"/>
                <a:cs typeface="+mn-lt"/>
              </a:rPr>
              <a:t>що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ваш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робот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пройшов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правильну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відстань</a:t>
            </a:r>
            <a:r>
              <a:rPr lang="en-US" sz="1400" dirty="0">
                <a:latin typeface="Arial"/>
                <a:ea typeface="+mn-lt"/>
                <a:cs typeface="+mn-lt"/>
              </a:rPr>
              <a:t>. </a:t>
            </a:r>
          </a:p>
          <a:p>
            <a:pPr marL="629920" lvl="1" indent="-305435"/>
            <a:r>
              <a:rPr lang="en-US" sz="1400" dirty="0" err="1">
                <a:latin typeface="Arial"/>
                <a:ea typeface="+mn-lt"/>
                <a:cs typeface="+mn-lt"/>
              </a:rPr>
              <a:t>Як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переконатися</a:t>
            </a:r>
            <a:r>
              <a:rPr lang="en-US" sz="1400" dirty="0">
                <a:latin typeface="Arial"/>
                <a:ea typeface="+mn-lt"/>
                <a:cs typeface="+mn-lt"/>
              </a:rPr>
              <a:t>, </a:t>
            </a:r>
            <a:r>
              <a:rPr lang="en-US" sz="1400" dirty="0" err="1">
                <a:latin typeface="Arial"/>
                <a:ea typeface="+mn-lt"/>
                <a:cs typeface="+mn-lt"/>
              </a:rPr>
              <a:t>що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він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під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правильним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кутом</a:t>
            </a:r>
            <a:r>
              <a:rPr lang="en-US" sz="1400" dirty="0">
                <a:latin typeface="Arial"/>
                <a:ea typeface="+mn-lt"/>
                <a:cs typeface="+mn-lt"/>
              </a:rPr>
              <a:t>? </a:t>
            </a:r>
            <a:endParaRPr lang="en-US" sz="1400">
              <a:latin typeface="Arial"/>
              <a:cs typeface="Arial"/>
            </a:endParaRPr>
          </a:p>
          <a:p>
            <a:pPr marL="305435" indent="-305435"/>
            <a:r>
              <a:rPr lang="en-US" sz="1400" dirty="0" err="1">
                <a:latin typeface="Arial"/>
                <a:ea typeface="+mn-lt"/>
                <a:cs typeface="+mn-lt"/>
              </a:rPr>
              <a:t>Ви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можете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вирівняти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на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стінах</a:t>
            </a:r>
            <a:r>
              <a:rPr lang="en-US" sz="1400" dirty="0">
                <a:latin typeface="Arial"/>
                <a:ea typeface="+mn-lt"/>
                <a:cs typeface="+mn-lt"/>
              </a:rPr>
              <a:t>, </a:t>
            </a:r>
            <a:r>
              <a:rPr lang="en-US" sz="1400" dirty="0" err="1">
                <a:latin typeface="Arial"/>
                <a:ea typeface="+mn-lt"/>
                <a:cs typeface="+mn-lt"/>
              </a:rPr>
              <a:t>місіях</a:t>
            </a:r>
            <a:r>
              <a:rPr lang="en-US" sz="1400" dirty="0">
                <a:latin typeface="Arial"/>
                <a:ea typeface="+mn-lt"/>
                <a:cs typeface="+mn-lt"/>
              </a:rPr>
              <a:t> і </a:t>
            </a:r>
            <a:r>
              <a:rPr lang="en-US" sz="1400" dirty="0" err="1">
                <a:latin typeface="Arial"/>
                <a:ea typeface="+mn-lt"/>
                <a:cs typeface="+mn-lt"/>
              </a:rPr>
              <a:t>лініях</a:t>
            </a:r>
            <a:r>
              <a:rPr lang="en-US" sz="1400" dirty="0">
                <a:latin typeface="Arial"/>
                <a:ea typeface="+mn-lt"/>
                <a:cs typeface="+mn-lt"/>
              </a:rPr>
              <a:t>, </a:t>
            </a:r>
            <a:r>
              <a:rPr lang="en-US" sz="1400" dirty="0" err="1">
                <a:latin typeface="Arial"/>
                <a:ea typeface="+mn-lt"/>
                <a:cs typeface="+mn-lt"/>
              </a:rPr>
              <a:t>щоб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випрямити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робота</a:t>
            </a:r>
            <a:r>
              <a:rPr lang="en-US" sz="1400" dirty="0">
                <a:latin typeface="Arial"/>
                <a:ea typeface="+mn-lt"/>
                <a:cs typeface="+mn-lt"/>
              </a:rPr>
              <a:t>. У </a:t>
            </a:r>
            <a:r>
              <a:rPr lang="en-US" sz="1400" dirty="0" err="1">
                <a:latin typeface="Arial"/>
                <a:ea typeface="+mn-lt"/>
                <a:cs typeface="+mn-lt"/>
              </a:rPr>
              <a:t>цьому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уроці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ми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розглянемо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випрямлення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прямих</a:t>
            </a:r>
            <a:r>
              <a:rPr lang="en-US" sz="1400" dirty="0">
                <a:latin typeface="Arial"/>
                <a:ea typeface="+mn-lt"/>
                <a:cs typeface="+mn-lt"/>
              </a:rPr>
              <a:t>. </a:t>
            </a:r>
            <a:endParaRPr lang="en-US" sz="1400">
              <a:latin typeface="Arial"/>
              <a:cs typeface="Arial"/>
            </a:endParaRPr>
          </a:p>
          <a:p>
            <a:pPr marL="629920" lvl="1" indent="-305435"/>
            <a:r>
              <a:rPr lang="en-US" sz="1400" dirty="0" err="1">
                <a:latin typeface="Arial"/>
                <a:ea typeface="+mn-lt"/>
                <a:cs typeface="+mn-lt"/>
              </a:rPr>
              <a:t>Це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також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називають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вирівнюванням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по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лінії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або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зведенням</a:t>
            </a:r>
            <a:r>
              <a:rPr lang="en-US" sz="1400" dirty="0">
                <a:latin typeface="Arial"/>
                <a:ea typeface="+mn-lt"/>
                <a:cs typeface="+mn-lt"/>
              </a:rPr>
              <a:t> у </a:t>
            </a:r>
            <a:r>
              <a:rPr lang="en-US" sz="1400" dirty="0" err="1">
                <a:latin typeface="Arial"/>
                <a:ea typeface="+mn-lt"/>
                <a:cs typeface="+mn-lt"/>
              </a:rPr>
              <a:t>квадрат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на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лінії</a:t>
            </a:r>
            <a:r>
              <a:rPr lang="en-US" sz="1400" dirty="0">
                <a:latin typeface="Arial"/>
                <a:ea typeface="+mn-lt"/>
                <a:cs typeface="+mn-lt"/>
              </a:rPr>
              <a:t>. </a:t>
            </a:r>
            <a:endParaRPr lang="en-US" sz="1400">
              <a:latin typeface="Arial"/>
              <a:cs typeface="Arial"/>
            </a:endParaRPr>
          </a:p>
          <a:p>
            <a:pPr marL="305435" indent="-305435"/>
            <a:r>
              <a:rPr lang="en-US" sz="1400" dirty="0" err="1">
                <a:latin typeface="Arial"/>
                <a:ea typeface="+mn-lt"/>
                <a:cs typeface="+mn-lt"/>
              </a:rPr>
              <a:t>Випрямлення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дуже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важливо</a:t>
            </a:r>
            <a:r>
              <a:rPr lang="en-US" sz="1400" dirty="0">
                <a:latin typeface="Arial"/>
                <a:ea typeface="+mn-lt"/>
                <a:cs typeface="+mn-lt"/>
              </a:rPr>
              <a:t> </a:t>
            </a:r>
            <a:r>
              <a:rPr lang="en-US" sz="1400" dirty="0" err="1">
                <a:latin typeface="Arial"/>
                <a:ea typeface="+mn-lt"/>
                <a:cs typeface="+mn-lt"/>
              </a:rPr>
              <a:t>для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робота</a:t>
            </a:r>
            <a:r>
              <a:rPr lang="en-US" sz="1400" dirty="0">
                <a:latin typeface="Arial"/>
                <a:ea typeface="+mn-lt"/>
                <a:cs typeface="+mn-lt"/>
              </a:rPr>
              <a:t> FIRST LEGO League </a:t>
            </a:r>
            <a:r>
              <a:rPr lang="en-US" sz="1400" dirty="0" err="1">
                <a:latin typeface="Arial"/>
                <a:ea typeface="+mn-lt"/>
                <a:cs typeface="+mn-lt"/>
              </a:rPr>
              <a:t>тому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що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вони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не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завжди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подорожують</a:t>
            </a:r>
            <a:r>
              <a:rPr lang="en-US" sz="1400" dirty="0">
                <a:latin typeface="Arial"/>
                <a:ea typeface="+mn-lt"/>
                <a:cs typeface="+mn-lt"/>
              </a:rPr>
              <a:t> </a:t>
            </a:r>
            <a:r>
              <a:rPr lang="en-US" sz="1400" dirty="0" err="1">
                <a:latin typeface="Arial"/>
                <a:ea typeface="+mn-lt"/>
                <a:cs typeface="+mn-lt"/>
              </a:rPr>
              <a:t>прямо</a:t>
            </a:r>
            <a:r>
              <a:rPr lang="en-US" sz="1400" dirty="0">
                <a:latin typeface="Arial"/>
                <a:ea typeface="+mn-lt"/>
                <a:cs typeface="+mn-lt"/>
              </a:rPr>
              <a:t>. </a:t>
            </a:r>
            <a:endParaRPr lang="en-US" sz="1400">
              <a:latin typeface="Arial"/>
              <a:cs typeface="Arial"/>
            </a:endParaRPr>
          </a:p>
          <a:p>
            <a:pPr marL="629920" lvl="1" indent="-305435"/>
            <a:r>
              <a:rPr lang="en-US" sz="1400" dirty="0" err="1">
                <a:latin typeface="Arial"/>
                <a:ea typeface="+mn-lt"/>
                <a:cs typeface="+mn-lt"/>
              </a:rPr>
              <a:t>Незначна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помилка</a:t>
            </a:r>
            <a:r>
              <a:rPr lang="en-US" sz="1400" dirty="0">
                <a:latin typeface="Arial"/>
                <a:ea typeface="+mn-lt"/>
                <a:cs typeface="+mn-lt"/>
              </a:rPr>
              <a:t> у </a:t>
            </a:r>
            <a:r>
              <a:rPr lang="en-US" sz="1400" dirty="0" err="1">
                <a:latin typeface="Arial"/>
                <a:ea typeface="+mn-lt"/>
                <a:cs typeface="+mn-lt"/>
              </a:rPr>
              <a:t>вашому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куті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призведе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до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значної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помилки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позиції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після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довгого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руху</a:t>
            </a:r>
            <a:r>
              <a:rPr lang="en-US" sz="1400" dirty="0">
                <a:latin typeface="Arial"/>
                <a:ea typeface="+mn-lt"/>
                <a:cs typeface="+mn-lt"/>
              </a:rPr>
              <a:t>. </a:t>
            </a:r>
          </a:p>
          <a:p>
            <a:pPr marL="629920" lvl="1" indent="-305435"/>
            <a:r>
              <a:rPr lang="en-US" sz="1400" dirty="0" err="1">
                <a:latin typeface="Arial"/>
                <a:ea typeface="+mn-lt"/>
                <a:cs typeface="+mn-lt"/>
              </a:rPr>
              <a:t>Кутові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помилки</a:t>
            </a:r>
            <a:r>
              <a:rPr lang="en-US" sz="1400" dirty="0">
                <a:latin typeface="Arial"/>
                <a:ea typeface="+mn-lt"/>
                <a:cs typeface="+mn-lt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</a:rPr>
              <a:t>складаються</a:t>
            </a:r>
            <a:r>
              <a:rPr lang="en-US" sz="1400" dirty="0">
                <a:latin typeface="Arial"/>
                <a:ea typeface="+mn-lt"/>
                <a:cs typeface="+mn-lt"/>
                <a:sym typeface="Wingdings" pitchFamily="2" charset="2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  <a:sym typeface="Wingdings" pitchFamily="2" charset="2"/>
              </a:rPr>
              <a:t>якщо</a:t>
            </a:r>
            <a:r>
              <a:rPr lang="en-US" sz="1400" dirty="0">
                <a:latin typeface="Arial"/>
                <a:ea typeface="+mn-lt"/>
                <a:cs typeface="+mn-lt"/>
                <a:sym typeface="Wingdings" pitchFamily="2" charset="2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  <a:sym typeface="Wingdings" pitchFamily="2" charset="2"/>
              </a:rPr>
              <a:t>кожен</a:t>
            </a:r>
            <a:r>
              <a:rPr lang="en-US" sz="1400" dirty="0">
                <a:latin typeface="Arial"/>
                <a:ea typeface="+mn-lt"/>
                <a:cs typeface="+mn-lt"/>
                <a:sym typeface="Wingdings" pitchFamily="2" charset="2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  <a:sym typeface="Wingdings" pitchFamily="2" charset="2"/>
              </a:rPr>
              <a:t>поворот</a:t>
            </a:r>
            <a:r>
              <a:rPr lang="en-US" sz="1400" dirty="0">
                <a:latin typeface="Arial"/>
                <a:ea typeface="+mn-lt"/>
                <a:cs typeface="+mn-lt"/>
                <a:sym typeface="Wingdings" pitchFamily="2" charset="2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  <a:sym typeface="Wingdings" pitchFamily="2" charset="2"/>
              </a:rPr>
              <a:t>відхиляється</a:t>
            </a:r>
            <a:r>
              <a:rPr lang="en-US" sz="1400" dirty="0">
                <a:latin typeface="Arial"/>
                <a:ea typeface="+mn-lt"/>
                <a:cs typeface="+mn-lt"/>
                <a:sym typeface="Wingdings" pitchFamily="2" charset="2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  <a:sym typeface="Wingdings" pitchFamily="2" charset="2"/>
              </a:rPr>
              <a:t>на</a:t>
            </a:r>
            <a:r>
              <a:rPr lang="en-US" sz="1400" dirty="0">
                <a:latin typeface="Arial"/>
                <a:ea typeface="+mn-lt"/>
                <a:cs typeface="+mn-lt"/>
                <a:sym typeface="Wingdings" pitchFamily="2" charset="2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  <a:sym typeface="Wingdings" pitchFamily="2" charset="2"/>
              </a:rPr>
              <a:t>кілька</a:t>
            </a:r>
            <a:r>
              <a:rPr lang="en-US" sz="1400" dirty="0">
                <a:latin typeface="Arial"/>
                <a:ea typeface="+mn-lt"/>
                <a:cs typeface="+mn-lt"/>
                <a:sym typeface="Wingdings" pitchFamily="2" charset="2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  <a:sym typeface="Wingdings" pitchFamily="2" charset="2"/>
              </a:rPr>
              <a:t>градусів</a:t>
            </a:r>
            <a:r>
              <a:rPr lang="en-US" sz="1400" dirty="0">
                <a:latin typeface="Arial"/>
                <a:ea typeface="+mn-lt"/>
                <a:cs typeface="+mn-lt"/>
                <a:sym typeface="Wingdings" pitchFamily="2" charset="2"/>
              </a:rPr>
              <a:t>, </a:t>
            </a:r>
            <a:r>
              <a:rPr lang="en-US" sz="1400" dirty="0" err="1">
                <a:latin typeface="Arial"/>
                <a:ea typeface="+mn-lt"/>
                <a:cs typeface="+mn-lt"/>
                <a:sym typeface="Wingdings" pitchFamily="2" charset="2"/>
              </a:rPr>
              <a:t>ваш</a:t>
            </a:r>
            <a:r>
              <a:rPr lang="en-US" sz="1400" dirty="0">
                <a:latin typeface="Arial"/>
                <a:ea typeface="+mn-lt"/>
                <a:cs typeface="+mn-lt"/>
                <a:sym typeface="Wingdings" pitchFamily="2" charset="2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  <a:sym typeface="Wingdings" pitchFamily="2" charset="2"/>
              </a:rPr>
              <a:t>робот</a:t>
            </a:r>
            <a:r>
              <a:rPr lang="en-US" sz="1400" dirty="0">
                <a:latin typeface="Arial"/>
                <a:ea typeface="+mn-lt"/>
                <a:cs typeface="+mn-lt"/>
                <a:sym typeface="Wingdings" pitchFamily="2" charset="2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  <a:sym typeface="Wingdings" pitchFamily="2" charset="2"/>
              </a:rPr>
              <a:t>може</a:t>
            </a:r>
            <a:r>
              <a:rPr lang="en-US" sz="1400" dirty="0">
                <a:latin typeface="Arial"/>
                <a:ea typeface="+mn-lt"/>
                <a:cs typeface="+mn-lt"/>
                <a:sym typeface="Wingdings" pitchFamily="2" charset="2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  <a:sym typeface="Wingdings" pitchFamily="2" charset="2"/>
              </a:rPr>
              <a:t>бути</a:t>
            </a:r>
            <a:r>
              <a:rPr lang="en-US" sz="1400" dirty="0">
                <a:latin typeface="Arial"/>
                <a:ea typeface="+mn-lt"/>
                <a:cs typeface="+mn-lt"/>
                <a:sym typeface="Wingdings" pitchFamily="2" charset="2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  <a:sym typeface="Wingdings" pitchFamily="2" charset="2"/>
              </a:rPr>
              <a:t>відхилений</a:t>
            </a:r>
            <a:r>
              <a:rPr lang="en-US" sz="1400" dirty="0">
                <a:latin typeface="Arial"/>
                <a:ea typeface="+mn-lt"/>
                <a:cs typeface="+mn-lt"/>
                <a:sym typeface="Wingdings" pitchFamily="2" charset="2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  <a:sym typeface="Wingdings" pitchFamily="2" charset="2"/>
              </a:rPr>
              <a:t>на</a:t>
            </a:r>
            <a:r>
              <a:rPr lang="en-US" sz="1400" dirty="0">
                <a:latin typeface="Arial"/>
                <a:ea typeface="+mn-lt"/>
                <a:cs typeface="+mn-lt"/>
                <a:sym typeface="Wingdings" pitchFamily="2" charset="2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  <a:sym typeface="Wingdings" pitchFamily="2" charset="2"/>
              </a:rPr>
              <a:t>багато</a:t>
            </a:r>
            <a:r>
              <a:rPr lang="en-US" sz="1400" dirty="0">
                <a:latin typeface="Arial"/>
                <a:ea typeface="+mn-lt"/>
                <a:cs typeface="+mn-lt"/>
                <a:sym typeface="Wingdings" pitchFamily="2" charset="2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  <a:sym typeface="Wingdings" pitchFamily="2" charset="2"/>
              </a:rPr>
              <a:t>градусів</a:t>
            </a:r>
            <a:r>
              <a:rPr lang="en-US" sz="1400" dirty="0">
                <a:latin typeface="Arial"/>
                <a:ea typeface="+mn-lt"/>
                <a:cs typeface="+mn-lt"/>
                <a:sym typeface="Wingdings" pitchFamily="2" charset="2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  <a:sym typeface="Wingdings" pitchFamily="2" charset="2"/>
              </a:rPr>
              <a:t>після</a:t>
            </a:r>
            <a:r>
              <a:rPr lang="en-US" sz="1400" dirty="0">
                <a:latin typeface="Arial"/>
                <a:ea typeface="+mn-lt"/>
                <a:cs typeface="+mn-lt"/>
                <a:sym typeface="Wingdings" pitchFamily="2" charset="2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  <a:sym typeface="Wingdings" pitchFamily="2" charset="2"/>
              </a:rPr>
              <a:t>кількох</a:t>
            </a:r>
            <a:r>
              <a:rPr lang="en-US" sz="1400" dirty="0">
                <a:latin typeface="Arial"/>
                <a:ea typeface="+mn-lt"/>
                <a:cs typeface="+mn-lt"/>
                <a:sym typeface="Wingdings" pitchFamily="2" charset="2"/>
              </a:rPr>
              <a:t> </a:t>
            </a:r>
            <a:r>
              <a:rPr lang="en-US" sz="1400" dirty="0" err="1">
                <a:latin typeface="Arial"/>
                <a:ea typeface="+mn-lt"/>
                <a:cs typeface="+mn-lt"/>
                <a:sym typeface="Wingdings" pitchFamily="2" charset="2"/>
              </a:rPr>
              <a:t>поворотів</a:t>
            </a:r>
            <a:r>
              <a:rPr lang="en-US" sz="1400" dirty="0">
                <a:latin typeface="Arial"/>
                <a:ea typeface="+mn-lt"/>
                <a:cs typeface="+mn-lt"/>
                <a:sym typeface="Wingdings" pitchFamily="2" charset="2"/>
              </a:rPr>
              <a:t>. </a:t>
            </a:r>
            <a:endParaRPr lang="en-US" sz="140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</p:spTree>
    <p:extLst>
      <p:ext uri="{BB962C8B-B14F-4D97-AF65-F5344CB8AC3E}">
        <p14:creationId xmlns:p14="http://schemas.microsoft.com/office/powerpoint/2010/main" val="85272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9A7AF-8254-8B4C-92E2-35FDCD4B2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ЯК ЦЕ ПРАЦЮЄ? </a:t>
            </a:r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EFF9F-AC8D-A846-A636-BBE577C23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91" y="1505583"/>
            <a:ext cx="5286639" cy="4353215"/>
          </a:xfrm>
        </p:spPr>
        <p:txBody>
          <a:bodyPr>
            <a:normAutofit/>
          </a:bodyPr>
          <a:lstStyle/>
          <a:p>
            <a:pPr marL="305435" indent="-305435"/>
            <a:r>
              <a:rPr lang="en-US" sz="2000" dirty="0" err="1">
                <a:ea typeface="+mn-lt"/>
                <a:cs typeface="+mn-lt"/>
              </a:rPr>
              <a:t>Якщо</a:t>
            </a:r>
            <a:r>
              <a:rPr lang="en-US" sz="2000" dirty="0">
                <a:ea typeface="+mn-lt"/>
                <a:cs typeface="+mn-lt"/>
              </a:rPr>
              <a:t> у </a:t>
            </a:r>
            <a:r>
              <a:rPr lang="en-US" sz="2000" dirty="0" err="1">
                <a:ea typeface="+mn-lt"/>
                <a:cs typeface="+mn-lt"/>
              </a:rPr>
              <a:t>вас</a:t>
            </a:r>
            <a:r>
              <a:rPr lang="en-US" sz="2000" dirty="0">
                <a:ea typeface="+mn-lt"/>
                <a:cs typeface="+mn-lt"/>
              </a:rPr>
              <a:t> є </a:t>
            </a:r>
            <a:r>
              <a:rPr lang="en-US" sz="2000" dirty="0" err="1">
                <a:ea typeface="+mn-lt"/>
                <a:cs typeface="+mn-lt"/>
              </a:rPr>
              <a:t>два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датчики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кольору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на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роботі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ви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можете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використовувати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їх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для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вирівнювання</a:t>
            </a:r>
            <a:r>
              <a:rPr lang="en-US" sz="2000" dirty="0">
                <a:ea typeface="+mn-lt"/>
                <a:cs typeface="+mn-lt"/>
              </a:rPr>
              <a:t>. </a:t>
            </a:r>
            <a:endParaRPr lang="uk-UA" sz="2000">
              <a:latin typeface="Corbel" panose="020B0503020204020204" pitchFamily="34" charset="0"/>
            </a:endParaRPr>
          </a:p>
          <a:p>
            <a:pPr marL="305435" indent="-305435"/>
            <a:r>
              <a:rPr lang="en-US" sz="2000" dirty="0" err="1">
                <a:ea typeface="+mn-lt"/>
                <a:cs typeface="+mn-lt"/>
              </a:rPr>
              <a:t>Спочатку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рухайте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обидва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двигуни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поки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один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датчик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не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знайде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лінію</a:t>
            </a:r>
            <a:r>
              <a:rPr lang="en-US" sz="2000" dirty="0">
                <a:ea typeface="+mn-lt"/>
                <a:cs typeface="+mn-lt"/>
              </a:rPr>
              <a:t>. </a:t>
            </a:r>
            <a:endParaRPr lang="en-US" sz="2000"/>
          </a:p>
          <a:p>
            <a:pPr marL="305435" indent="-305435"/>
            <a:r>
              <a:rPr lang="en-US" sz="2000" dirty="0" err="1">
                <a:ea typeface="+mn-lt"/>
                <a:cs typeface="+mn-lt"/>
              </a:rPr>
              <a:t>Зупиніть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двигун</a:t>
            </a:r>
            <a:r>
              <a:rPr lang="en-US" sz="2000" dirty="0">
                <a:ea typeface="+mn-lt"/>
                <a:cs typeface="+mn-lt"/>
              </a:rPr>
              <a:t> з </a:t>
            </a:r>
            <a:r>
              <a:rPr lang="en-US" sz="2000" dirty="0" err="1">
                <a:ea typeface="+mn-lt"/>
                <a:cs typeface="+mn-lt"/>
              </a:rPr>
              <a:t>того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боку</a:t>
            </a:r>
            <a:r>
              <a:rPr lang="en-US" sz="2000" dirty="0">
                <a:ea typeface="+mn-lt"/>
                <a:cs typeface="+mn-lt"/>
              </a:rPr>
              <a:t> (B). </a:t>
            </a:r>
            <a:endParaRPr lang="en-US" sz="2000"/>
          </a:p>
          <a:p>
            <a:pPr marL="305435" indent="-305435"/>
            <a:r>
              <a:rPr lang="en-US" sz="2000" err="1">
                <a:ea typeface="+mn-lt"/>
                <a:cs typeface="+mn-lt"/>
              </a:rPr>
              <a:t>Потім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перемістіть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лише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інший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мотор</a:t>
            </a:r>
            <a:r>
              <a:rPr lang="en-US" sz="2000" dirty="0">
                <a:ea typeface="+mn-lt"/>
                <a:cs typeface="+mn-lt"/>
              </a:rPr>
              <a:t> (C), </a:t>
            </a:r>
            <a:r>
              <a:rPr lang="en-US" sz="2000" err="1">
                <a:ea typeface="+mn-lt"/>
                <a:cs typeface="+mn-lt"/>
              </a:rPr>
              <a:t>доки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другий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датчик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кольору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не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знайде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лінію</a:t>
            </a:r>
            <a:r>
              <a:rPr lang="en-US" sz="2000" dirty="0">
                <a:ea typeface="+mn-lt"/>
                <a:cs typeface="+mn-lt"/>
              </a:rPr>
              <a:t>. </a:t>
            </a:r>
            <a:endParaRPr lang="en-US" sz="2000"/>
          </a:p>
          <a:p>
            <a:pPr marL="305435" indent="-305435"/>
            <a:r>
              <a:rPr lang="en-US" sz="2000" dirty="0" err="1">
                <a:ea typeface="+mn-lt"/>
                <a:cs typeface="+mn-lt"/>
              </a:rPr>
              <a:t>Деталі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програмування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цього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наведено</a:t>
            </a:r>
            <a:r>
              <a:rPr lang="en-US" sz="2000" dirty="0">
                <a:ea typeface="+mn-lt"/>
                <a:cs typeface="+mn-lt"/>
              </a:rPr>
              <a:t> в </a:t>
            </a:r>
            <a:r>
              <a:rPr lang="en-US" sz="2000" dirty="0" err="1">
                <a:ea typeface="+mn-lt"/>
                <a:cs typeface="+mn-lt"/>
              </a:rPr>
              <a:t>уроках</a:t>
            </a:r>
            <a:r>
              <a:rPr lang="en-US" sz="2000" dirty="0">
                <a:ea typeface="+mn-lt"/>
                <a:cs typeface="+mn-lt"/>
              </a:rPr>
              <a:t> "Advanced</a:t>
            </a:r>
            <a:r>
              <a:rPr lang="en-US" sz="2000" dirty="0">
                <a:ea typeface="+mn-lt"/>
                <a:cs typeface="+mn-lt"/>
                <a:sym typeface="Wingdings" pitchFamily="2" charset="2"/>
              </a:rPr>
              <a:t> Squaring on lines" </a:t>
            </a:r>
            <a:r>
              <a:rPr lang="en-US" sz="2000" dirty="0" err="1">
                <a:ea typeface="+mn-lt"/>
                <a:cs typeface="+mn-lt"/>
                <a:sym typeface="Wingdings" pitchFamily="2" charset="2"/>
              </a:rPr>
              <a:t>на</a:t>
            </a:r>
            <a:r>
              <a:rPr lang="en-US" sz="2000" dirty="0">
                <a:ea typeface="+mn-lt"/>
                <a:cs typeface="+mn-lt"/>
                <a:sym typeface="Wingdings" pitchFamily="2" charset="2"/>
              </a:rPr>
              <a:t> EV3Lessons.com. </a:t>
            </a:r>
            <a:endParaRPr lang="en-US" sz="20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7CBED2-5815-F147-B545-C88D07117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4C2702-368D-C94D-BAA5-B6B2B6B4BD17}"/>
              </a:ext>
            </a:extLst>
          </p:cNvPr>
          <p:cNvSpPr/>
          <p:nvPr/>
        </p:nvSpPr>
        <p:spPr>
          <a:xfrm>
            <a:off x="6470721" y="2006809"/>
            <a:ext cx="193040" cy="153416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8C698B-04DD-904A-ABD2-738B691E0DDC}"/>
              </a:ext>
            </a:extLst>
          </p:cNvPr>
          <p:cNvSpPr txBox="1"/>
          <p:nvPr/>
        </p:nvSpPr>
        <p:spPr>
          <a:xfrm>
            <a:off x="7123398" y="1562013"/>
            <a:ext cx="103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Figure 1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9A726D2-E817-D448-984E-CE35ACC76054}"/>
              </a:ext>
            </a:extLst>
          </p:cNvPr>
          <p:cNvGrpSpPr/>
          <p:nvPr/>
        </p:nvGrpSpPr>
        <p:grpSpPr>
          <a:xfrm rot="786515">
            <a:off x="6624282" y="2492894"/>
            <a:ext cx="990440" cy="731520"/>
            <a:chOff x="6944810" y="2321120"/>
            <a:chExt cx="990440" cy="731520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39AB80AE-7248-EA49-8AC6-6077D8452F8A}"/>
                </a:ext>
              </a:extLst>
            </p:cNvPr>
            <p:cNvGrpSpPr/>
            <p:nvPr/>
          </p:nvGrpSpPr>
          <p:grpSpPr>
            <a:xfrm>
              <a:off x="7020850" y="2321120"/>
              <a:ext cx="914400" cy="731520"/>
              <a:chOff x="7020850" y="2321120"/>
              <a:chExt cx="914400" cy="731520"/>
            </a:xfrm>
          </p:grpSpPr>
          <p:sp>
            <p:nvSpPr>
              <p:cNvPr id="13" name="Rounded Rectangle 12">
                <a:extLst>
                  <a:ext uri="{FF2B5EF4-FFF2-40B4-BE49-F238E27FC236}">
                    <a16:creationId xmlns:a16="http://schemas.microsoft.com/office/drawing/2014/main" id="{3E92AC82-6AA1-6E44-BDE2-F46DC234B74A}"/>
                  </a:ext>
                </a:extLst>
              </p:cNvPr>
              <p:cNvSpPr/>
              <p:nvPr/>
            </p:nvSpPr>
            <p:spPr>
              <a:xfrm rot="16200000">
                <a:off x="7152930" y="2229680"/>
                <a:ext cx="650240" cy="914400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644B9ABB-3D0E-2446-BEF4-2578C474DFEC}"/>
                  </a:ext>
                </a:extLst>
              </p:cNvPr>
              <p:cNvSpPr/>
              <p:nvPr/>
            </p:nvSpPr>
            <p:spPr>
              <a:xfrm rot="16200000">
                <a:off x="7635530" y="2844360"/>
                <a:ext cx="111760" cy="3048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6A96C1D6-0331-B941-BB7E-B204A725293C}"/>
                  </a:ext>
                </a:extLst>
              </p:cNvPr>
              <p:cNvSpPr/>
              <p:nvPr/>
            </p:nvSpPr>
            <p:spPr>
              <a:xfrm rot="16200000">
                <a:off x="7635530" y="2224600"/>
                <a:ext cx="111760" cy="3048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3A337CB-332C-3B4F-94F5-2CF5CAC6D5C3}"/>
                </a:ext>
              </a:extLst>
            </p:cNvPr>
            <p:cNvSpPr/>
            <p:nvPr/>
          </p:nvSpPr>
          <p:spPr>
            <a:xfrm>
              <a:off x="6944810" y="2779600"/>
              <a:ext cx="118141" cy="11887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589BF45-430F-F64F-A1C6-63350368EA78}"/>
                </a:ext>
              </a:extLst>
            </p:cNvPr>
            <p:cNvSpPr/>
            <p:nvPr/>
          </p:nvSpPr>
          <p:spPr>
            <a:xfrm>
              <a:off x="6947038" y="2460058"/>
              <a:ext cx="118141" cy="11887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A1133568-813F-A84C-BEBE-14F0B5CC5044}"/>
              </a:ext>
            </a:extLst>
          </p:cNvPr>
          <p:cNvSpPr txBox="1"/>
          <p:nvPr/>
        </p:nvSpPr>
        <p:spPr>
          <a:xfrm>
            <a:off x="7077554" y="4334775"/>
            <a:ext cx="103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Figure 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9F31105-707D-F043-886D-1F8D6F17C860}"/>
              </a:ext>
            </a:extLst>
          </p:cNvPr>
          <p:cNvSpPr/>
          <p:nvPr/>
        </p:nvSpPr>
        <p:spPr>
          <a:xfrm>
            <a:off x="6502343" y="4803563"/>
            <a:ext cx="193040" cy="153416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787F818-A914-0540-9C9D-DE777EDF18AA}"/>
              </a:ext>
            </a:extLst>
          </p:cNvPr>
          <p:cNvGrpSpPr/>
          <p:nvPr/>
        </p:nvGrpSpPr>
        <p:grpSpPr>
          <a:xfrm>
            <a:off x="6621179" y="5289648"/>
            <a:ext cx="990440" cy="731520"/>
            <a:chOff x="6944810" y="2321120"/>
            <a:chExt cx="990440" cy="731520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3E31786-6546-0E43-ACC8-0C93B50861D7}"/>
                </a:ext>
              </a:extLst>
            </p:cNvPr>
            <p:cNvGrpSpPr/>
            <p:nvPr/>
          </p:nvGrpSpPr>
          <p:grpSpPr>
            <a:xfrm>
              <a:off x="7020850" y="2321120"/>
              <a:ext cx="914400" cy="731520"/>
              <a:chOff x="7020850" y="2321120"/>
              <a:chExt cx="914400" cy="731520"/>
            </a:xfrm>
          </p:grpSpPr>
          <p:sp>
            <p:nvSpPr>
              <p:cNvPr id="32" name="Rounded Rectangle 31">
                <a:extLst>
                  <a:ext uri="{FF2B5EF4-FFF2-40B4-BE49-F238E27FC236}">
                    <a16:creationId xmlns:a16="http://schemas.microsoft.com/office/drawing/2014/main" id="{64DA75F9-C256-AA4B-BF1C-F4215C0C7D78}"/>
                  </a:ext>
                </a:extLst>
              </p:cNvPr>
              <p:cNvSpPr/>
              <p:nvPr/>
            </p:nvSpPr>
            <p:spPr>
              <a:xfrm rot="16200000">
                <a:off x="7152930" y="2229680"/>
                <a:ext cx="650240" cy="914400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2E809D4F-1363-8642-BC30-A45BB3D77C0D}"/>
                  </a:ext>
                </a:extLst>
              </p:cNvPr>
              <p:cNvSpPr/>
              <p:nvPr/>
            </p:nvSpPr>
            <p:spPr>
              <a:xfrm rot="16200000">
                <a:off x="7635530" y="2844360"/>
                <a:ext cx="111760" cy="3048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D1310060-6990-CB45-A8C7-0F4FFA7586A4}"/>
                  </a:ext>
                </a:extLst>
              </p:cNvPr>
              <p:cNvSpPr/>
              <p:nvPr/>
            </p:nvSpPr>
            <p:spPr>
              <a:xfrm rot="16200000">
                <a:off x="7635530" y="2224600"/>
                <a:ext cx="111760" cy="3048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2FD1D11-8A79-6249-9A48-AD4E51965C92}"/>
                </a:ext>
              </a:extLst>
            </p:cNvPr>
            <p:cNvSpPr/>
            <p:nvPr/>
          </p:nvSpPr>
          <p:spPr>
            <a:xfrm>
              <a:off x="6944810" y="2779600"/>
              <a:ext cx="118141" cy="11887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814E9D0-CBB8-BC43-B6E6-0BE23E19A9F5}"/>
                </a:ext>
              </a:extLst>
            </p:cNvPr>
            <p:cNvSpPr/>
            <p:nvPr/>
          </p:nvSpPr>
          <p:spPr>
            <a:xfrm>
              <a:off x="6946737" y="2457433"/>
              <a:ext cx="118141" cy="11887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1BA7C050-56F9-E14A-942D-C4BB8AD6CD43}"/>
              </a:ext>
            </a:extLst>
          </p:cNvPr>
          <p:cNvSpPr txBox="1"/>
          <p:nvPr/>
        </p:nvSpPr>
        <p:spPr>
          <a:xfrm>
            <a:off x="7226661" y="3306460"/>
            <a:ext cx="228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C581A9E-5106-074C-9B1E-37174E1AE5C7}"/>
              </a:ext>
            </a:extLst>
          </p:cNvPr>
          <p:cNvSpPr txBox="1"/>
          <p:nvPr/>
        </p:nvSpPr>
        <p:spPr>
          <a:xfrm>
            <a:off x="7595714" y="5175501"/>
            <a:ext cx="228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38" name="Elbow Connector 37">
            <a:extLst>
              <a:ext uri="{FF2B5EF4-FFF2-40B4-BE49-F238E27FC236}">
                <a16:creationId xmlns:a16="http://schemas.microsoft.com/office/drawing/2014/main" id="{58260358-7397-CC4D-A11C-2BA73136ABA7}"/>
              </a:ext>
            </a:extLst>
          </p:cNvPr>
          <p:cNvCxnSpPr>
            <a:cxnSpLocks/>
          </p:cNvCxnSpPr>
          <p:nvPr/>
        </p:nvCxnSpPr>
        <p:spPr>
          <a:xfrm rot="10800000" flipV="1">
            <a:off x="6743976" y="5159578"/>
            <a:ext cx="897582" cy="8256"/>
          </a:xfrm>
          <a:prstGeom prst="bentConnector2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488B10D6-B77B-F049-BA0E-51E5B6961465}"/>
              </a:ext>
            </a:extLst>
          </p:cNvPr>
          <p:cNvCxnSpPr>
            <a:cxnSpLocks/>
          </p:cNvCxnSpPr>
          <p:nvPr/>
        </p:nvCxnSpPr>
        <p:spPr>
          <a:xfrm rot="10800000" flipV="1">
            <a:off x="7331383" y="2918285"/>
            <a:ext cx="897582" cy="8256"/>
          </a:xfrm>
          <a:prstGeom prst="bentConnector2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Google Shape;102;p1"/>
          <p:cNvSpPr txBox="1">
            <a:spLocks/>
          </p:cNvSpPr>
          <p:nvPr/>
        </p:nvSpPr>
        <p:spPr>
          <a:xfrm>
            <a:off x="6062472" y="6598699"/>
            <a:ext cx="3008376" cy="29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8911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2"/>
              </a:buClr>
              <a:buSzPts val="3312"/>
              <a:buFont typeface="Noto Sans Symbols"/>
              <a:buChar char="◼"/>
              <a:defRPr sz="3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415544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944"/>
              <a:buFont typeface="Noto Sans Symbols"/>
              <a:buChar char="◼"/>
              <a:defRPr sz="3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92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576"/>
              <a:buFont typeface="Noto Sans Symbols"/>
              <a:buChar char="◼"/>
              <a:defRPr sz="28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6880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8"/>
              <a:buFont typeface="Noto Sans Symbols"/>
              <a:buChar char="◼"/>
              <a:defRPr sz="24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6880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8"/>
              <a:buFont typeface="Noto Sans Symbols"/>
              <a:buChar char="◼"/>
              <a:defRPr sz="24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3375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3375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3375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33756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ru-RU" sz="1050" dirty="0" err="1" smtClean="0">
                <a:latin typeface="Arial"/>
                <a:ea typeface="Arial"/>
                <a:cs typeface="Arial"/>
                <a:sym typeface="Arial"/>
              </a:rPr>
              <a:t>Перекладено</a:t>
            </a:r>
            <a:r>
              <a:rPr lang="ru-RU" sz="105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050" dirty="0" err="1" smtClean="0">
                <a:latin typeface="Arial"/>
                <a:ea typeface="Arial"/>
                <a:cs typeface="Arial"/>
                <a:sym typeface="Arial"/>
              </a:rPr>
              <a:t>групою</a:t>
            </a:r>
            <a:r>
              <a:rPr lang="ru-RU" sz="105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050" dirty="0" err="1" smtClean="0">
                <a:latin typeface="Arial"/>
                <a:ea typeface="Arial"/>
                <a:cs typeface="Arial"/>
                <a:sym typeface="Arial"/>
              </a:rPr>
              <a:t>Mystic</a:t>
            </a:r>
            <a:r>
              <a:rPr lang="ru-RU" sz="105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050" dirty="0" err="1" smtClean="0">
                <a:latin typeface="Arial"/>
                <a:ea typeface="Arial"/>
                <a:cs typeface="Arial"/>
                <a:sym typeface="Arial"/>
              </a:rPr>
              <a:t>Beavers</a:t>
            </a:r>
            <a:r>
              <a:rPr lang="ru-RU" sz="1050" dirty="0" smtClean="0">
                <a:latin typeface="Arial"/>
                <a:ea typeface="Arial"/>
                <a:cs typeface="Arial"/>
                <a:sym typeface="Arial"/>
              </a:rPr>
              <a:t> #2101</a:t>
            </a:r>
            <a:endParaRPr lang="ru-RU" sz="105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4731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map&#10;&#10;Description automatically generated">
            <a:extLst>
              <a:ext uri="{FF2B5EF4-FFF2-40B4-BE49-F238E27FC236}">
                <a16:creationId xmlns:a16="http://schemas.microsoft.com/office/drawing/2014/main" id="{B70D9F1C-D032-4453-CB56-6CF249E7C98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53" t="26446" r="35222"/>
          <a:stretch/>
        </p:blipFill>
        <p:spPr>
          <a:xfrm>
            <a:off x="4884221" y="3559917"/>
            <a:ext cx="3499555" cy="2766412"/>
          </a:xfrm>
          <a:prstGeom prst="rect">
            <a:avLst/>
          </a:prstGeom>
        </p:spPr>
      </p:pic>
      <p:pic>
        <p:nvPicPr>
          <p:cNvPr id="6" name="Picture 5" descr="A picture containing map&#10;&#10;Description automatically generated">
            <a:extLst>
              <a:ext uri="{FF2B5EF4-FFF2-40B4-BE49-F238E27FC236}">
                <a16:creationId xmlns:a16="http://schemas.microsoft.com/office/drawing/2014/main" id="{FEB96D54-E833-E965-44E2-EFFA7FC97D2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53" t="26446" r="35222"/>
          <a:stretch/>
        </p:blipFill>
        <p:spPr>
          <a:xfrm>
            <a:off x="426965" y="3590252"/>
            <a:ext cx="3499555" cy="27664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НАДІЙНА КВАДРАТУРА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7898870" cy="1940213"/>
          </a:xfrm>
        </p:spPr>
        <p:txBody>
          <a:bodyPr>
            <a:normAutofit/>
          </a:bodyPr>
          <a:lstStyle/>
          <a:p>
            <a:pPr marL="305435" indent="-305435">
              <a:buNone/>
            </a:pPr>
            <a:r>
              <a:rPr lang="en-US" sz="2000" dirty="0" err="1">
                <a:ea typeface="+mn-lt"/>
                <a:cs typeface="+mn-lt"/>
              </a:rPr>
              <a:t>Лінія</a:t>
            </a:r>
            <a:r>
              <a:rPr lang="en-US" sz="2000" dirty="0">
                <a:ea typeface="+mn-lt"/>
                <a:cs typeface="+mn-lt"/>
              </a:rPr>
              <a:t> у </a:t>
            </a:r>
            <a:r>
              <a:rPr lang="en-US" sz="2000" dirty="0" err="1">
                <a:ea typeface="+mn-lt"/>
                <a:cs typeface="+mn-lt"/>
              </a:rPr>
              <a:t>квадраті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має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ту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саму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проблему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що</a:t>
            </a:r>
            <a:r>
              <a:rPr lang="en-US" sz="2000" dirty="0">
                <a:ea typeface="+mn-lt"/>
                <a:cs typeface="+mn-lt"/>
              </a:rPr>
              <a:t> й </a:t>
            </a:r>
            <a:r>
              <a:rPr lang="en-US" sz="2000" dirty="0" err="1">
                <a:ea typeface="+mn-lt"/>
                <a:cs typeface="+mn-lt"/>
              </a:rPr>
              <a:t>пошук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лінії</a:t>
            </a:r>
            <a:r>
              <a:rPr lang="en-US" sz="2000" dirty="0">
                <a:ea typeface="+mn-lt"/>
                <a:cs typeface="+mn-lt"/>
              </a:rPr>
              <a:t> -&gt; </a:t>
            </a:r>
            <a:r>
              <a:rPr lang="en-US" sz="2000" dirty="0" err="1">
                <a:ea typeface="+mn-lt"/>
                <a:cs typeface="+mn-lt"/>
              </a:rPr>
              <a:t>якщо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ви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спробуєте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знайти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білу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область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на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великій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ділянці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килимка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датчик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може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повідомити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про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білий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колір</a:t>
            </a:r>
            <a:r>
              <a:rPr lang="en-US" sz="2000" dirty="0">
                <a:ea typeface="+mn-lt"/>
                <a:cs typeface="+mn-lt"/>
              </a:rPr>
              <a:t> у </a:t>
            </a:r>
            <a:r>
              <a:rPr lang="en-US" sz="2000" dirty="0" err="1">
                <a:ea typeface="+mn-lt"/>
                <a:cs typeface="+mn-lt"/>
              </a:rPr>
              <a:t>певній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точці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перед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лінією</a:t>
            </a:r>
            <a:r>
              <a:rPr lang="en-US" sz="2000" dirty="0">
                <a:ea typeface="+mn-lt"/>
                <a:cs typeface="+mn-lt"/>
              </a:rPr>
              <a:t>. </a:t>
            </a:r>
            <a:endParaRPr lang="uk-UA" dirty="0">
              <a:latin typeface="Corbel" panose="020B0503020204020204" pitchFamily="34" charset="0"/>
              <a:ea typeface="+mn-lt"/>
              <a:cs typeface="+mn-lt"/>
            </a:endParaRPr>
          </a:p>
          <a:p>
            <a:pPr marL="305435" indent="-305435">
              <a:buNone/>
            </a:pPr>
            <a:r>
              <a:rPr lang="en-US" sz="2000" dirty="0" err="1">
                <a:ea typeface="+mn-lt"/>
                <a:cs typeface="+mn-lt"/>
              </a:rPr>
              <a:t>Рішення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те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саме</a:t>
            </a:r>
            <a:r>
              <a:rPr lang="en-US" sz="2000" dirty="0">
                <a:ea typeface="+mn-lt"/>
                <a:cs typeface="+mn-lt"/>
              </a:rPr>
              <a:t> -&gt; </a:t>
            </a:r>
            <a:r>
              <a:rPr lang="en-US" sz="2000" dirty="0" err="1">
                <a:ea typeface="+mn-lt"/>
                <a:cs typeface="+mn-lt"/>
              </a:rPr>
              <a:t>підійдіть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до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лінії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перш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ніж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робот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почне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шукати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лінію</a:t>
            </a:r>
            <a:endParaRPr lang="uk-UA" dirty="0" err="1">
              <a:latin typeface="Corbe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1192" y="6399067"/>
            <a:ext cx="4870585" cy="365125"/>
          </a:xfrm>
        </p:spPr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8A84E7D-E210-3145-BFA6-6CA57BA7CF4C}"/>
              </a:ext>
            </a:extLst>
          </p:cNvPr>
          <p:cNvCxnSpPr/>
          <p:nvPr/>
        </p:nvCxnSpPr>
        <p:spPr>
          <a:xfrm>
            <a:off x="4080360" y="5003730"/>
            <a:ext cx="590719" cy="0"/>
          </a:xfrm>
          <a:prstGeom prst="straightConnector1">
            <a:avLst/>
          </a:prstGeom>
          <a:ln w="117475"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67EFC1B-AC8A-4B4B-B431-10F47D046206}"/>
              </a:ext>
            </a:extLst>
          </p:cNvPr>
          <p:cNvCxnSpPr>
            <a:cxnSpLocks/>
          </p:cNvCxnSpPr>
          <p:nvPr/>
        </p:nvCxnSpPr>
        <p:spPr>
          <a:xfrm>
            <a:off x="674503" y="5408203"/>
            <a:ext cx="2039235" cy="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1F3BAAE-55B2-BD4E-97FB-3C27B3CD2374}"/>
              </a:ext>
            </a:extLst>
          </p:cNvPr>
          <p:cNvSpPr txBox="1"/>
          <p:nvPr/>
        </p:nvSpPr>
        <p:spPr>
          <a:xfrm>
            <a:off x="835476" y="5100869"/>
            <a:ext cx="1717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highlight>
                  <a:srgbClr val="FFFF00"/>
                </a:highlight>
              </a:rPr>
              <a:t>Looking for White?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514B8A9-6514-D74E-8857-BD29909E341E}"/>
              </a:ext>
            </a:extLst>
          </p:cNvPr>
          <p:cNvCxnSpPr>
            <a:cxnSpLocks/>
          </p:cNvCxnSpPr>
          <p:nvPr/>
        </p:nvCxnSpPr>
        <p:spPr>
          <a:xfrm flipV="1">
            <a:off x="6863368" y="5426260"/>
            <a:ext cx="366581" cy="18311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A2CE6842-B66F-B342-92E1-54B5C91C20DC}"/>
              </a:ext>
            </a:extLst>
          </p:cNvPr>
          <p:cNvSpPr txBox="1"/>
          <p:nvPr/>
        </p:nvSpPr>
        <p:spPr>
          <a:xfrm>
            <a:off x="6121141" y="5039214"/>
            <a:ext cx="1717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highlight>
                  <a:srgbClr val="FFFF00"/>
                </a:highlight>
              </a:rPr>
              <a:t>Looking for White?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3C22081-7581-2244-A86A-4EDC83585AE9}"/>
              </a:ext>
            </a:extLst>
          </p:cNvPr>
          <p:cNvCxnSpPr>
            <a:cxnSpLocks/>
          </p:cNvCxnSpPr>
          <p:nvPr/>
        </p:nvCxnSpPr>
        <p:spPr>
          <a:xfrm>
            <a:off x="4884221" y="5452577"/>
            <a:ext cx="1885725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32BEDAC7-B2FE-8A46-8E00-A2A0CECD00E7}"/>
              </a:ext>
            </a:extLst>
          </p:cNvPr>
          <p:cNvSpPr txBox="1"/>
          <p:nvPr/>
        </p:nvSpPr>
        <p:spPr>
          <a:xfrm>
            <a:off x="4855016" y="5039214"/>
            <a:ext cx="1717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highlight>
                  <a:srgbClr val="FF0000"/>
                </a:highlight>
              </a:rPr>
              <a:t>Moving for Inches</a:t>
            </a:r>
          </a:p>
        </p:txBody>
      </p:sp>
      <p:sp>
        <p:nvSpPr>
          <p:cNvPr id="15" name="Google Shape;102;p1"/>
          <p:cNvSpPr txBox="1">
            <a:spLocks/>
          </p:cNvSpPr>
          <p:nvPr/>
        </p:nvSpPr>
        <p:spPr>
          <a:xfrm>
            <a:off x="6062472" y="6598699"/>
            <a:ext cx="3008376" cy="29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8911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2"/>
              </a:buClr>
              <a:buSzPts val="3312"/>
              <a:buFont typeface="Noto Sans Symbols"/>
              <a:buChar char="◼"/>
              <a:defRPr sz="3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415544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944"/>
              <a:buFont typeface="Noto Sans Symbols"/>
              <a:buChar char="◼"/>
              <a:defRPr sz="3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92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576"/>
              <a:buFont typeface="Noto Sans Symbols"/>
              <a:buChar char="◼"/>
              <a:defRPr sz="28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6880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8"/>
              <a:buFont typeface="Noto Sans Symbols"/>
              <a:buChar char="◼"/>
              <a:defRPr sz="24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6880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8"/>
              <a:buFont typeface="Noto Sans Symbols"/>
              <a:buChar char="◼"/>
              <a:defRPr sz="24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3375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3375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3375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33756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ru-RU" sz="1050" dirty="0" err="1" smtClean="0">
                <a:latin typeface="Arial"/>
                <a:ea typeface="Arial"/>
                <a:cs typeface="Arial"/>
                <a:sym typeface="Arial"/>
              </a:rPr>
              <a:t>Перекладено</a:t>
            </a:r>
            <a:r>
              <a:rPr lang="ru-RU" sz="105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050" dirty="0" err="1" smtClean="0">
                <a:latin typeface="Arial"/>
                <a:ea typeface="Arial"/>
                <a:cs typeface="Arial"/>
                <a:sym typeface="Arial"/>
              </a:rPr>
              <a:t>групою</a:t>
            </a:r>
            <a:r>
              <a:rPr lang="ru-RU" sz="105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050" dirty="0" err="1" smtClean="0">
                <a:latin typeface="Arial"/>
                <a:ea typeface="Arial"/>
                <a:cs typeface="Arial"/>
                <a:sym typeface="Arial"/>
              </a:rPr>
              <a:t>Mystic</a:t>
            </a:r>
            <a:r>
              <a:rPr lang="ru-RU" sz="105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050" dirty="0" err="1" smtClean="0">
                <a:latin typeface="Arial"/>
                <a:ea typeface="Arial"/>
                <a:cs typeface="Arial"/>
                <a:sym typeface="Arial"/>
              </a:rPr>
              <a:t>Beavers</a:t>
            </a:r>
            <a:r>
              <a:rPr lang="ru-RU" sz="1050" dirty="0" smtClean="0">
                <a:latin typeface="Arial"/>
                <a:ea typeface="Arial"/>
                <a:cs typeface="Arial"/>
                <a:sym typeface="Arial"/>
              </a:rPr>
              <a:t> #2101</a:t>
            </a:r>
            <a:endParaRPr lang="ru-RU" sz="105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2681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6D0A2-3CF9-2942-85F5-CE36BF266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ПОШИРЕНІ ПРОБЛЕМИ ТА РІШЕННЯ</a:t>
            </a:r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E3DB3-6820-B649-8A8E-65597F5FD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91" y="1505583"/>
            <a:ext cx="7884922" cy="4353215"/>
          </a:xfrm>
        </p:spPr>
        <p:txBody>
          <a:bodyPr>
            <a:normAutofit fontScale="70000" lnSpcReduction="20000"/>
          </a:bodyPr>
          <a:lstStyle/>
          <a:p>
            <a:pPr marL="305435" indent="-305435"/>
            <a:r>
              <a:rPr lang="en-US" dirty="0" err="1">
                <a:ea typeface="+mn-lt"/>
                <a:cs typeface="+mn-lt"/>
              </a:rPr>
              <a:t>Ви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можете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виявити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що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ваш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робот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стоїть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не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зовсім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прямо</a:t>
            </a:r>
            <a:r>
              <a:rPr lang="en-US" dirty="0">
                <a:ea typeface="+mn-lt"/>
                <a:cs typeface="+mn-lt"/>
              </a:rPr>
              <a:t> в </a:t>
            </a:r>
            <a:r>
              <a:rPr lang="en-US" dirty="0" err="1">
                <a:ea typeface="+mn-lt"/>
                <a:cs typeface="+mn-lt"/>
              </a:rPr>
              <a:t>кінці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лінії</a:t>
            </a:r>
            <a:endParaRPr lang="uk-UA" dirty="0" err="1"/>
          </a:p>
          <a:p>
            <a:pPr marL="629920" lvl="1" indent="-305435"/>
            <a:r>
              <a:rPr lang="en-US" dirty="0" err="1">
                <a:ea typeface="+mn-lt"/>
                <a:cs typeface="+mn-lt"/>
              </a:rPr>
              <a:t>Рівень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помилки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зазвичай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залежить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від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того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наскільки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далеко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від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прямої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був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ваш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робот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перед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тим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як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ви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почали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вирівнювати</a:t>
            </a:r>
            <a:endParaRPr lang="en-US" dirty="0" err="1"/>
          </a:p>
          <a:p>
            <a:pPr marL="305435" indent="-305435"/>
            <a:endParaRPr lang="en-US" dirty="0"/>
          </a:p>
          <a:p>
            <a:pPr marL="305435" indent="-305435"/>
            <a:r>
              <a:rPr lang="en-US" dirty="0" err="1">
                <a:ea typeface="+mn-lt"/>
                <a:cs typeface="+mn-lt"/>
              </a:rPr>
              <a:t>Оскільки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процес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вирівнювання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робить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вас</a:t>
            </a:r>
            <a:r>
              <a:rPr lang="en-US" dirty="0">
                <a:ea typeface="+mn-lt"/>
                <a:cs typeface="+mn-lt"/>
              </a:rPr>
              <a:t> «</a:t>
            </a:r>
            <a:r>
              <a:rPr lang="en-US" dirty="0" err="1">
                <a:ea typeface="+mn-lt"/>
                <a:cs typeface="+mn-lt"/>
              </a:rPr>
              <a:t>прямішими</a:t>
            </a:r>
            <a:r>
              <a:rPr lang="en-US" dirty="0">
                <a:ea typeface="+mn-lt"/>
                <a:cs typeface="+mn-lt"/>
              </a:rPr>
              <a:t>», </a:t>
            </a:r>
            <a:r>
              <a:rPr lang="en-US" dirty="0" err="1">
                <a:ea typeface="+mn-lt"/>
                <a:cs typeface="+mn-lt"/>
              </a:rPr>
              <a:t>ви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можете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повторити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вирівнювання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щоб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зменшити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помилку</a:t>
            </a:r>
            <a:endParaRPr lang="en-US" dirty="0" err="1"/>
          </a:p>
          <a:p>
            <a:pPr marL="629920" lvl="1" indent="-305435"/>
            <a:r>
              <a:rPr lang="en-US" dirty="0" err="1">
                <a:ea typeface="+mn-lt"/>
                <a:cs typeface="+mn-lt"/>
              </a:rPr>
              <a:t>Кожне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повторення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наближає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вас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до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прямої</a:t>
            </a:r>
            <a:endParaRPr lang="en-US" dirty="0" err="1"/>
          </a:p>
          <a:p>
            <a:pPr marL="629920" lvl="1" indent="-305435"/>
            <a:r>
              <a:rPr lang="en-US" dirty="0" err="1">
                <a:ea typeface="+mn-lt"/>
                <a:cs typeface="+mn-lt"/>
              </a:rPr>
              <a:t>Вам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потрібно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буде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поекспериментувати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щоб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визначити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скільки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разів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потрібно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вирівнювати</a:t>
            </a:r>
            <a:endParaRPr lang="en-US" dirty="0" err="1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EB4E10-0950-9147-9DEA-6070E8C6C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5" name="Google Shape;102;p1"/>
          <p:cNvSpPr txBox="1">
            <a:spLocks/>
          </p:cNvSpPr>
          <p:nvPr/>
        </p:nvSpPr>
        <p:spPr>
          <a:xfrm>
            <a:off x="6062472" y="6598699"/>
            <a:ext cx="3008376" cy="29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8911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2"/>
              </a:buClr>
              <a:buSzPts val="3312"/>
              <a:buFont typeface="Noto Sans Symbols"/>
              <a:buChar char="◼"/>
              <a:defRPr sz="3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415544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944"/>
              <a:buFont typeface="Noto Sans Symbols"/>
              <a:buChar char="◼"/>
              <a:defRPr sz="3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92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576"/>
              <a:buFont typeface="Noto Sans Symbols"/>
              <a:buChar char="◼"/>
              <a:defRPr sz="28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6880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8"/>
              <a:buFont typeface="Noto Sans Symbols"/>
              <a:buChar char="◼"/>
              <a:defRPr sz="24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6880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8"/>
              <a:buFont typeface="Noto Sans Symbols"/>
              <a:buChar char="◼"/>
              <a:defRPr sz="24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3375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3375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3375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33756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ru-RU" sz="1050" dirty="0" err="1" smtClean="0">
                <a:latin typeface="Arial"/>
                <a:ea typeface="Arial"/>
                <a:cs typeface="Arial"/>
                <a:sym typeface="Arial"/>
              </a:rPr>
              <a:t>Перекладено</a:t>
            </a:r>
            <a:r>
              <a:rPr lang="ru-RU" sz="105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050" dirty="0" err="1" smtClean="0">
                <a:latin typeface="Arial"/>
                <a:ea typeface="Arial"/>
                <a:cs typeface="Arial"/>
                <a:sym typeface="Arial"/>
              </a:rPr>
              <a:t>групою</a:t>
            </a:r>
            <a:r>
              <a:rPr lang="ru-RU" sz="105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050" dirty="0" err="1" smtClean="0">
                <a:latin typeface="Arial"/>
                <a:ea typeface="Arial"/>
                <a:cs typeface="Arial"/>
                <a:sym typeface="Arial"/>
              </a:rPr>
              <a:t>Mystic</a:t>
            </a:r>
            <a:r>
              <a:rPr lang="ru-RU" sz="105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050" dirty="0" err="1" smtClean="0">
                <a:latin typeface="Arial"/>
                <a:ea typeface="Arial"/>
                <a:cs typeface="Arial"/>
                <a:sym typeface="Arial"/>
              </a:rPr>
              <a:t>Beavers</a:t>
            </a:r>
            <a:r>
              <a:rPr lang="ru-RU" sz="1050" dirty="0" smtClean="0">
                <a:latin typeface="Arial"/>
                <a:ea typeface="Arial"/>
                <a:cs typeface="Arial"/>
                <a:sym typeface="Arial"/>
              </a:rPr>
              <a:t> #2101</a:t>
            </a:r>
            <a:endParaRPr lang="ru-RU" sz="105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9449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1FCF3-544A-524E-A30B-2A76305E4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ЩО ДАЛІ</a:t>
            </a:r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7AB34-9F6D-7640-A027-C5F25C084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5435" indent="-305435"/>
            <a:r>
              <a:rPr lang="en-US" sz="2400" dirty="0" err="1">
                <a:ea typeface="+mn-lt"/>
                <a:cs typeface="+mn-lt"/>
              </a:rPr>
              <a:t>Щоб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запрограмувати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це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рішення</a:t>
            </a:r>
            <a:r>
              <a:rPr lang="en-US" sz="2400" dirty="0">
                <a:ea typeface="+mn-lt"/>
                <a:cs typeface="+mn-lt"/>
              </a:rPr>
              <a:t>, </a:t>
            </a:r>
            <a:r>
              <a:rPr lang="en-US" sz="2400" dirty="0" err="1">
                <a:ea typeface="+mn-lt"/>
                <a:cs typeface="+mn-lt"/>
              </a:rPr>
              <a:t>вам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слід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прочитати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наступні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уроки</a:t>
            </a:r>
            <a:r>
              <a:rPr lang="en-US" sz="2400" dirty="0">
                <a:ea typeface="+mn-lt"/>
                <a:cs typeface="+mn-lt"/>
              </a:rPr>
              <a:t> з EV3Lessons.com </a:t>
            </a:r>
            <a:endParaRPr lang="uk-UA" sz="2400">
              <a:latin typeface="Corbel"/>
            </a:endParaRPr>
          </a:p>
          <a:p>
            <a:pPr marL="629920" lvl="1" indent="-305435"/>
            <a:r>
              <a:rPr lang="en-US" sz="2400" dirty="0" err="1"/>
              <a:t>MyBlocks</a:t>
            </a:r>
            <a:r>
              <a:rPr lang="en-US" sz="2400" dirty="0"/>
              <a:t> with Inputs and Outputs (</a:t>
            </a:r>
            <a:r>
              <a:rPr lang="en-US" sz="2400" dirty="0" err="1">
                <a:ea typeface="+mn-lt"/>
                <a:cs typeface="+mn-lt"/>
              </a:rPr>
              <a:t>MyBlocks</a:t>
            </a:r>
            <a:r>
              <a:rPr lang="en-US" sz="2400" dirty="0">
                <a:ea typeface="+mn-lt"/>
                <a:cs typeface="+mn-lt"/>
              </a:rPr>
              <a:t> з </a:t>
            </a:r>
            <a:r>
              <a:rPr lang="en-US" sz="2400" dirty="0" err="1">
                <a:ea typeface="+mn-lt"/>
                <a:cs typeface="+mn-lt"/>
              </a:rPr>
              <a:t>входами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та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виходами</a:t>
            </a:r>
            <a:r>
              <a:rPr lang="en-US" sz="2400" dirty="0"/>
              <a:t>)</a:t>
            </a:r>
          </a:p>
          <a:p>
            <a:pPr marL="629920" lvl="1" indent="-305435"/>
            <a:r>
              <a:rPr lang="en-US" sz="2400" dirty="0"/>
              <a:t>Data Wires (</a:t>
            </a:r>
            <a:r>
              <a:rPr lang="en-US" sz="2400" dirty="0" err="1">
                <a:ea typeface="+mn-lt"/>
                <a:cs typeface="+mn-lt"/>
              </a:rPr>
              <a:t>Провід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даних</a:t>
            </a:r>
            <a:r>
              <a:rPr lang="en-US" sz="2400" dirty="0"/>
              <a:t>)</a:t>
            </a:r>
          </a:p>
          <a:p>
            <a:pPr marL="629920" lvl="1" indent="-305435"/>
            <a:r>
              <a:rPr lang="en-US" sz="2400" dirty="0"/>
              <a:t>Parallel Beams (</a:t>
            </a:r>
            <a:r>
              <a:rPr lang="en-US" sz="2400" dirty="0" err="1">
                <a:ea typeface="+mn-lt"/>
                <a:cs typeface="+mn-lt"/>
              </a:rPr>
              <a:t>Паралельні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пучки</a:t>
            </a:r>
            <a:r>
              <a:rPr lang="en-US" sz="2400" dirty="0"/>
              <a:t>)</a:t>
            </a:r>
          </a:p>
          <a:p>
            <a:pPr marL="629920" lvl="1" indent="-305435"/>
            <a:r>
              <a:rPr lang="en-US" sz="2400" dirty="0"/>
              <a:t>Parallel Beam Synchronization (</a:t>
            </a:r>
            <a:r>
              <a:rPr lang="en-US" sz="2400" dirty="0" err="1">
                <a:ea typeface="+mn-lt"/>
                <a:cs typeface="+mn-lt"/>
              </a:rPr>
              <a:t>Синхронізація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паралельного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променя</a:t>
            </a:r>
            <a:r>
              <a:rPr lang="en-US" sz="2400" dirty="0"/>
              <a:t>)</a:t>
            </a:r>
          </a:p>
          <a:p>
            <a:pPr marL="629920" lvl="1" indent="-305435"/>
            <a:r>
              <a:rPr lang="en-US" sz="2400" dirty="0"/>
              <a:t>Squaring on Lines (</a:t>
            </a:r>
            <a:r>
              <a:rPr lang="en-US" sz="2400" dirty="0" err="1">
                <a:ea typeface="+mn-lt"/>
                <a:cs typeface="+mn-lt"/>
              </a:rPr>
              <a:t>Зведення</a:t>
            </a:r>
            <a:r>
              <a:rPr lang="en-US" sz="2400" dirty="0">
                <a:ea typeface="+mn-lt"/>
                <a:cs typeface="+mn-lt"/>
              </a:rPr>
              <a:t> в </a:t>
            </a:r>
            <a:r>
              <a:rPr lang="en-US" sz="2400" dirty="0" err="1">
                <a:ea typeface="+mn-lt"/>
                <a:cs typeface="+mn-lt"/>
              </a:rPr>
              <a:t>квадрат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на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лініях</a:t>
            </a:r>
            <a:r>
              <a:rPr lang="en-US" sz="2400" dirty="0"/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A32AA1-D562-C641-BCF8-51C077DC3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5" name="Google Shape;102;p1"/>
          <p:cNvSpPr txBox="1">
            <a:spLocks/>
          </p:cNvSpPr>
          <p:nvPr/>
        </p:nvSpPr>
        <p:spPr>
          <a:xfrm>
            <a:off x="6062472" y="6598699"/>
            <a:ext cx="3008376" cy="29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8911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2"/>
              </a:buClr>
              <a:buSzPts val="3312"/>
              <a:buFont typeface="Noto Sans Symbols"/>
              <a:buChar char="◼"/>
              <a:defRPr sz="3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415544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944"/>
              <a:buFont typeface="Noto Sans Symbols"/>
              <a:buChar char="◼"/>
              <a:defRPr sz="3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92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576"/>
              <a:buFont typeface="Noto Sans Symbols"/>
              <a:buChar char="◼"/>
              <a:defRPr sz="28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6880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8"/>
              <a:buFont typeface="Noto Sans Symbols"/>
              <a:buChar char="◼"/>
              <a:defRPr sz="24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6880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8"/>
              <a:buFont typeface="Noto Sans Symbols"/>
              <a:buChar char="◼"/>
              <a:defRPr sz="24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3375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3375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3375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33756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ru-RU" sz="1050" dirty="0" err="1" smtClean="0">
                <a:latin typeface="Arial"/>
                <a:ea typeface="Arial"/>
                <a:cs typeface="Arial"/>
                <a:sym typeface="Arial"/>
              </a:rPr>
              <a:t>Перекладено</a:t>
            </a:r>
            <a:r>
              <a:rPr lang="ru-RU" sz="105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050" dirty="0" err="1" smtClean="0">
                <a:latin typeface="Arial"/>
                <a:ea typeface="Arial"/>
                <a:cs typeface="Arial"/>
                <a:sym typeface="Arial"/>
              </a:rPr>
              <a:t>групою</a:t>
            </a:r>
            <a:r>
              <a:rPr lang="ru-RU" sz="105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050" dirty="0" err="1" smtClean="0">
                <a:latin typeface="Arial"/>
                <a:ea typeface="Arial"/>
                <a:cs typeface="Arial"/>
                <a:sym typeface="Arial"/>
              </a:rPr>
              <a:t>Mystic</a:t>
            </a:r>
            <a:r>
              <a:rPr lang="ru-RU" sz="105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050" dirty="0" err="1" smtClean="0">
                <a:latin typeface="Arial"/>
                <a:ea typeface="Arial"/>
                <a:cs typeface="Arial"/>
                <a:sym typeface="Arial"/>
              </a:rPr>
              <a:t>Beavers</a:t>
            </a:r>
            <a:r>
              <a:rPr lang="ru-RU" sz="1050" dirty="0" smtClean="0">
                <a:latin typeface="Arial"/>
                <a:ea typeface="Arial"/>
                <a:cs typeface="Arial"/>
                <a:sym typeface="Arial"/>
              </a:rPr>
              <a:t> #2101</a:t>
            </a:r>
            <a:endParaRPr lang="ru-RU" sz="105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1571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УСПІХІВ!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62" y="1505583"/>
            <a:ext cx="8138923" cy="4344144"/>
          </a:xfrm>
        </p:spPr>
        <p:txBody>
          <a:bodyPr>
            <a:normAutofit/>
          </a:bodyPr>
          <a:lstStyle/>
          <a:p>
            <a:pPr marL="342900" indent="-342900">
              <a:buFont typeface="Arial,Sans-Serif" charset="0"/>
              <a:buChar char="•"/>
            </a:pPr>
            <a:r>
              <a:rPr lang="en-US" sz="2100" dirty="0" err="1">
                <a:ea typeface="+mn-lt"/>
                <a:cs typeface="+mn-lt"/>
              </a:rPr>
              <a:t>Цей</a:t>
            </a:r>
            <a:r>
              <a:rPr lang="en-US" sz="2100" dirty="0">
                <a:ea typeface="+mn-lt"/>
                <a:cs typeface="+mn-lt"/>
              </a:rPr>
              <a:t> </a:t>
            </a:r>
            <a:r>
              <a:rPr lang="en-US" sz="2100" dirty="0" err="1">
                <a:ea typeface="+mn-lt"/>
                <a:cs typeface="+mn-lt"/>
              </a:rPr>
              <a:t>посібник</a:t>
            </a:r>
            <a:r>
              <a:rPr lang="en-US" sz="2100" dirty="0">
                <a:ea typeface="+mn-lt"/>
                <a:cs typeface="+mn-lt"/>
              </a:rPr>
              <a:t> </a:t>
            </a:r>
            <a:r>
              <a:rPr lang="en-US" sz="2100" dirty="0" err="1">
                <a:ea typeface="+mn-lt"/>
                <a:cs typeface="+mn-lt"/>
              </a:rPr>
              <a:t>створили</a:t>
            </a:r>
            <a:r>
              <a:rPr lang="en-US" sz="2100" dirty="0">
                <a:ea typeface="+mn-lt"/>
                <a:cs typeface="+mn-lt"/>
              </a:rPr>
              <a:t> </a:t>
            </a:r>
            <a:r>
              <a:rPr lang="en-US" sz="2100" dirty="0" err="1">
                <a:ea typeface="+mn-lt"/>
                <a:cs typeface="+mn-lt"/>
              </a:rPr>
              <a:t>Санджай</a:t>
            </a:r>
            <a:r>
              <a:rPr lang="en-US" sz="2100" dirty="0">
                <a:ea typeface="+mn-lt"/>
                <a:cs typeface="+mn-lt"/>
              </a:rPr>
              <a:t> </a:t>
            </a:r>
            <a:r>
              <a:rPr lang="en-US" sz="2100" dirty="0" err="1">
                <a:ea typeface="+mn-lt"/>
                <a:cs typeface="+mn-lt"/>
              </a:rPr>
              <a:t>Сешан</a:t>
            </a:r>
            <a:r>
              <a:rPr lang="en-US" sz="2100" dirty="0">
                <a:ea typeface="+mn-lt"/>
                <a:cs typeface="+mn-lt"/>
              </a:rPr>
              <a:t> і </a:t>
            </a:r>
            <a:r>
              <a:rPr lang="en-US" sz="2100" dirty="0" err="1">
                <a:ea typeface="+mn-lt"/>
                <a:cs typeface="+mn-lt"/>
              </a:rPr>
              <a:t>Арвінд</a:t>
            </a:r>
            <a:r>
              <a:rPr lang="en-US" sz="2100" dirty="0">
                <a:ea typeface="+mn-lt"/>
                <a:cs typeface="+mn-lt"/>
              </a:rPr>
              <a:t> </a:t>
            </a:r>
            <a:r>
              <a:rPr lang="en-US" sz="2100" dirty="0" err="1">
                <a:ea typeface="+mn-lt"/>
                <a:cs typeface="+mn-lt"/>
              </a:rPr>
              <a:t>Сешан</a:t>
            </a:r>
            <a:endParaRPr lang="en-US" sz="2100" dirty="0">
              <a:ea typeface="+mn-lt"/>
              <a:cs typeface="+mn-lt"/>
            </a:endParaRPr>
          </a:p>
          <a:p>
            <a:pPr marL="342900" indent="-342900">
              <a:buFont typeface="Arial,Sans-Serif" charset="0"/>
              <a:buChar char="•"/>
            </a:pPr>
            <a:r>
              <a:rPr lang="en-US" sz="2100" dirty="0" err="1">
                <a:ea typeface="+mn-lt"/>
                <a:cs typeface="+mn-lt"/>
              </a:rPr>
              <a:t>Цей</a:t>
            </a:r>
            <a:r>
              <a:rPr lang="en-US" sz="2100" dirty="0">
                <a:ea typeface="+mn-lt"/>
                <a:cs typeface="+mn-lt"/>
              </a:rPr>
              <a:t> </a:t>
            </a:r>
            <a:r>
              <a:rPr lang="en-US" sz="2100" dirty="0" err="1">
                <a:ea typeface="+mn-lt"/>
                <a:cs typeface="+mn-lt"/>
              </a:rPr>
              <a:t>посібник</a:t>
            </a:r>
            <a:r>
              <a:rPr lang="en-US" sz="2100" dirty="0">
                <a:ea typeface="+mn-lt"/>
                <a:cs typeface="+mn-lt"/>
              </a:rPr>
              <a:t> </a:t>
            </a:r>
            <a:r>
              <a:rPr lang="en-US" sz="2100" dirty="0" err="1">
                <a:ea typeface="+mn-lt"/>
                <a:cs typeface="+mn-lt"/>
              </a:rPr>
              <a:t>був</a:t>
            </a:r>
            <a:r>
              <a:rPr lang="en-US" sz="2100" dirty="0">
                <a:ea typeface="+mn-lt"/>
                <a:cs typeface="+mn-lt"/>
              </a:rPr>
              <a:t> </a:t>
            </a:r>
            <a:r>
              <a:rPr lang="en-US" sz="2100" dirty="0" err="1">
                <a:ea typeface="+mn-lt"/>
                <a:cs typeface="+mn-lt"/>
              </a:rPr>
              <a:t>перекладений</a:t>
            </a:r>
            <a:r>
              <a:rPr lang="en-US" sz="2100" dirty="0">
                <a:ea typeface="+mn-lt"/>
                <a:cs typeface="+mn-lt"/>
              </a:rPr>
              <a:t> </a:t>
            </a:r>
            <a:r>
              <a:rPr lang="en-US" sz="2100" dirty="0" err="1">
                <a:ea typeface="+mn-lt"/>
                <a:cs typeface="+mn-lt"/>
              </a:rPr>
              <a:t>командою</a:t>
            </a:r>
            <a:r>
              <a:rPr lang="en-US" sz="2100" dirty="0">
                <a:ea typeface="+mn-lt"/>
                <a:cs typeface="+mn-lt"/>
              </a:rPr>
              <a:t> Mystic Beavers #2101</a:t>
            </a:r>
          </a:p>
          <a:p>
            <a:pPr marL="342900" indent="-342900">
              <a:buFont typeface="Arial,Sans-Serif" charset="0"/>
              <a:buChar char="•"/>
            </a:pPr>
            <a:r>
              <a:rPr lang="en-US" sz="2100" err="1">
                <a:ea typeface="+mn-lt"/>
                <a:cs typeface="+mn-lt"/>
              </a:rPr>
              <a:t>Більше</a:t>
            </a:r>
            <a:r>
              <a:rPr lang="en-US" sz="2100" dirty="0">
                <a:ea typeface="+mn-lt"/>
                <a:cs typeface="+mn-lt"/>
              </a:rPr>
              <a:t> </a:t>
            </a:r>
            <a:r>
              <a:rPr lang="en-US" sz="2100" err="1">
                <a:ea typeface="+mn-lt"/>
                <a:cs typeface="+mn-lt"/>
              </a:rPr>
              <a:t>уроків</a:t>
            </a:r>
            <a:r>
              <a:rPr lang="en-US" sz="2100" dirty="0">
                <a:ea typeface="+mn-lt"/>
                <a:cs typeface="+mn-lt"/>
              </a:rPr>
              <a:t> </a:t>
            </a:r>
            <a:r>
              <a:rPr lang="en-US" sz="2100" err="1">
                <a:ea typeface="+mn-lt"/>
                <a:cs typeface="+mn-lt"/>
              </a:rPr>
              <a:t>на</a:t>
            </a:r>
            <a:r>
              <a:rPr lang="en-US" sz="2100" dirty="0">
                <a:ea typeface="+mn-lt"/>
                <a:cs typeface="+mn-lt"/>
              </a:rPr>
              <a:t> </a:t>
            </a:r>
            <a:r>
              <a:rPr lang="en-US" sz="2100" dirty="0">
                <a:ea typeface="+mn-lt"/>
                <a:cs typeface="+mn-lt"/>
                <a:hlinkClick r:id="rId3"/>
              </a:rPr>
              <a:t>www.ev3lessons.com</a:t>
            </a:r>
            <a:r>
              <a:rPr lang="en-US" sz="2100" dirty="0">
                <a:ea typeface="+mn-lt"/>
                <a:cs typeface="+mn-lt"/>
              </a:rPr>
              <a:t> </a:t>
            </a:r>
            <a:r>
              <a:rPr lang="en-US" sz="2100" err="1">
                <a:ea typeface="+mn-lt"/>
                <a:cs typeface="+mn-lt"/>
              </a:rPr>
              <a:t>та</a:t>
            </a:r>
            <a:r>
              <a:rPr lang="en-US" sz="2100" dirty="0">
                <a:ea typeface="+mn-lt"/>
                <a:cs typeface="+mn-lt"/>
              </a:rPr>
              <a:t> </a:t>
            </a:r>
            <a:r>
              <a:rPr lang="en-US" sz="2100" dirty="0">
                <a:ea typeface="+mn-lt"/>
                <a:cs typeface="+mn-lt"/>
                <a:hlinkClick r:id="rId4"/>
              </a:rPr>
              <a:t>www.flltutorials.com</a:t>
            </a:r>
            <a:endParaRPr lang="en-US" sz="2100" dirty="0">
              <a:ea typeface="+mn-lt"/>
              <a:cs typeface="+mn-lt"/>
            </a:endParaRPr>
          </a:p>
          <a:p>
            <a:pPr marL="342900" indent="-342900">
              <a:buFont typeface="Arial" charset="0"/>
              <a:buChar char="•"/>
            </a:pPr>
            <a:endParaRPr lang="en-US" sz="2100" dirty="0"/>
          </a:p>
          <a:p>
            <a:pPr marL="342900" indent="-342900">
              <a:buFont typeface="Arial" charset="0"/>
              <a:buChar char="•"/>
            </a:pPr>
            <a:endParaRPr lang="en-US" sz="2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lang="en-US" altLang="en-US" sz="1600" b="0" i="0" u="none" strike="noStrike" cap="none" normalizeH="0" baseline="0" dirty="0">
                <a:ln>
                  <a:noFill/>
                </a:ln>
                <a:effectLst/>
              </a:rPr>
              <a:t/>
            </a:r>
            <a:br>
              <a:rPr lang="en-US" altLang="en-US" sz="1600" b="0" i="0" u="none" strike="noStrike" cap="none" normalizeH="0" baseline="0" dirty="0">
                <a:ln>
                  <a:noFill/>
                </a:ln>
                <a:effectLst/>
              </a:rPr>
            </a:br>
            <a:r>
              <a:rPr lang="en-US" sz="1600" dirty="0" err="1">
                <a:latin typeface="Arial"/>
                <a:cs typeface="Arial"/>
              </a:rPr>
              <a:t>Ця</a:t>
            </a:r>
            <a:r>
              <a:rPr lang="en-US" sz="1600" dirty="0">
                <a:latin typeface="Arial"/>
                <a:cs typeface="Arial"/>
              </a:rPr>
              <a:t> </a:t>
            </a:r>
            <a:r>
              <a:rPr lang="en-US" sz="1600" dirty="0" err="1">
                <a:latin typeface="Arial"/>
                <a:cs typeface="Arial"/>
              </a:rPr>
              <a:t>робота</a:t>
            </a:r>
            <a:r>
              <a:rPr lang="en-US" sz="1600" dirty="0">
                <a:latin typeface="Arial"/>
                <a:cs typeface="Arial"/>
              </a:rPr>
              <a:t> </a:t>
            </a:r>
            <a:r>
              <a:rPr lang="en-US" sz="1600" dirty="0" err="1">
                <a:latin typeface="Arial"/>
                <a:cs typeface="Arial"/>
              </a:rPr>
              <a:t>ліцензована</a:t>
            </a:r>
            <a:r>
              <a:rPr lang="en-US" sz="1600" dirty="0">
                <a:latin typeface="Arial"/>
                <a:cs typeface="Arial"/>
              </a:rPr>
              <a:t> </a:t>
            </a:r>
            <a:r>
              <a:rPr lang="en-US" sz="1600" dirty="0" err="1">
                <a:latin typeface="Arial"/>
                <a:cs typeface="Arial"/>
              </a:rPr>
              <a:t>згідно</a:t>
            </a:r>
            <a:r>
              <a:rPr lang="en-US" sz="1600" dirty="0">
                <a:latin typeface="Arial"/>
                <a:cs typeface="Arial"/>
              </a:rPr>
              <a:t> з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5"/>
              </a:rPr>
              <a:t>Creative Commons Attribution-NonCommercial-ShareAlike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lang="en-US" altLang="en-US" sz="1600" dirty="0">
                <a:latin typeface="Arial"/>
                <a:cs typeface="Arial"/>
              </a:rPr>
              <a:t> 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31701" y="4559818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: פינות מעוגלות 1">
            <a:extLst>
              <a:ext uri="{FF2B5EF4-FFF2-40B4-BE49-F238E27FC236}">
                <a16:creationId xmlns:a16="http://schemas.microsoft.com/office/drawing/2014/main" id="{8DB0F65E-97C9-448F-B0A5-A7C697A91A5A}"/>
              </a:ext>
            </a:extLst>
          </p:cNvPr>
          <p:cNvSpPr/>
          <p:nvPr/>
        </p:nvSpPr>
        <p:spPr>
          <a:xfrm>
            <a:off x="217043" y="239151"/>
            <a:ext cx="8589331" cy="138109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rgbClr val="FF0000"/>
              </a:solidFill>
            </a:endParaRPr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A14B3F71-B9DB-433A-803D-48131421AAA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48662" cy="3636497"/>
          </a:xfrm>
          <a:prstGeom prst="rect">
            <a:avLst/>
          </a:prstGeom>
        </p:spPr>
      </p:pic>
      <p:pic>
        <p:nvPicPr>
          <p:cNvPr id="9" name="תמונה 8">
            <a:extLst>
              <a:ext uri="{FF2B5EF4-FFF2-40B4-BE49-F238E27FC236}">
                <a16:creationId xmlns:a16="http://schemas.microsoft.com/office/drawing/2014/main" id="{A1DF0CCA-9DF8-438B-A722-7C54448C108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216" y="-2"/>
            <a:ext cx="5499786" cy="4124840"/>
          </a:xfrm>
          <a:prstGeom prst="rect">
            <a:avLst/>
          </a:prstGeom>
        </p:spPr>
      </p:pic>
      <p:pic>
        <p:nvPicPr>
          <p:cNvPr id="11" name="תמונה 10">
            <a:extLst>
              <a:ext uri="{FF2B5EF4-FFF2-40B4-BE49-F238E27FC236}">
                <a16:creationId xmlns:a16="http://schemas.microsoft.com/office/drawing/2014/main" id="{AD3B74B9-A119-46E6-B6D0-54FBB1BDD2D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998" y="3429000"/>
            <a:ext cx="5266004" cy="5707330"/>
          </a:xfrm>
          <a:prstGeom prst="rect">
            <a:avLst/>
          </a:prstGeom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3893E0C5-142F-4CF5-96BC-B8B8BA24210E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1502"/>
            <a:ext cx="4848664" cy="3636498"/>
          </a:xfrm>
          <a:prstGeom prst="rect">
            <a:avLst/>
          </a:prstGeom>
        </p:spPr>
      </p:pic>
      <p:sp>
        <p:nvSpPr>
          <p:cNvPr id="12" name="מלבן: פינות מעוגלות 11">
            <a:extLst>
              <a:ext uri="{FF2B5EF4-FFF2-40B4-BE49-F238E27FC236}">
                <a16:creationId xmlns:a16="http://schemas.microsoft.com/office/drawing/2014/main" id="{BE035F2F-3051-4511-AEFF-5B296FD3AF91}"/>
              </a:ext>
            </a:extLst>
          </p:cNvPr>
          <p:cNvSpPr/>
          <p:nvPr/>
        </p:nvSpPr>
        <p:spPr>
          <a:xfrm>
            <a:off x="1567543" y="2881522"/>
            <a:ext cx="6008914" cy="88537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מלבן 12">
            <a:extLst>
              <a:ext uri="{FF2B5EF4-FFF2-40B4-BE49-F238E27FC236}">
                <a16:creationId xmlns:a16="http://schemas.microsoft.com/office/drawing/2014/main" id="{1EF85391-4359-4FAA-A791-BE2DFA2D665E}"/>
              </a:ext>
            </a:extLst>
          </p:cNvPr>
          <p:cNvSpPr/>
          <p:nvPr/>
        </p:nvSpPr>
        <p:spPr>
          <a:xfrm>
            <a:off x="2477516" y="2939487"/>
            <a:ext cx="41889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Mystic Beavers</a:t>
            </a:r>
            <a:endParaRPr lang="he-IL" sz="4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38726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robotdesig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botdesign" id="{AAEEB24F-C2B2-234D-BA53-A235E4BCEC08}" vid="{075A3DC6-4613-2647-AB36-C1FCFF28F909}"/>
    </a:ext>
  </a:extLst>
</a:theme>
</file>

<file path=ppt/theme/theme5.xml><?xml version="1.0" encoding="utf-8"?>
<a:theme xmlns:a="http://schemas.openxmlformats.org/drawingml/2006/main" name="1_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6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gineeringJournal" id="{97721FB4-21DC-6D4C-AC10-5E4545120761}" vid="{EB585347-F0B4-B74F-BF80-5185492EFC16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25632</TotalTime>
  <Words>262</Words>
  <Application>Microsoft Office PowerPoint</Application>
  <PresentationFormat>‫הצגה על המסך (4:3)</PresentationFormat>
  <Paragraphs>64</Paragraphs>
  <Slides>8</Slides>
  <Notes>4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12</vt:i4>
      </vt:variant>
      <vt:variant>
        <vt:lpstr>ערכת נושא</vt:lpstr>
      </vt:variant>
      <vt:variant>
        <vt:i4>7</vt:i4>
      </vt:variant>
      <vt:variant>
        <vt:lpstr>כותרות שקופיות</vt:lpstr>
      </vt:variant>
      <vt:variant>
        <vt:i4>8</vt:i4>
      </vt:variant>
    </vt:vector>
  </HeadingPairs>
  <TitlesOfParts>
    <vt:vector size="27" baseType="lpstr">
      <vt:lpstr>Aharoni</vt:lpstr>
      <vt:lpstr>Arial</vt:lpstr>
      <vt:lpstr>Arial Black</vt:lpstr>
      <vt:lpstr>Arial,Sans-Serif</vt:lpstr>
      <vt:lpstr>Calibri</vt:lpstr>
      <vt:lpstr>Calibri Light</vt:lpstr>
      <vt:lpstr>Corbel</vt:lpstr>
      <vt:lpstr>Gill Sans MT</vt:lpstr>
      <vt:lpstr>Helvetica Neue</vt:lpstr>
      <vt:lpstr>Noto Sans Symbols</vt:lpstr>
      <vt:lpstr>Wingdings</vt:lpstr>
      <vt:lpstr>Wingdings 2</vt:lpstr>
      <vt:lpstr>Essential</vt:lpstr>
      <vt:lpstr>beginner</vt:lpstr>
      <vt:lpstr>Custom Design</vt:lpstr>
      <vt:lpstr>robotdesign</vt:lpstr>
      <vt:lpstr>1_beginner</vt:lpstr>
      <vt:lpstr>1_Custom Design</vt:lpstr>
      <vt:lpstr>Dividend</vt:lpstr>
      <vt:lpstr>УРОК 4:  ВИРІВНЮВАННЯ ПО ЛІНІЯХ НА МАТІ</vt:lpstr>
      <vt:lpstr>ЧОМУ ВИРІВНЮВАННЯ ПО ЛІНІЇ КОРИСНО? </vt:lpstr>
      <vt:lpstr>ЯК ЦЕ ПРАЦЮЄ? </vt:lpstr>
      <vt:lpstr>НАДІЙНА КВАДРАТУРА</vt:lpstr>
      <vt:lpstr>ПОШИРЕНІ ПРОБЛЕМИ ТА РІШЕННЯ</vt:lpstr>
      <vt:lpstr>ЩО ДАЛІ</vt:lpstr>
      <vt:lpstr>УСПІХІВ!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System</dc:title>
  <dc:creator>Sanjay Seshan</dc:creator>
  <cp:lastModifiedBy>User1</cp:lastModifiedBy>
  <cp:revision>337</cp:revision>
  <cp:lastPrinted>2016-08-04T16:20:00Z</cp:lastPrinted>
  <dcterms:created xsi:type="dcterms:W3CDTF">2014-10-28T21:59:38Z</dcterms:created>
  <dcterms:modified xsi:type="dcterms:W3CDTF">2023-01-10T09:45:28Z</dcterms:modified>
</cp:coreProperties>
</file>