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6"/>
  </p:notesMasterIdLst>
  <p:handoutMasterIdLst>
    <p:handoutMasterId r:id="rId17"/>
  </p:handoutMasterIdLst>
  <p:sldIdLst>
    <p:sldId id="289" r:id="rId8"/>
    <p:sldId id="300" r:id="rId9"/>
    <p:sldId id="305" r:id="rId10"/>
    <p:sldId id="302" r:id="rId11"/>
    <p:sldId id="303" r:id="rId12"/>
    <p:sldId id="304" r:id="rId13"/>
    <p:sldId id="274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22511C-21FD-445C-AC71-16D7EDF6CB5F}" v="342" dt="2022-12-10T18:11:42.307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1479"/>
  </p:normalViewPr>
  <p:slideViewPr>
    <p:cSldViewPr snapToGrid="0" snapToObjects="1">
      <p:cViewPr varScale="1">
        <p:scale>
          <a:sx n="63" d="100"/>
          <a:sy n="63" d="100"/>
        </p:scale>
        <p:origin x="14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7504-4963-CD41-ACAC-5C6900A6DF20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E88E-4844-4A49-ADF5-4ACECF47B7A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A481-F994-9B40-A7EB-AFD31A62D23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787E-799D-CE44-87D8-A6DC99BB643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D704-2CAA-7A48-A9F9-FFFBB8A095E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FC13-6EC4-0D4C-B7D9-35A376760E26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AB76-9F9F-F54D-9850-245426D8E8BA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38C1-9C3B-D845-B8CA-5A4FC866D566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E643-3764-5E4B-896A-6794DE4A77E3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E02A-D72E-884C-9434-5EC0445AB235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3150-9E4F-754C-9970-73BEDA88D8C1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F6E-6D9F-B547-BDDF-5AC239EE5CE4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C7DA-8F5C-A84D-95C3-3BCEE408939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346B-60F2-4945-8E37-6DF8792C736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1B21-0BAE-0545-807D-93D73B7B8BD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848A-68DD-0149-BE74-72F5108DDF9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98FE-551F-A44A-84CB-313A5132E58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0FAE-47D2-124A-AFD2-85CDA513A215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DC7B-F1C1-AF42-A60A-28606BE14A8D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0FB3-6E90-8E4D-9628-48D8509A3310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8B85-50CE-244A-B82E-8EE865EF10B6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8395-FD04-4F44-BA5D-CD8FCADFF310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ACA9-7585-B149-9CE8-5DC97F2F00B7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CCB4-93F7-0A4A-8AEF-DEB5176EDB66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4A38-02FD-7344-B521-C15E26A45986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6ECD-5B6B-B545-B35A-1DE812D8D2A2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5C98-937C-9342-8AB0-AE80A02A813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58DD-C9D6-4F43-B9FA-4E1587E4C20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72C5-4977-3148-AA45-49731A9D80E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A1AF-8E49-C14F-AF33-9B843E19E431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2CB0-35A9-EF46-8EDF-E4F235553098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C007-C4DF-634B-851F-482C234EE148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F1B6-8339-5044-901F-0E100BD173ED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2170-AEFF-4E49-9B8E-E1F03DAA0147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44A5-519A-1A47-B575-54480F22DC8A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3D93-BE9F-3A41-9134-79AFCE84AF8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DB54-0E97-0341-A4EB-2D0014B1026A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0DDF-05A3-644B-9E93-8CC0312CC45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DC75-213E-5440-BB54-1CC6137B0823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2B6D-72EE-1346-A5FE-EC8432290BF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113-9C33-CD40-84B7-8C96802F097C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FA94-4238-5A44-96EC-9FCB4A8A4368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3BD2-4D53-1445-81FE-66343B5AB749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643F5-443B-1646-B543-3CAB7ED8E736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4FBC-DE70-854D-BBF9-C0404E51F245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03EE-D541-FE47-878C-43855134A59C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ACE0-D7D0-EE4D-B95B-5AF1A18ED006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2D6F-07AA-D844-A623-BED5C2B705F2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F292-DAB6-FB4A-9A59-3C50229397F1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F3FC-4B67-7F43-9076-38E9AA32A50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778-136B-F147-A84A-8B3BDED36827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802D-CC49-6C4F-9D50-B68239FF73AE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D0B4-1627-FB46-8B89-D98A12C044B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8E8E-4919-B043-9863-851593F93B44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97FF-6D92-C842-B195-EC9679B66DB0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DE40-2AB0-9340-82CA-59280B652943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A8DE-4CDD-D048-A5B2-46F8A6728689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FAD-0C9E-294B-91D0-05EEB02660D4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B038-DF1D-C34B-8203-DA4C865391C9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85B3-DC8E-1F4A-AE25-1AAE603AC5F0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ECB-AF92-8E49-B5E6-34DB502EF77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EBEB-194B-964F-9B15-0ABECDD4A489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AF60-0323-9348-A627-F1F6CD9BE82E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B94791-B359-0A44-82D5-91764EE5778F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48B0223-235E-8B40-A554-D465D0B6B5B3}" type="datetime1">
              <a:rPr lang="en-US" smtClean="0"/>
              <a:t>1/10/2023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6B60E-3D12-F24E-A4FC-C2772A18AAC7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0E58177-767C-994E-AAC2-8AA293CDAF94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B79F894-9209-A440-AD8D-FBEA72928294}" type="datetime1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5FF529D-15A0-8745-9D2C-768BBFA239C7}" type="datetime1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70558FC-61AD-5F43-B268-C9F819A3A62E}" type="datetime1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E1F943-A4FD-0146-AEF4-3F997E89295B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423B662-A076-7F45-A604-C2A22657A7A6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4CC9115-2E68-BC43-B14A-5BCDAA014518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3439239-7B78-FE48-9278-E072C605C61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3077-E88D-794E-8ED9-85D4CF9B09E5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A20-C416-1D46-B12A-206F8BF2BA09}" type="datetime1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F267CA-E88D-F141-A66A-28F1D17EFB81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BE6EE9B-D66B-7149-8775-B57DA9BC241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C832-D720-3A4A-A2CD-209176E0FF6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98AC2B-095E-9E4D-B113-2D59EF8FF9BA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F70DD7C-9FE2-204B-AFCE-34B12395B286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6EBF-BA36-4F45-8C51-CFBFFCA7F30B}" type="datetime1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EEABAF-7B2C-7748-8BC1-83B06CC20A57}" type="datetime1">
              <a:rPr lang="en-US" smtClean="0"/>
              <a:t>1/10/2023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2022, FLL Tutorials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КОНСОлідоване</a:t>
            </a:r>
            <a:r>
              <a:rPr lang="en-US" dirty="0">
                <a:ea typeface="+mj-lt"/>
                <a:cs typeface="+mj-lt"/>
              </a:rPr>
              <a:t> СУДІВСТВО</a:t>
            </a:r>
            <a:endParaRPr lang="uk-U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Брати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Сешан</a:t>
            </a:r>
            <a:endParaRPr lang="uk-UA" dirty="0" err="1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826C445-E6CA-4905-B07C-F81E9C640584}"/>
              </a:ext>
            </a:extLst>
          </p:cNvPr>
          <p:cNvSpPr/>
          <p:nvPr/>
        </p:nvSpPr>
        <p:spPr>
          <a:xfrm>
            <a:off x="1567542" y="1480457"/>
            <a:ext cx="6008914" cy="885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6" name="Google Shape;102;p1"/>
          <p:cNvSpPr txBox="1">
            <a:spLocks/>
          </p:cNvSpPr>
          <p:nvPr/>
        </p:nvSpPr>
        <p:spPr>
          <a:xfrm>
            <a:off x="2263470" y="5810117"/>
            <a:ext cx="4929181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Перекладено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групою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Mystic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</a:t>
            </a:r>
            <a:r>
              <a:rPr lang="ru-RU" sz="1600" cap="all" dirty="0" err="1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Beavers</a:t>
            </a:r>
            <a:r>
              <a:rPr lang="ru-RU" sz="1600" cap="all" dirty="0">
                <a:solidFill>
                  <a:schemeClr val="bg1"/>
                </a:solidFill>
                <a:latin typeface="+mn-lt"/>
                <a:ea typeface="+mn-lt"/>
                <a:cs typeface="+mn-lt"/>
                <a:sym typeface="Arial"/>
              </a:rPr>
              <a:t> #2101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14559" t="58101" r="21540" b="2291"/>
          <a:stretch/>
        </p:blipFill>
        <p:spPr>
          <a:xfrm>
            <a:off x="1513529" y="1425418"/>
            <a:ext cx="6062928" cy="9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2F09-A135-7E4F-AF00-57CA06FA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ЩО ТАКЕ КОНСОЛІДОВАНЕ СУДДІВСТВО? 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45D6-8D7A-D543-8E13-CEBAE7CA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122853" cy="27419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05435" indent="-305435"/>
            <a:r>
              <a:rPr lang="en-US" sz="1600" dirty="0" err="1">
                <a:latin typeface="Arial"/>
                <a:ea typeface="+mn-lt"/>
                <a:cs typeface="+mn-lt"/>
              </a:rPr>
              <a:t>Усі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регіони</a:t>
            </a:r>
            <a:r>
              <a:rPr lang="en-US" sz="1600" dirty="0">
                <a:latin typeface="Arial"/>
                <a:ea typeface="+mn-lt"/>
                <a:cs typeface="+mn-lt"/>
              </a:rPr>
              <a:t> FIRST LEGO League </a:t>
            </a:r>
            <a:r>
              <a:rPr lang="en-US" sz="1600" dirty="0" err="1">
                <a:latin typeface="Arial"/>
                <a:ea typeface="+mn-lt"/>
                <a:cs typeface="+mn-lt"/>
              </a:rPr>
              <a:t>повинні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були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перейти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на</a:t>
            </a:r>
            <a:r>
              <a:rPr lang="en-US" sz="1600" dirty="0">
                <a:latin typeface="Arial"/>
                <a:ea typeface="+mn-lt"/>
                <a:cs typeface="+mn-lt"/>
              </a:rPr>
              <a:t> 30-хвилинний </a:t>
            </a:r>
            <a:r>
              <a:rPr lang="en-US" sz="1600" dirty="0" err="1">
                <a:latin typeface="Arial"/>
                <a:ea typeface="+mn-lt"/>
                <a:cs typeface="+mn-lt"/>
              </a:rPr>
              <a:t>формат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суддівства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uk-UA" sz="1600" dirty="0" err="1">
              <a:latin typeface="Arial"/>
              <a:cs typeface="Arial"/>
            </a:endParaRPr>
          </a:p>
          <a:p>
            <a:pPr marL="305435" indent="-305435"/>
            <a:r>
              <a:rPr lang="en-US" sz="1600" dirty="0" err="1">
                <a:latin typeface="Arial"/>
                <a:ea typeface="+mn-lt"/>
                <a:cs typeface="+mn-lt"/>
              </a:rPr>
              <a:t>Замість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того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щоб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команди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переходили</a:t>
            </a:r>
            <a:r>
              <a:rPr lang="en-US" sz="1600" dirty="0">
                <a:latin typeface="Arial"/>
                <a:ea typeface="+mn-lt"/>
                <a:cs typeface="+mn-lt"/>
              </a:rPr>
              <a:t> з </a:t>
            </a:r>
            <a:r>
              <a:rPr lang="en-US" sz="1600" dirty="0" err="1">
                <a:latin typeface="Arial"/>
                <a:ea typeface="+mn-lt"/>
                <a:cs typeface="+mn-lt"/>
              </a:rPr>
              <a:t>кімнати</a:t>
            </a:r>
            <a:r>
              <a:rPr lang="en-US" sz="1600" dirty="0">
                <a:latin typeface="Arial"/>
                <a:ea typeface="+mn-lt"/>
                <a:cs typeface="+mn-lt"/>
              </a:rPr>
              <a:t> в </a:t>
            </a:r>
            <a:r>
              <a:rPr lang="en-US" sz="1600" dirty="0" err="1">
                <a:latin typeface="Arial"/>
                <a:ea typeface="+mn-lt"/>
                <a:cs typeface="+mn-lt"/>
              </a:rPr>
              <a:t>кімнату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усе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суддівство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відбувається</a:t>
            </a:r>
            <a:r>
              <a:rPr lang="en-US" sz="1600" dirty="0">
                <a:latin typeface="Arial"/>
                <a:ea typeface="+mn-lt"/>
                <a:cs typeface="+mn-lt"/>
              </a:rPr>
              <a:t> в </a:t>
            </a:r>
            <a:r>
              <a:rPr lang="en-US" sz="1600" dirty="0" err="1">
                <a:latin typeface="Arial"/>
                <a:ea typeface="+mn-lt"/>
                <a:cs typeface="+mn-lt"/>
              </a:rPr>
              <a:t>одній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кімнаті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</a:p>
          <a:p>
            <a:pPr marL="305435" indent="-305435"/>
            <a:endParaRPr lang="en-US" sz="1600" dirty="0">
              <a:latin typeface="Arial"/>
              <a:ea typeface="+mn-lt"/>
              <a:cs typeface="+mn-lt"/>
            </a:endParaRPr>
          </a:p>
          <a:p>
            <a:pPr algn="just"/>
            <a:r>
              <a:rPr lang="en-US" sz="1600" dirty="0" err="1">
                <a:latin typeface="Arial"/>
                <a:ea typeface="+mn-lt"/>
                <a:cs typeface="+mn-lt"/>
              </a:rPr>
              <a:t>Ваша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команда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матиме</a:t>
            </a:r>
            <a:r>
              <a:rPr lang="en-US" sz="1600" dirty="0">
                <a:latin typeface="Arial"/>
                <a:ea typeface="+mn-lt"/>
                <a:cs typeface="+mn-lt"/>
              </a:rPr>
              <a:t> 30-хвилинну </a:t>
            </a:r>
          </a:p>
          <a:p>
            <a:pPr marL="0" indent="0" algn="just">
              <a:buNone/>
            </a:pPr>
            <a:r>
              <a:rPr lang="en-US" sz="1600" dirty="0" err="1">
                <a:latin typeface="Arial"/>
                <a:ea typeface="+mn-lt"/>
                <a:cs typeface="+mn-lt"/>
              </a:rPr>
              <a:t>перезентац</a:t>
            </a:r>
            <a:r>
              <a:rPr lang="en-US" sz="1600" dirty="0" err="1">
                <a:latin typeface="Arial"/>
                <a:ea typeface="+mn-lt"/>
                <a:cs typeface="Arial"/>
              </a:rPr>
              <a:t>ію</a:t>
            </a:r>
            <a:r>
              <a:rPr lang="en-US" sz="1600" dirty="0">
                <a:latin typeface="Arial"/>
                <a:ea typeface="+mn-lt"/>
                <a:cs typeface="+mn-lt"/>
              </a:rPr>
              <a:t> </a:t>
            </a:r>
            <a:r>
              <a:rPr lang="en-US" sz="1600" dirty="0" err="1">
                <a:latin typeface="Arial"/>
                <a:ea typeface="+mn-lt"/>
                <a:cs typeface="+mn-lt"/>
              </a:rPr>
              <a:t>для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суддівства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яка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</a:p>
          <a:p>
            <a:pPr marL="0" indent="0" algn="just">
              <a:buNone/>
            </a:pPr>
            <a:r>
              <a:rPr lang="en-US" sz="1600" dirty="0" err="1">
                <a:latin typeface="Arial"/>
                <a:ea typeface="+mn-lt"/>
                <a:cs typeface="+mn-lt"/>
              </a:rPr>
              <a:t>охоплює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дизайн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робота</a:t>
            </a:r>
            <a:r>
              <a:rPr lang="en-US" sz="1600" dirty="0">
                <a:latin typeface="Arial"/>
                <a:ea typeface="+mn-lt"/>
                <a:cs typeface="+mn-lt"/>
              </a:rPr>
              <a:t>, </a:t>
            </a:r>
            <a:r>
              <a:rPr lang="en-US" sz="1600" dirty="0" err="1">
                <a:latin typeface="Arial"/>
                <a:ea typeface="+mn-lt"/>
                <a:cs typeface="+mn-lt"/>
              </a:rPr>
              <a:t>проект</a:t>
            </a:r>
            <a:r>
              <a:rPr lang="en-US" sz="1600" dirty="0">
                <a:latin typeface="Arial"/>
                <a:ea typeface="+mn-lt"/>
                <a:cs typeface="+mn-lt"/>
              </a:rPr>
              <a:t> </a:t>
            </a:r>
          </a:p>
          <a:p>
            <a:pPr marL="0" indent="0" algn="just">
              <a:buNone/>
            </a:pPr>
            <a:r>
              <a:rPr lang="en-US" sz="1600" dirty="0" err="1">
                <a:latin typeface="Arial"/>
                <a:ea typeface="+mn-lt"/>
                <a:cs typeface="+mn-lt"/>
              </a:rPr>
              <a:t>та</a:t>
            </a:r>
            <a:r>
              <a:rPr lang="en-US" sz="1600" dirty="0">
                <a:latin typeface="Arial"/>
                <a:ea typeface="+mn-lt"/>
                <a:cs typeface="+mn-lt"/>
              </a:rPr>
              <a:t> </a:t>
            </a:r>
            <a:r>
              <a:rPr lang="en-US" sz="1600" dirty="0" err="1">
                <a:latin typeface="Arial"/>
                <a:ea typeface="+mn-lt"/>
                <a:cs typeface="+mn-lt"/>
              </a:rPr>
              <a:t>основні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цінності</a:t>
            </a:r>
            <a:r>
              <a:rPr lang="en-US" sz="1600" dirty="0">
                <a:latin typeface="Arial"/>
                <a:ea typeface="+mn-lt"/>
                <a:cs typeface="+mn-lt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DBF8F-052D-AB40-A3DE-34D7AF5A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4F2DBBE-124B-419E-974C-9F4A39551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17" y="2876548"/>
            <a:ext cx="4572000" cy="3429000"/>
          </a:xfrm>
          <a:prstGeom prst="rect">
            <a:avLst/>
          </a:prstGeom>
        </p:spPr>
      </p:pic>
      <p:sp>
        <p:nvSpPr>
          <p:cNvPr id="6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00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CEBE-C5BB-2F4F-A7DD-B487F17D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35" y="660260"/>
            <a:ext cx="8334466" cy="596796"/>
          </a:xfrm>
        </p:spPr>
        <p:txBody>
          <a:bodyPr>
            <a:normAutofit/>
          </a:bodyPr>
          <a:lstStyle/>
          <a:p>
            <a:r>
              <a:rPr lang="en-US" sz="2200" dirty="0">
                <a:ea typeface="+mj-lt"/>
                <a:cs typeface="+mj-lt"/>
              </a:rPr>
              <a:t>ЩО ВІДБУВАЄТЬСЯ ПРИ КОНСОЛІДОВАНОМУ СУДДІВСТВІ? </a:t>
            </a:r>
            <a:endParaRPr lang="uk-UA" sz="2200">
              <a:latin typeface="Corbe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CF19-A421-CE4F-8DCD-6B472E43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2022, FLL Tutorials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C665-3721-3E44-BED2-329C2CAA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Content Placeholder 12" descr="Chart&#10;&#10;Description automatically generated with low confidence">
            <a:extLst>
              <a:ext uri="{FF2B5EF4-FFF2-40B4-BE49-F238E27FC236}">
                <a16:creationId xmlns:a16="http://schemas.microsoft.com/office/drawing/2014/main" id="{C4E0A2B5-6E04-0E5B-7E79-DFD845D2B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7" y="1573410"/>
            <a:ext cx="3587879" cy="481450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6ECC97-AC67-E000-86E7-DAB4C40AA66F}"/>
              </a:ext>
            </a:extLst>
          </p:cNvPr>
          <p:cNvSpPr txBox="1"/>
          <p:nvPr/>
        </p:nvSpPr>
        <p:spPr>
          <a:xfrm>
            <a:off x="3854364" y="1516965"/>
            <a:ext cx="4870795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a typeface="+mn-lt"/>
                <a:cs typeface="+mn-lt"/>
              </a:rPr>
              <a:t>Студенти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увійдуть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кімнати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представляться</a:t>
            </a:r>
            <a:r>
              <a:rPr lang="en-US" sz="1600" dirty="0">
                <a:ea typeface="+mn-lt"/>
                <a:cs typeface="+mn-lt"/>
              </a:rPr>
              <a:t>, а </a:t>
            </a:r>
            <a:r>
              <a:rPr lang="en-US" sz="1600" dirty="0" err="1">
                <a:ea typeface="+mn-lt"/>
                <a:cs typeface="+mn-lt"/>
              </a:rPr>
              <a:t>потім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перейдуть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презентації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свого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інноваційного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проекту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 err="1">
              <a:latin typeface="Gill Sans M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Gill Sans 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a typeface="+mn-lt"/>
                <a:cs typeface="+mn-lt"/>
              </a:rPr>
              <a:t>Далі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сеанс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продовжиться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відповідно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блок-схеми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зліва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a typeface="+mn-lt"/>
                <a:cs typeface="+mn-lt"/>
              </a:rPr>
              <a:t>Команда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може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перейти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наступної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презентації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самостійно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або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судді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будуть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стежити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часом</a:t>
            </a:r>
            <a:r>
              <a:rPr lang="en-US" sz="1600" dirty="0">
                <a:ea typeface="+mn-lt"/>
                <a:cs typeface="+mn-lt"/>
              </a:rPr>
              <a:t> і </a:t>
            </a:r>
            <a:r>
              <a:rPr lang="en-US" sz="1600" dirty="0" err="1">
                <a:ea typeface="+mn-lt"/>
                <a:cs typeface="+mn-lt"/>
              </a:rPr>
              <a:t>переносити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розмову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наступного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розділу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a typeface="+mn-lt"/>
                <a:cs typeface="+mn-lt"/>
              </a:rPr>
              <a:t>Команди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проводять</a:t>
            </a:r>
            <a:r>
              <a:rPr lang="en-US" sz="1600" dirty="0">
                <a:ea typeface="+mn-lt"/>
                <a:cs typeface="+mn-lt"/>
              </a:rPr>
              <a:t> 5-хвилинну </a:t>
            </a:r>
            <a:r>
              <a:rPr lang="en-US" sz="1600" dirty="0" err="1">
                <a:ea typeface="+mn-lt"/>
                <a:cs typeface="+mn-lt"/>
              </a:rPr>
              <a:t>презентацію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щодо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інноваційного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дизайну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робота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ea typeface="+mn-lt"/>
                <a:cs typeface="+mn-lt"/>
              </a:rPr>
              <a:t>Роздуми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основні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цінності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en-US" sz="1600" dirty="0" err="1">
                <a:ea typeface="+mn-lt"/>
                <a:cs typeface="+mn-lt"/>
              </a:rPr>
              <a:t>це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час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коли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судді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можуть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поставити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запитання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Судді</a:t>
            </a:r>
            <a:r>
              <a:rPr lang="en-US" sz="1600" dirty="0">
                <a:ea typeface="+mn-lt"/>
                <a:cs typeface="+mn-lt"/>
              </a:rPr>
              <a:t> з </a:t>
            </a:r>
            <a:r>
              <a:rPr lang="en-US" sz="1600" dirty="0" err="1">
                <a:ea typeface="+mn-lt"/>
                <a:cs typeface="+mn-lt"/>
              </a:rPr>
              <a:t>основних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цінностей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також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оцінюватимуть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під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час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зустрічі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команди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інноваційного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дизайну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роботів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</p:txBody>
      </p:sp>
      <p:sp>
        <p:nvSpPr>
          <p:cNvPr id="7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28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1" y="1505583"/>
            <a:ext cx="5009015" cy="3974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4B43B-6ACE-6F43-BB78-4DA21A43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СУДДІ ЗАПОВНЮЮТЬ УСІ ТРИ РУБРИКИ</a:t>
            </a:r>
            <a:endParaRPr lang="uk-U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5F260-F816-1C49-9451-AE796E9E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FAB25-41FF-AC4F-9082-63D8D16F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40" y="2380298"/>
            <a:ext cx="4514058" cy="358032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790" y="2995583"/>
            <a:ext cx="5195325" cy="35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2A27-12EB-584C-9AC6-76474959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ПОРАДИ ЩОДО СУДДІВ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BF3D-4AAF-194D-98CA-EBB5C375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2"/>
            <a:ext cx="6065597" cy="4882333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Будьте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ефективними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. </a:t>
            </a:r>
            <a:r>
              <a:rPr lang="en-US" sz="1600" dirty="0" err="1">
                <a:ea typeface="+mn-lt"/>
                <a:cs typeface="+mn-lt"/>
              </a:rPr>
              <a:t>Відлік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часу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починається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як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тільки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входите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кімнату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Оскільки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проект</a:t>
            </a:r>
            <a:r>
              <a:rPr lang="en-US" sz="1600" dirty="0">
                <a:ea typeface="+mn-lt"/>
                <a:cs typeface="+mn-lt"/>
              </a:rPr>
              <a:t> є </a:t>
            </a:r>
            <a:r>
              <a:rPr lang="en-US" sz="1600" dirty="0" err="1">
                <a:ea typeface="+mn-lt"/>
                <a:cs typeface="+mn-lt"/>
              </a:rPr>
              <a:t>першим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будьте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готові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роботи</a:t>
            </a:r>
            <a:r>
              <a:rPr lang="en-US" sz="1600" dirty="0">
                <a:ea typeface="+mn-lt"/>
                <a:cs typeface="+mn-lt"/>
              </a:rPr>
              <a:t> з </a:t>
            </a:r>
            <a:r>
              <a:rPr lang="en-US" sz="1600" dirty="0" err="1">
                <a:ea typeface="+mn-lt"/>
                <a:cs typeface="+mn-lt"/>
              </a:rPr>
              <a:t>костюмами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реквізитом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тощо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Мінімізуйте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час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налаштування</a:t>
            </a:r>
            <a:r>
              <a:rPr lang="en-US" sz="1600" dirty="0">
                <a:ea typeface="+mn-lt"/>
                <a:cs typeface="+mn-lt"/>
              </a:rPr>
              <a:t>. </a:t>
            </a:r>
            <a:endParaRPr lang="uk-UA" sz="1600">
              <a:latin typeface="Corbel"/>
            </a:endParaRPr>
          </a:p>
          <a:p>
            <a:pPr marL="305435" indent="-305435"/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Будьте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готов</a:t>
            </a:r>
            <a:r>
              <a:rPr lang="en-US" sz="1600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і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en-US" sz="1600" dirty="0"/>
              <a:t> </a:t>
            </a:r>
            <a:r>
              <a:rPr lang="en-US" sz="1600" dirty="0" err="1">
                <a:ea typeface="+mn-lt"/>
                <a:cs typeface="+mn-lt"/>
              </a:rPr>
              <a:t>Підготуйте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все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для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презентацій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робота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основних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цінностей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щоб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швидко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та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легко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перейти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наступної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презентації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Розгляньте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все</a:t>
            </a:r>
            <a:r>
              <a:rPr lang="en-US" sz="1600" dirty="0">
                <a:ea typeface="+mn-lt"/>
                <a:cs typeface="+mn-lt"/>
              </a:rPr>
              <a:t> в </a:t>
            </a:r>
            <a:r>
              <a:rPr lang="en-US" sz="1600" dirty="0" err="1">
                <a:ea typeface="+mn-lt"/>
                <a:cs typeface="+mn-lt"/>
              </a:rPr>
              <a:t>одному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візку</a:t>
            </a:r>
            <a:r>
              <a:rPr lang="en-US" sz="1600" dirty="0">
                <a:ea typeface="+mn-lt"/>
                <a:cs typeface="+mn-lt"/>
              </a:rPr>
              <a:t>. </a:t>
            </a:r>
          </a:p>
          <a:p>
            <a:pPr marL="305435" indent="-305435"/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Будьте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готові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пояснити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  <a:r>
              <a:rPr lang="en-US" sz="1600" dirty="0" err="1">
                <a:ea typeface="+mn-lt"/>
                <a:cs typeface="+mn-lt"/>
              </a:rPr>
              <a:t>Немає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ігрового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столу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для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роботів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Будьте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готові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пояснити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свій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процес</a:t>
            </a:r>
            <a:r>
              <a:rPr lang="en-US" sz="1600" dirty="0">
                <a:ea typeface="+mn-lt"/>
                <a:cs typeface="+mn-lt"/>
              </a:rPr>
              <a:t>, а </a:t>
            </a:r>
            <a:r>
              <a:rPr lang="en-US" sz="1600" dirty="0" err="1">
                <a:ea typeface="+mn-lt"/>
                <a:cs typeface="+mn-lt"/>
              </a:rPr>
              <a:t>не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показувати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свої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пробіжки</a:t>
            </a:r>
            <a:r>
              <a:rPr lang="en-US" sz="1600" dirty="0">
                <a:ea typeface="+mn-lt"/>
                <a:cs typeface="+mn-lt"/>
              </a:rPr>
              <a:t>. (</a:t>
            </a:r>
            <a:r>
              <a:rPr lang="en-US" sz="1600" dirty="0" err="1">
                <a:ea typeface="+mn-lt"/>
                <a:cs typeface="+mn-lt"/>
              </a:rPr>
              <a:t>Перегляньте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урок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на</a:t>
            </a:r>
            <a:r>
              <a:rPr lang="en-US" sz="1600" dirty="0">
                <a:ea typeface="+mn-lt"/>
                <a:cs typeface="+mn-lt"/>
              </a:rPr>
              <a:t> FLL Tutorials, </a:t>
            </a:r>
            <a:r>
              <a:rPr lang="en-US" sz="1600" dirty="0" err="1">
                <a:ea typeface="+mn-lt"/>
                <a:cs typeface="+mn-lt"/>
              </a:rPr>
              <a:t>щоб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отримати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додаткові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поради</a:t>
            </a:r>
            <a:r>
              <a:rPr lang="en-US" sz="1600" dirty="0">
                <a:ea typeface="+mn-lt"/>
                <a:cs typeface="+mn-lt"/>
              </a:rPr>
              <a:t>.) </a:t>
            </a:r>
          </a:p>
          <a:p>
            <a:pPr marL="305435" indent="-305435"/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Складіть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план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і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добре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спілкуйтеся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  <a:r>
              <a:rPr lang="en-US" sz="1600" dirty="0" err="1">
                <a:ea typeface="+mn-lt"/>
                <a:cs typeface="+mn-lt"/>
              </a:rPr>
              <a:t>Переконайтеся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що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повідомляєте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все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що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хочете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під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час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презентації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Використовуйте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рубрики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як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свій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посібник</a:t>
            </a:r>
            <a:r>
              <a:rPr lang="en-US" sz="1600" dirty="0">
                <a:ea typeface="+mn-lt"/>
                <a:cs typeface="+mn-lt"/>
              </a:rPr>
              <a:t>. </a:t>
            </a:r>
          </a:p>
          <a:p>
            <a:pPr marL="305435" indent="-305435"/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Залиште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підсумковий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аркуш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якщо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це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FF0000"/>
                </a:solidFill>
                <a:ea typeface="+mn-lt"/>
                <a:cs typeface="+mn-lt"/>
              </a:rPr>
              <a:t>дозволено</a:t>
            </a:r>
            <a:r>
              <a:rPr lang="en-US" sz="1600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  <a:r>
              <a:rPr lang="en-US" sz="1600" dirty="0" err="1"/>
              <a:t>Якщо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вам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дозволено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залишати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документацію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додайте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деякі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основні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моменти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про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свого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робота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проект</a:t>
            </a:r>
            <a:r>
              <a:rPr lang="en-US" sz="1600" dirty="0">
                <a:ea typeface="+mn-lt"/>
                <a:cs typeface="+mn-lt"/>
              </a:rPr>
              <a:t> і </a:t>
            </a:r>
            <a:r>
              <a:rPr lang="en-US" sz="1600" dirty="0" err="1">
                <a:ea typeface="+mn-lt"/>
                <a:cs typeface="+mn-lt"/>
              </a:rPr>
              <a:t>основні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цінності</a:t>
            </a:r>
            <a:r>
              <a:rPr lang="en-US" sz="1600" dirty="0">
                <a:ea typeface="+mn-lt"/>
                <a:cs typeface="+mn-lt"/>
              </a:rPr>
              <a:t>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A5D78-0023-D340-B3BE-7353E168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52D1-FC51-C248-91FB-9D080375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4C223-B93E-EF4D-8E6D-761C37EF4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2363" r="2245" b="3014"/>
          <a:stretch/>
        </p:blipFill>
        <p:spPr>
          <a:xfrm>
            <a:off x="6556835" y="3557213"/>
            <a:ext cx="2139074" cy="1614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016DD6-FD96-6741-A2BB-86023801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66" y="1697128"/>
            <a:ext cx="1708027" cy="1708027"/>
          </a:xfrm>
          <a:prstGeom prst="rect">
            <a:avLst/>
          </a:prstGeom>
        </p:spPr>
      </p:pic>
      <p:sp>
        <p:nvSpPr>
          <p:cNvPr id="9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18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2A27-12EB-584C-9AC6-76474959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8289109" cy="596796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ПЕРЕВАГИ КОНСОЛІДОВАНОГО СУДДІВСТВА </a:t>
            </a: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BF3D-4AAF-194D-98CA-EBB5C375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120779" cy="4480214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1800" dirty="0" err="1">
                <a:ea typeface="+mn-lt"/>
                <a:cs typeface="+mn-lt"/>
              </a:rPr>
              <a:t>Це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простіше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для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команд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оскільки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їм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потрібно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шукати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свою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наступну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кімнату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uk-UA" sz="1800" dirty="0">
              <a:latin typeface="Corbel"/>
            </a:endParaRPr>
          </a:p>
          <a:p>
            <a:pPr marL="305435" indent="-305435"/>
            <a:r>
              <a:rPr lang="en-US" sz="1800" dirty="0" err="1">
                <a:ea typeface="+mn-lt"/>
                <a:cs typeface="+mn-lt"/>
              </a:rPr>
              <a:t>Дає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можливість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командам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краще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пізнати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своїх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суддів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305435" indent="-305435"/>
            <a:r>
              <a:rPr lang="en-US" sz="1800" dirty="0" err="1">
                <a:ea typeface="+mn-lt"/>
                <a:cs typeface="+mn-lt"/>
              </a:rPr>
              <a:t>Судді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можуть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оцінювати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протягом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усієї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сесії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що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дозволяє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суддям</a:t>
            </a:r>
            <a:r>
              <a:rPr lang="en-US" sz="1800" dirty="0">
                <a:ea typeface="+mn-lt"/>
                <a:cs typeface="+mn-lt"/>
              </a:rPr>
              <a:t> з </a:t>
            </a:r>
            <a:r>
              <a:rPr lang="en-US" sz="1800" dirty="0" err="1">
                <a:ea typeface="+mn-lt"/>
                <a:cs typeface="+mn-lt"/>
              </a:rPr>
              <a:t>кожної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основної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сфери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оцінювати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задавати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запитання</a:t>
            </a:r>
            <a:r>
              <a:rPr lang="en-US" sz="1800" dirty="0">
                <a:ea typeface="+mn-lt"/>
                <a:cs typeface="+mn-lt"/>
              </a:rPr>
              <a:t>. </a:t>
            </a:r>
            <a:endParaRPr lang="en-US" sz="1800" strike="sngStrike">
              <a:solidFill>
                <a:srgbClr val="000000"/>
              </a:solidFill>
              <a:ea typeface="+mn-lt"/>
              <a:cs typeface="+mn-lt"/>
            </a:endParaRPr>
          </a:p>
          <a:p>
            <a:pPr marL="305435" indent="-305435"/>
            <a:r>
              <a:rPr lang="en-US" sz="1800" dirty="0" err="1">
                <a:ea typeface="+mn-lt"/>
                <a:cs typeface="+mn-lt"/>
              </a:rPr>
              <a:t>Під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час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обговорень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судді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можуть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виступати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за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команди</a:t>
            </a:r>
            <a:r>
              <a:rPr lang="en-US" sz="1800" dirty="0">
                <a:ea typeface="+mn-lt"/>
                <a:cs typeface="+mn-lt"/>
              </a:rPr>
              <a:t> з </a:t>
            </a:r>
            <a:r>
              <a:rPr lang="en-US" sz="1800" dirty="0" err="1">
                <a:ea typeface="+mn-lt"/>
                <a:cs typeface="+mn-lt"/>
              </a:rPr>
              <a:t>глибшим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розумінням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кожної</a:t>
            </a:r>
            <a:r>
              <a:rPr lang="en-US" sz="1800" dirty="0">
                <a:ea typeface="+mn-lt"/>
                <a:cs typeface="+mn-lt"/>
              </a:rPr>
              <a:t> з </a:t>
            </a:r>
            <a:r>
              <a:rPr lang="en-US" sz="1800" dirty="0" err="1">
                <a:ea typeface="+mn-lt"/>
                <a:cs typeface="+mn-lt"/>
              </a:rPr>
              <a:t>основних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областей</a:t>
            </a:r>
            <a:r>
              <a:rPr lang="en-US" sz="1800" dirty="0">
                <a:ea typeface="+mn-lt"/>
                <a:cs typeface="+mn-lt"/>
              </a:rPr>
              <a:t>. </a:t>
            </a:r>
            <a:endParaRPr lang="en-US" sz="1800"/>
          </a:p>
          <a:p>
            <a:pPr marL="305435" indent="-305435"/>
            <a:r>
              <a:rPr lang="en-US" sz="1800" dirty="0" err="1">
                <a:ea typeface="+mn-lt"/>
                <a:cs typeface="+mn-lt"/>
              </a:rPr>
              <a:t>Покращення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суддівства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навчання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через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необхідність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наймати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менше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суддів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/>
          </a:p>
          <a:p>
            <a:pPr marL="305435" indent="-305435"/>
            <a:r>
              <a:rPr lang="en-US" sz="1800" err="1">
                <a:ea typeface="+mn-lt"/>
                <a:cs typeface="+mn-lt"/>
              </a:rPr>
              <a:t>Команди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як</a:t>
            </a:r>
            <a:r>
              <a:rPr lang="en-US" sz="1800" dirty="0">
                <a:ea typeface="+mn-lt"/>
                <a:cs typeface="+mn-lt"/>
              </a:rPr>
              <a:t> і </a:t>
            </a:r>
            <a:r>
              <a:rPr lang="en-US" sz="1800" err="1">
                <a:ea typeface="+mn-lt"/>
                <a:cs typeface="+mn-lt"/>
              </a:rPr>
              <a:t>раніше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отримують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увесь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час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презентації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який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вони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отримали</a:t>
            </a:r>
            <a:r>
              <a:rPr lang="en-US" sz="1800" dirty="0">
                <a:ea typeface="+mn-lt"/>
                <a:cs typeface="+mn-lt"/>
              </a:rPr>
              <a:t> б у </a:t>
            </a:r>
            <a:r>
              <a:rPr lang="en-US" sz="1800" err="1">
                <a:ea typeface="+mn-lt"/>
                <a:cs typeface="+mn-lt"/>
              </a:rPr>
              <a:t>індивідуальних</a:t>
            </a:r>
            <a:r>
              <a:rPr lang="en-US" sz="1800" dirty="0">
                <a:ea typeface="+mn-lt"/>
                <a:cs typeface="+mn-lt"/>
              </a:rPr>
              <a:t>/</a:t>
            </a:r>
            <a:r>
              <a:rPr lang="en-US" sz="1800" err="1">
                <a:ea typeface="+mn-lt"/>
                <a:cs typeface="+mn-lt"/>
              </a:rPr>
              <a:t>окремих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слотах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для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суддівства</a:t>
            </a:r>
            <a:r>
              <a:rPr lang="en-US" sz="1800" dirty="0">
                <a:ea typeface="+mn-lt"/>
                <a:cs typeface="+mn-lt"/>
              </a:rPr>
              <a:t>. 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A5D78-0023-D340-B3BE-7353E168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2022, FLL Tutorials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52D1-FC51-C248-91FB-9D080375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Google Shape;102;p1"/>
          <p:cNvSpPr txBox="1">
            <a:spLocks/>
          </p:cNvSpPr>
          <p:nvPr/>
        </p:nvSpPr>
        <p:spPr>
          <a:xfrm>
            <a:off x="6062472" y="6562839"/>
            <a:ext cx="3008376" cy="29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8911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312"/>
              <a:buFont typeface="Noto Sans Symbols"/>
              <a:buChar char="◼"/>
              <a:defRPr sz="3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15544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Char char="◼"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92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88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6880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Перекладено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групою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Mystic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dirty="0" err="1" smtClean="0">
                <a:latin typeface="Arial"/>
                <a:ea typeface="Arial"/>
                <a:cs typeface="Arial"/>
                <a:sym typeface="Arial"/>
              </a:rPr>
              <a:t>Beavers</a:t>
            </a:r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 #2101</a:t>
            </a:r>
            <a:endParaRPr lang="ru-RU" sz="105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7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УспІхІв</a:t>
            </a:r>
            <a:r>
              <a:rPr lang="en-US" dirty="0">
                <a:ea typeface="+mj-lt"/>
                <a:cs typeface="+mj-lt"/>
              </a:rPr>
              <a:t>!</a:t>
            </a:r>
            <a:endParaRPr lang="en-US" dirty="0" err="1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62" y="1505583"/>
            <a:ext cx="8547135" cy="4344144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Цей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посібник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створили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Санджай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Сешан</a:t>
            </a:r>
            <a:r>
              <a:rPr lang="en-US" sz="2400" dirty="0">
                <a:ea typeface="+mn-lt"/>
                <a:cs typeface="+mn-lt"/>
              </a:rPr>
              <a:t> і </a:t>
            </a:r>
            <a:r>
              <a:rPr lang="en-US" sz="2400" dirty="0" err="1">
                <a:ea typeface="+mn-lt"/>
                <a:cs typeface="+mn-lt"/>
              </a:rPr>
              <a:t>Арвінд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Сешан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Цей</a:t>
            </a:r>
            <a:r>
              <a:rPr lang="en-US" sz="2400" dirty="0"/>
              <a:t> </a:t>
            </a:r>
            <a:r>
              <a:rPr lang="en-US" sz="2400" dirty="0" err="1">
                <a:ea typeface="+mn-lt"/>
                <a:cs typeface="+mn-lt"/>
              </a:rPr>
              <a:t>посібник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був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перекладений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командою</a:t>
            </a:r>
            <a:r>
              <a:rPr lang="en-US" sz="2400" dirty="0">
                <a:ea typeface="+mn-lt"/>
                <a:cs typeface="+mn-lt"/>
              </a:rPr>
              <a:t> Mystic Beavers #2101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err="1">
                <a:ea typeface="+mn-lt"/>
                <a:cs typeface="+mn-lt"/>
              </a:rPr>
              <a:t>Більше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уроків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на</a:t>
            </a:r>
            <a:r>
              <a:rPr lang="en-US" sz="2400" dirty="0"/>
              <a:t> www.ev3lessons.com </a:t>
            </a:r>
            <a:r>
              <a:rPr lang="en-US" sz="2400" err="1"/>
              <a:t>та</a:t>
            </a:r>
            <a:r>
              <a:rPr lang="en-US" sz="2400" dirty="0"/>
              <a:t> </a:t>
            </a:r>
            <a:r>
              <a:rPr lang="en-US" sz="2400" dirty="0">
                <a:hlinkClick r:id="rId3"/>
              </a:rPr>
              <a:t>www.flltutorials.com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A036-66A8-F24D-BB87-252EAA10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8DB0F65E-97C9-448F-B0A5-A7C697A91A5A}"/>
              </a:ext>
            </a:extLst>
          </p:cNvPr>
          <p:cNvSpPr/>
          <p:nvPr/>
        </p:nvSpPr>
        <p:spPr>
          <a:xfrm>
            <a:off x="217043" y="239151"/>
            <a:ext cx="8589331" cy="13810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14B3F71-B9DB-433A-803D-48131421A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62" cy="363649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1DF0CCA-9DF8-438B-A722-7C54448C10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16" y="-2"/>
            <a:ext cx="5499786" cy="412484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D3B74B9-A119-46E6-B6D0-54FBB1BDD2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98" y="3429000"/>
            <a:ext cx="5266004" cy="570733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893E0C5-142F-4CF5-96BC-B8B8BA2421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502"/>
            <a:ext cx="4848664" cy="3636498"/>
          </a:xfrm>
          <a:prstGeom prst="rect">
            <a:avLst/>
          </a:prstGeom>
        </p:spPr>
      </p:pic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BE035F2F-3051-4511-AEFF-5B296FD3AF91}"/>
              </a:ext>
            </a:extLst>
          </p:cNvPr>
          <p:cNvSpPr/>
          <p:nvPr/>
        </p:nvSpPr>
        <p:spPr>
          <a:xfrm>
            <a:off x="1567543" y="2881522"/>
            <a:ext cx="6008914" cy="8853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EF85391-4359-4FAA-A791-BE2DFA2D665E}"/>
              </a:ext>
            </a:extLst>
          </p:cNvPr>
          <p:cNvSpPr/>
          <p:nvPr/>
        </p:nvSpPr>
        <p:spPr>
          <a:xfrm>
            <a:off x="2477516" y="2939487"/>
            <a:ext cx="4188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Mystic Beavers</a:t>
            </a:r>
            <a:endParaRPr lang="he-IL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5630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19163</TotalTime>
  <Words>270</Words>
  <Application>Microsoft Office PowerPoint</Application>
  <PresentationFormat>‫הצגה על המסך (4:3)</PresentationFormat>
  <Paragraphs>58</Paragraphs>
  <Slides>8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8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Corbel</vt:lpstr>
      <vt:lpstr>Gill Sans MT</vt:lpstr>
      <vt:lpstr>Noto Sans Symbols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КОНСОлідоване СУДІВСТВО</vt:lpstr>
      <vt:lpstr>ЩО ТАКЕ КОНСОЛІДОВАНЕ СУДДІВСТВО? </vt:lpstr>
      <vt:lpstr>ЩО ВІДБУВАЄТЬСЯ ПРИ КОНСОЛІДОВАНОМУ СУДДІВСТВІ? </vt:lpstr>
      <vt:lpstr>СУДДІ ЗАПОВНЮЮТЬ УСІ ТРИ РУБРИКИ</vt:lpstr>
      <vt:lpstr>ПОРАДИ ЩОДО СУДДІВ</vt:lpstr>
      <vt:lpstr>ПЕРЕВАГИ КОНСОЛІДОВАНОГО СУДДІВСТВА </vt:lpstr>
      <vt:lpstr>УспІхІв!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User1</cp:lastModifiedBy>
  <cp:revision>405</cp:revision>
  <cp:lastPrinted>2019-01-24T13:45:34Z</cp:lastPrinted>
  <dcterms:created xsi:type="dcterms:W3CDTF">2014-10-28T21:59:38Z</dcterms:created>
  <dcterms:modified xsi:type="dcterms:W3CDTF">2023-01-10T09:44:57Z</dcterms:modified>
</cp:coreProperties>
</file>