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868" r:id="rId8"/>
    <p:sldMasterId id="2147483880" r:id="rId9"/>
    <p:sldMasterId id="2147483892" r:id="rId10"/>
    <p:sldMasterId id="2147483904" r:id="rId11"/>
  </p:sldMasterIdLst>
  <p:notesMasterIdLst>
    <p:notesMasterId r:id="rId27"/>
  </p:notesMasterIdLst>
  <p:handoutMasterIdLst>
    <p:handoutMasterId r:id="rId28"/>
  </p:handoutMasterIdLst>
  <p:sldIdLst>
    <p:sldId id="282" r:id="rId12"/>
    <p:sldId id="283" r:id="rId13"/>
    <p:sldId id="293" r:id="rId14"/>
    <p:sldId id="258" r:id="rId15"/>
    <p:sldId id="294" r:id="rId16"/>
    <p:sldId id="265" r:id="rId17"/>
    <p:sldId id="267" r:id="rId18"/>
    <p:sldId id="270" r:id="rId19"/>
    <p:sldId id="284" r:id="rId20"/>
    <p:sldId id="292" r:id="rId21"/>
    <p:sldId id="291" r:id="rId22"/>
    <p:sldId id="297" r:id="rId23"/>
    <p:sldId id="295" r:id="rId24"/>
    <p:sldId id="286" r:id="rId25"/>
    <p:sldId id="29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0855E-EF58-473A-ADA7-033CC14E47E5}" v="1057" dt="2023-01-09T20:12:45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50"/>
  </p:normalViewPr>
  <p:slideViewPr>
    <p:cSldViewPr>
      <p:cViewPr varScale="1">
        <p:scale>
          <a:sx n="65" d="100"/>
          <a:sy n="65" d="100"/>
        </p:scale>
        <p:origin x="131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E6229F-93B1-2240-A09F-C602B390C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4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AEFE4F-AFF3-1640-95DB-81357B2FC53D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A9F093-48D1-724D-BB5D-75FC5448D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BD70A6-9805-0841-88E7-4D19CEA34D2B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Center for Computational Neurobiology, University of Missouri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214632-6C21-C441-9057-A8659EF0ED44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2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8EDF9A-79FE-0048-AC83-C663F3B247B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906463" y="385445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1138" y="5932488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/>
              <a:t>By Droids Robotics</a:t>
            </a: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4938713"/>
            <a:ext cx="1317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900" y="409575"/>
            <a:ext cx="3486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09575"/>
            <a:ext cx="484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600"/>
              <a:t>INTERMEDIATE EV3 PROGRAMMING LESSON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/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FF93B9-07AD-544A-92BA-4C93C1C2EA92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0DEC-4D00-C145-9ACB-09B3DD7ED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1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5976-EBA4-D44B-9162-D0702FFE000A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5B77-F652-144C-B550-9EAE96D1A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423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EF97-B69D-274E-8F1E-C4625E7F837D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8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066F-042E-6F47-8C8B-767745D60A5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1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047-9EDB-894D-AE06-4CAE5BB2E73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9501-554C-6C4A-A2E0-8322EB47E241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2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56F2-E379-454C-A697-580E720FBAD1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20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CD74-632D-7140-9FA2-D97F15462687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2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C73D-E821-8A43-942F-C0EC8F88D02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81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BD85-EBDE-B84B-A244-CDBD2B8EEF70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70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A30-C9CA-6C46-BCE1-B55A6624737A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67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369-136F-9341-8918-202679534987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5C2007-73C2-074E-BA61-91493DF6E9AF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5539-B19A-0E4D-98D0-AA9880B8E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9013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D206-831A-E345-8F19-BB209C331AA2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9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0CE4D1A-B0BC-E74B-B757-691DB44F287D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EAF479C-B4B9-CC47-B932-2FEC96BD6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18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0F5D510-639B-2E44-9F89-AE1592B61181}" type="datetime1">
              <a:rPr lang="en-US" smtClean="0"/>
              <a:t>1/10/2023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63BD9F0-5954-8C4D-99EB-7C57C53142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84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71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B52722-2C69-B84A-B5F7-9ADBE76A6F33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51B158-F806-A54F-8454-BA936544D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513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6EC0C-37C5-FE49-AED2-C3CED1F59B60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389F77-F42C-B148-B8A5-BB3BC27DD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55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9A7C92-09E7-3D4C-A444-F20083028E6A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87EAEE-F321-F349-A6BE-4C4BAB1E0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93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706D83-A5C5-C648-AEB2-E74F360F1F37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DEA4D5-85D1-C44B-AD7D-924AF1DFAC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6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D6D5BCF-5D67-9541-9776-48BADE6B93AA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8A8E8CD-EF53-8F4A-9D82-8F2CC1E945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355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BCCD6F-0E6E-A74C-A8EC-5C3B460BA10C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D6BC79-018F-254F-9963-9CB908C1F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2E86-6989-DF4A-BDC2-C623DF42225D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0ED9A0-3550-E541-BF77-1BF2B475D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254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EE601D-3CF4-4046-A3EC-4EE8B89EE41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2B3BE3-9AEA-EB43-8BF9-E911F27CF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88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977FC26-4BF3-EC41-9ACC-8EB750060CC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1ACD922-57B8-8E49-8689-6EC867D57B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C56F-0269-804D-8AB2-42F8B6F054D9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B65C-8C2E-FD4B-BA07-CDE5ED705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1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50F5-8C7D-3747-968B-5F4C94EF53A1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7C10-4D50-A141-9627-5B3C242F9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05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C3F1-646D-424B-B10A-1D1F7A9CA065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175C-2580-5640-BF10-12E609C44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759C-D440-C44E-9A29-79E8A2029116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4375-B2C4-6248-A42E-4E9AA05B9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8CCE-6305-3E4B-9F7A-FA1BBBAA4F34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AA69-10F7-5C47-A975-F51AB201F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5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4D8A-63E9-F045-92A8-32F08D8ABD5B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FAB0-D980-9945-9AD9-3D9517FD9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2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9EB6-2BD1-C642-93CF-4362AEE46646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2650-69DE-EF4E-9F32-B577F028A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860F-4750-C24B-A9FC-263E11101771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DC93-721D-E341-A1C6-ABDF52495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6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430A-2D72-DD4F-91DF-F09E96A37AA1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444B5B-9DCB-2043-B406-CA7E8ADA5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0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9F52-D125-2E4A-9105-9C6B5A742CD3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59E7-E397-DA48-8B0A-B8329A1C7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243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02C6-85E8-A944-BB6E-1509162A6EBB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DD0B-BB07-6042-91CC-A84E4C473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43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FFF2-57A5-124D-A519-BD962E638EE2}" type="datetime1">
              <a:rPr lang="en-US" smtClean="0"/>
              <a:t>1/10/2023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AF479C-B4B9-CC47-B932-2FEC96BD6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1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3" y="184726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7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F3BA-3A0A-6548-99E6-DC1D7AB058E4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D9F0-5954-8C4D-99EB-7C57C5314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5FA2-C6A7-544B-84E9-4F0BF0C6F46E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6F552-1243-514D-9FEB-2F9A99A28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</p:spTree>
    <p:extLst>
      <p:ext uri="{BB962C8B-B14F-4D97-AF65-F5344CB8AC3E}">
        <p14:creationId xmlns:p14="http://schemas.microsoft.com/office/powerpoint/2010/main" val="283049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148C-42D6-3E4E-8699-A6096CFD3C32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B158-F806-A54F-8454-BA936544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8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39C88-E831-914D-9181-05192965B2C0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9F77-F42C-B148-B8A5-BB3BC27D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76D4-B364-D542-99A1-3D87341C4A98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EAEE-F321-F349-A6BE-4C4BAB1E0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8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FA6E-3DD0-B041-A227-1C9A25EEC13F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A4D5-85D1-C44B-AD7D-924AF1DFA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2460C0-3B23-264C-B3B1-153FE23C07EC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24FC-64E4-B74A-9D63-D222DD342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22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C897-C1EE-1344-915C-945D46AABA12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E8CD-EF53-8F4A-9D82-8F2CC1E94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3364-FDB9-6947-90BC-E3EF46AF1AC6}" type="datetime1">
              <a:rPr lang="en-US" smtClean="0"/>
              <a:t>1/10/2023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D6BC79-018F-254F-9963-9CB908C1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3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E11F-D8D6-6B4C-B58B-1D6EE56FF8A4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3BE3-9AEA-EB43-8BF9-E911F27C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81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EA72-005F-1E44-A449-1BA35D2C3AD6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D922-57B8-8E49-8689-6EC867D57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3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10F0-2F6A-8C42-830D-4F08CD6649B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C91E-6CCC-CF4C-80E6-0C3D73E5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5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A226-144F-3D46-8AB7-A342D9255AF4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4F46-8974-D543-A49C-AEE06204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0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31C82-F031-5942-A325-84424A978E12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36C5-F0D3-C944-A0C2-0E76A60B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DC01-6EF6-C740-8F6C-089A64885F19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94CB-C5DD-E646-8C32-AE8D274C6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841A-0648-9647-A51D-DB4998C4FAE0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8203-269E-C642-8588-6D1F78FAB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A3CE-0DC3-F844-ADE5-A5DC05BEE243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A9F5-6DF2-7940-8AEE-DC3C52652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492A-8F8A-A543-808D-51A69FE5BD92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3690-FFF9-5A4F-8B96-5F67B8FCE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03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9D01-530C-5549-8A5A-9938359FCEAC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9AC3-C9F7-7544-8856-D83F1A07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5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0BC5-CE56-BA41-B4DB-BEC5E269E828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B439-931C-784C-913B-9F3670218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EAD0-8247-574B-9E46-07A6CF9EB1D9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4BAF-1DEA-DC46-B7B6-27648CEF5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2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1F3E-2BB7-F349-948A-AC122C0AEE3C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6B49-6ABD-C444-9F93-666B06240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9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5B6A-83D2-6A45-A489-1ED1A7BE4E1D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CF49-313C-2447-A6BE-9EDE163C5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31DB-6314-9A47-B04C-91E90E0B9BE3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BBF225-4E29-0746-A4A1-01ED8589F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941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F233D-3FCC-664D-8A69-AA8700E629FB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6E95-FDDA-5843-A4B0-9033FC344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66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FAC2-697C-8549-B716-B97DAEF5C86D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7A1D-B85C-F747-974D-361B0E4EE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69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C526-A9FB-B34C-87DB-ED1BD10BE9A1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F986-5B0F-A046-A701-5748E10E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58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39C8-AF49-C74C-89F2-E510E41155C2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630E-F31B-AB4F-B9FB-FFC103599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6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1B96-068E-F746-A02B-36612E785A52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EB57-AD70-6F4B-BCD3-3DA5917FA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79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2BB3-96EF-8740-B972-6A0B205F617D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3762-188B-2E47-BABF-63297FFF2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38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1C03-ECE2-3D48-9E4E-A0DED96BE795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E22E-2ED5-AE45-B20B-A30638D75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0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1F1C-6C6E-0340-B1D7-1A37E349F506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CC76-3178-7942-AA70-D518E6900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38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688E-4296-8F41-91AF-9876C21CC216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94D955-64FE-2547-ADE5-3D97A4B3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90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664C-8BB7-0C47-BBA5-95D1E043402B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7E3E-5F3D-C940-BF68-124B7928D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08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D951-DCB9-7A47-A9BA-F12FF60EF544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67B0-9C97-1340-910A-5BC7EEC15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926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400050"/>
            <a:ext cx="77422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30E2-3F7F-0F4B-B1E4-DB1C9180DD5A}" type="datetime1">
              <a:rPr lang="en-US" smtClean="0"/>
              <a:t>1/10/2023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7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2079-8940-5346-9876-7F5EBE29B78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FDEC-66A3-FF47-A9B3-5190D86F6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14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AF7A-1CB0-6F49-B294-6F7A55BF8EF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A969-C786-9243-864A-8A5674324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</p:spTree>
    <p:extLst>
      <p:ext uri="{BB962C8B-B14F-4D97-AF65-F5344CB8AC3E}">
        <p14:creationId xmlns:p14="http://schemas.microsoft.com/office/powerpoint/2010/main" val="49467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32DF-3428-8B44-B7E8-6A3C6E2B36AB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A8A7-52D4-404A-BDF7-3550436A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774B-3B40-BF45-8C71-14AF3C4AC173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A724-74DF-C740-8799-9F5F30AD8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31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1DC8-C288-0842-BD80-5E25CD9BDC10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45C6-DD16-E74F-AB9C-F753F874C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6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631F-E9EE-4240-A8FE-B4533248E192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3F0F-464E-714E-8C7B-39DE0847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3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14FA-6000-894D-B584-E9E007F0D9E9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D311-E3A3-904A-A6EA-A0E1B1D6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3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8B80-D712-4744-AF81-AF19CA4AFAED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6847-FD38-4F48-AD17-C3795DD6C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5257-FBC7-9E40-ABF4-92A0770C070B}" type="datetime1">
              <a:rPr lang="en-US" smtClean="0"/>
              <a:t>1/10/2023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1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E970-0016-A047-9C5F-56C2CF657756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D0B9-E544-1A4C-A71F-0B4394552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3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ADCD-CAC3-F54B-982B-5AB6979F6ABD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C0A7-43F5-194E-86BE-68652932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3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B306-C73E-6943-BCAF-975D91972E80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2FD6-C58A-9141-8C05-3E53069FA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7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70F8-15B2-4845-B9C4-4B044399E47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F440-DE9A-BA4A-AD00-04095DECF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2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5E6E-9530-4348-9F5E-3868A5AC2316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5B6-C6B4-6C49-8BF5-2BDEC0BB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00C8F-950F-AA44-985B-8C563626B055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160E-B4B8-804C-BF74-A12240CF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729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1EB4-B426-1E4A-8786-5499AF2055C5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68B6-4201-C242-942C-CC8A5FA20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5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1DD8-F9A9-4449-A632-715DADD0EC09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B3B1-9394-4F46-88D8-578B2B00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1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516E-82F6-1444-ABF5-526EE069189A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31E2-8E67-924C-8845-E1D86F1DC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69D6-DB5C-FD45-AF67-86C893E4CB42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A4F-0675-A644-90C1-9BF0B8BB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3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CF4D-3FF6-DF4B-8EB1-972EA41CA30D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FCCA-69C8-574D-A5E8-6ACA9601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7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2754-D1D9-5248-A46F-25DA1672025F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AF80-97F3-8E4D-879F-1F35553DB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6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F812-6E77-3D48-B692-8110B01A6A11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37D9-022D-C444-885C-0E06EFDA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3F05-5ADE-244D-8D5A-172F14ADDF84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7E67-A392-D847-8389-5E49E6D61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8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E6386-8A0E-5F4A-86C0-8E624BA81966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A3188-B154-1241-A808-020E50A87A7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pPr>
              <a:defRPr/>
            </a:pPr>
            <a:fld id="{9E4AFDEC-66A3-FF47-A9B3-5190D86F60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B1D49A4-4694-5D47-96AE-A4D66A90B678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5B315D-36C8-F54A-9E8C-E2F579B6E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26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B724F-22DD-B04B-8ABD-CD76243381BB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14A969-C786-9243-864A-8A5674324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</p:spTree>
    <p:extLst>
      <p:ext uri="{BB962C8B-B14F-4D97-AF65-F5344CB8AC3E}">
        <p14:creationId xmlns:p14="http://schemas.microsoft.com/office/powerpoint/2010/main" val="1631699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BC781-882C-BE48-9011-66FAC7E4BDAB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3A8A7-52D4-404A-BDF7-3550436AA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25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38DEF-6A1B-A649-B0C6-283879674651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945C6-DD16-E74F-AB9C-F753F874C6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09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60F8D-35AB-5F41-BC6E-34A10EBA8473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33F0F-464E-714E-8C7B-39DE0847D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5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EA328-8711-E74C-9330-B26150F4ECDF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5D311-E3A3-904A-A6EA-A0E1B1D66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D086-E38E-294D-8015-D914249674B0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16847-FD38-4F48-AD17-C3795DD6C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210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FD817-8766-6942-9B49-29EED538D83F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75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465B4-F35E-5844-B15C-D1A8C05F550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D0B9-E544-1A4C-A71F-0B4394552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9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B958F-8BDE-F749-9D87-D73117F852B3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FC0A7-43F5-194E-86BE-686529326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8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DA2C-6811-1447-8A5F-F4021CF0EF45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8ED32D-4025-AC4A-BAB8-67E833224CB8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53F1-5EA1-424F-A67E-843E62C05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1103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475C-DA59-704B-8921-DD31CDC3241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5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925-CBFD-CD4F-BB6B-212A970E7F6E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</p:spTree>
    <p:extLst>
      <p:ext uri="{BB962C8B-B14F-4D97-AF65-F5344CB8AC3E}">
        <p14:creationId xmlns:p14="http://schemas.microsoft.com/office/powerpoint/2010/main" val="1112148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AD56-564F-F244-B8AC-517C9A8D2BDE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7A5D-114C-C34D-8897-66FF9646C493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2B91-C2F9-DF4C-AF6C-6FA499EF6B08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88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101A-A264-FE41-936D-7857224B222F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03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F446-F5FE-5248-8E52-1199A40C81E3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322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3DE7-9CF1-5843-882B-918C2F2F9FCD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06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5EA5-68FD-6147-9BEF-67477630068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6AD0-0116-5947-A24A-31763C568E5B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87338"/>
            <a:ext cx="8596313" cy="873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04950"/>
            <a:ext cx="859631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A61606-741F-2B46-9608-A74825FA19A7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335088"/>
            <a:ext cx="8596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791" r:id="rId2"/>
    <p:sldLayoutId id="2147483841" r:id="rId3"/>
    <p:sldLayoutId id="2147483792" r:id="rId4"/>
    <p:sldLayoutId id="2147483793" r:id="rId5"/>
    <p:sldLayoutId id="2147483794" r:id="rId6"/>
    <p:sldLayoutId id="2147483842" r:id="rId7"/>
    <p:sldLayoutId id="2147483843" r:id="rId8"/>
    <p:sldLayoutId id="2147483844" r:id="rId9"/>
    <p:sldLayoutId id="2147483795" r:id="rId10"/>
    <p:sldLayoutId id="214748384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ED99-B034-AD4E-9CE3-458E38E4820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4D2AC78-D515-0B41-9140-BD772A60CB61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47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8B064C-2F91-1046-992F-2D2E8EB3DF8A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6FE7EC-8B91-A44E-954A-ECF1DE1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48" r:id="rId9"/>
    <p:sldLayoutId id="2147483802" r:id="rId10"/>
    <p:sldLayoutId id="214748380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0C9D7B-9DC4-0340-96F0-A482D3299B32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2F0B-2976-9B44-BC02-AD452B7D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04" r:id="rId4"/>
    <p:sldLayoutId id="2147483805" r:id="rId5"/>
    <p:sldLayoutId id="2147483806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73B837-AF38-D34F-A0F8-A7E09AEE6C60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9B4CF6-24FC-094E-8845-F9C4791EB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268824-6AA4-2848-B544-86573688C914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ED5E5E-3114-BC48-993E-6F2C237B4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59" r:id="rId9"/>
    <p:sldLayoutId id="2147483824" r:id="rId10"/>
    <p:sldLayoutId id="214748382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DB9740-582B-374A-ADDD-E7AC365EACE3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F166-FE31-BA43-97BE-40BD9FA5E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26" r:id="rId4"/>
    <p:sldLayoutId id="2147483827" r:id="rId5"/>
    <p:sldLayoutId id="2147483828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720A0D-7501-B34C-B901-638FEF99CA62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D21A4-60D9-1C46-B79D-C906E2E1B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F05127-A31B-B248-A4B1-1F745BF1EA43}" type="datetime1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D1EAEF1-C219-7E41-8C27-83EBE072CCCB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ars.sariel.pl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icopedia.com/fundamentals.html" TargetMode="External"/><Relationship Id="rId2" Type="http://schemas.openxmlformats.org/officeDocument/2006/relationships/hyperlink" Target="http://sariel.pl/2009/09/gears-tutorial/" TargetMode="Externa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3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latin typeface="Arial"/>
                <a:ea typeface="+mj-lt"/>
                <a:cs typeface="+mj-lt"/>
              </a:rPr>
              <a:t>Шестерні</a:t>
            </a:r>
            <a:r>
              <a:rPr lang="en-US" b="1" dirty="0">
                <a:latin typeface="Arial"/>
                <a:ea typeface="+mj-lt"/>
                <a:cs typeface="+mj-lt"/>
              </a:rPr>
              <a:t> </a:t>
            </a:r>
            <a:r>
              <a:rPr lang="en-US" dirty="0">
                <a:latin typeface="Arial"/>
                <a:ea typeface="+mj-lt"/>
                <a:cs typeface="+mj-lt"/>
              </a:rPr>
              <a:t>ДЛЯ РОБОТІВ LEGO </a:t>
            </a:r>
            <a:endParaRPr lang="uk-UA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81600"/>
            <a:ext cx="7989752" cy="590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lt"/>
                <a:cs typeface="+mn-lt"/>
              </a:rPr>
              <a:t>БРАТИ СЕШАНЬ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864130" y="5864423"/>
            <a:ext cx="74238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z-Cyrl-AZ" sz="1400" dirty="0" smtClean="0">
                <a:solidFill>
                  <a:schemeClr val="bg1"/>
                </a:solidFill>
              </a:rPr>
              <a:t>Перекладено </a:t>
            </a:r>
            <a:r>
              <a:rPr lang="az-Cyrl-AZ" sz="1400" dirty="0">
                <a:solidFill>
                  <a:schemeClr val="bg1"/>
                </a:solidFill>
              </a:rPr>
              <a:t>на українську  групою </a:t>
            </a:r>
            <a:r>
              <a:rPr lang="en-US" sz="1400" dirty="0">
                <a:solidFill>
                  <a:schemeClr val="bg1"/>
                </a:solidFill>
              </a:rPr>
              <a:t>KFAR GALIM </a:t>
            </a:r>
            <a:r>
              <a:rPr lang="en-US" sz="1400" dirty="0" err="1">
                <a:solidFill>
                  <a:schemeClr val="bg1"/>
                </a:solidFill>
              </a:rPr>
              <a:t>Atid</a:t>
            </a:r>
            <a:r>
              <a:rPr lang="en-US" sz="1400" dirty="0">
                <a:solidFill>
                  <a:schemeClr val="bg1"/>
                </a:solidFill>
              </a:rPr>
              <a:t> Plus, </a:t>
            </a:r>
            <a:r>
              <a:rPr lang="az-Cyrl-AZ" sz="1400" dirty="0">
                <a:solidFill>
                  <a:schemeClr val="bg1"/>
                </a:solidFill>
              </a:rPr>
              <a:t>ІЗРАЇЛЬ  #</a:t>
            </a:r>
            <a:r>
              <a:rPr lang="az-Cyrl-AZ" sz="1400" dirty="0" smtClean="0">
                <a:solidFill>
                  <a:schemeClr val="bg1"/>
                </a:solidFill>
              </a:rPr>
              <a:t>2101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lt"/>
                <a:cs typeface="+mj-lt"/>
              </a:rPr>
              <a:t>ПРОБЛЕМИ З ЛЕГО ШЕРЕСТЕРНЯМИ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>
                <a:ea typeface="+mn-lt"/>
                <a:cs typeface="+mn-lt"/>
              </a:rPr>
              <a:t>Дві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поширені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проблеми</a:t>
            </a:r>
            <a:r>
              <a:rPr lang="en-US" sz="2400" dirty="0">
                <a:ea typeface="+mn-lt"/>
                <a:cs typeface="+mn-lt"/>
              </a:rPr>
              <a:t>, з </a:t>
            </a:r>
            <a:r>
              <a:rPr lang="en-US" sz="2400" dirty="0" err="1">
                <a:ea typeface="+mn-lt"/>
                <a:cs typeface="+mn-lt"/>
              </a:rPr>
              <a:t>якими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можете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зіткнутися</a:t>
            </a:r>
            <a:r>
              <a:rPr lang="en-US" sz="2400" dirty="0">
                <a:ea typeface="+mn-lt"/>
                <a:cs typeface="+mn-lt"/>
              </a:rPr>
              <a:t>:</a:t>
            </a:r>
          </a:p>
          <a:p>
            <a:pPr marL="800100" lvl="1" indent="-342900"/>
            <a:r>
              <a:rPr lang="en-US" sz="2000" dirty="0" err="1">
                <a:ea typeface="+mn-lt"/>
                <a:cs typeface="+mn-lt"/>
              </a:rPr>
              <a:t>Ковзання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шестерні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dirty="0" err="1">
                <a:ea typeface="+mn-lt"/>
                <a:cs typeface="+mn-lt"/>
              </a:rPr>
              <a:t>Ковзання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відбувається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коли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зуби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шестерень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скачуть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коли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подаєте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потужність</a:t>
            </a:r>
            <a:endParaRPr lang="en-US" dirty="0" err="1"/>
          </a:p>
          <a:p>
            <a:pPr marL="342900" indent="-342900">
              <a:buFont typeface="Arial" charset="0"/>
              <a:buChar char="•"/>
            </a:pPr>
            <a:endParaRPr lang="en-US" altLang="en-US" sz="2400" dirty="0"/>
          </a:p>
          <a:p>
            <a:pPr marL="800100" lvl="1" indent="-342900"/>
            <a:r>
              <a:rPr lang="en-US" sz="2000" dirty="0" err="1">
                <a:ea typeface="+mn-lt"/>
                <a:cs typeface="+mn-lt"/>
              </a:rPr>
              <a:t>Люфт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шестерень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dirty="0" err="1">
                <a:ea typeface="+mn-lt"/>
                <a:cs typeface="+mn-lt"/>
              </a:rPr>
              <a:t>Люфт</a:t>
            </a:r>
            <a:r>
              <a:rPr lang="en-US" sz="2000" dirty="0">
                <a:ea typeface="+mn-lt"/>
                <a:cs typeface="+mn-lt"/>
              </a:rPr>
              <a:t> — </a:t>
            </a:r>
            <a:r>
              <a:rPr lang="en-US" sz="2000" dirty="0" err="1">
                <a:ea typeface="+mn-lt"/>
                <a:cs typeface="+mn-lt"/>
              </a:rPr>
              <a:t>це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простір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між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зубцями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де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шестерні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заходять</a:t>
            </a:r>
            <a:r>
              <a:rPr lang="en-US" sz="2000" dirty="0">
                <a:ea typeface="+mn-lt"/>
                <a:cs typeface="+mn-lt"/>
              </a:rPr>
              <a:t> у </a:t>
            </a:r>
            <a:r>
              <a:rPr lang="en-US" sz="2000" dirty="0" err="1">
                <a:ea typeface="+mn-lt"/>
                <a:cs typeface="+mn-lt"/>
              </a:rPr>
              <a:t>зачеплення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Коли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місця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забагато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це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називається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слабиною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Коли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його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занадто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мало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ви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створюєте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занадто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багато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тертя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dirty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EF3A1C-0ECC-DC4D-BDCD-0E638A9682C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762000" y="4724400"/>
            <a:ext cx="7694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Рішення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намагайтеся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уникати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довгої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послідовності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шестерень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Використовуйте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коробку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шестерень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Сітчасті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шестерні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згідно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специфікації</a:t>
            </a:r>
            <a:r>
              <a:rPr lang="en-US" dirty="0">
                <a:latin typeface="Arial"/>
                <a:cs typeface="Arial"/>
              </a:rPr>
              <a:t>. 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06" y="633046"/>
            <a:ext cx="8053251" cy="569582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ea typeface="+mj-lt"/>
                <a:cs typeface="+mj-lt"/>
              </a:rPr>
              <a:t>КОРОБКИ </a:t>
            </a:r>
            <a:r>
              <a:rPr lang="en-US" sz="2000" dirty="0" err="1">
                <a:ea typeface="+mj-lt"/>
                <a:cs typeface="+mj-lt"/>
              </a:rPr>
              <a:t>шестерень</a:t>
            </a:r>
            <a:r>
              <a:rPr lang="en-US" sz="2000" dirty="0">
                <a:ea typeface="+mj-lt"/>
                <a:cs typeface="+mj-lt"/>
              </a:rPr>
              <a:t> МОЖУТЬ БУТИ КОРИСНИМИ</a:t>
            </a:r>
            <a:endParaRPr lang="uk-UA" sz="2000">
              <a:latin typeface="Corbel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657600" cy="4654550"/>
          </a:xfrm>
        </p:spPr>
        <p:txBody>
          <a:bodyPr>
            <a:normAutofit fontScale="47500" lnSpcReduction="20000"/>
          </a:bodyPr>
          <a:lstStyle/>
          <a:p>
            <a:pPr marL="305435" indent="-305435">
              <a:buFont typeface="Wingdings 2" charset="0"/>
              <a:buChar char=""/>
            </a:pPr>
            <a:r>
              <a:rPr lang="en-US" dirty="0" err="1">
                <a:ea typeface="+mn-lt"/>
                <a:cs typeface="+mn-lt"/>
              </a:rPr>
              <a:t>Коробки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шестерень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можуть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допомогти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зменшити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деякі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проблеми</a:t>
            </a:r>
            <a:r>
              <a:rPr lang="en-US" dirty="0">
                <a:ea typeface="+mn-lt"/>
                <a:cs typeface="+mn-lt"/>
              </a:rPr>
              <a:t>, з </a:t>
            </a:r>
            <a:r>
              <a:rPr lang="en-US" dirty="0" err="1">
                <a:ea typeface="+mn-lt"/>
                <a:cs typeface="+mn-lt"/>
              </a:rPr>
              <a:t>якими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можете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зіткнутися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під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час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будівництва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допомогою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передач</a:t>
            </a:r>
            <a:r>
              <a:rPr lang="en-US" dirty="0">
                <a:ea typeface="+mn-lt"/>
                <a:cs typeface="+mn-lt"/>
              </a:rPr>
              <a:t>. </a:t>
            </a:r>
            <a:endParaRPr lang="uk-UA"/>
          </a:p>
          <a:p>
            <a:pPr marL="305435" indent="-305435">
              <a:buFont typeface="Wingdings 2" charset="0"/>
              <a:buChar char=""/>
            </a:pPr>
            <a:endParaRPr lang="en-US"/>
          </a:p>
          <a:p>
            <a:pPr marL="305435" indent="-305435">
              <a:buFont typeface="Wingdings 2" charset="0"/>
              <a:buChar char=""/>
            </a:pPr>
            <a:r>
              <a:rPr lang="en-US" dirty="0" err="1">
                <a:ea typeface="+mn-lt"/>
                <a:cs typeface="+mn-lt"/>
              </a:rPr>
              <a:t>Деякі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вже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готові</a:t>
            </a:r>
            <a:r>
              <a:rPr lang="en-US" dirty="0">
                <a:ea typeface="+mn-lt"/>
                <a:cs typeface="+mn-lt"/>
              </a:rPr>
              <a:t> (з </a:t>
            </a:r>
            <a:r>
              <a:rPr lang="en-US" dirty="0" err="1">
                <a:ea typeface="+mn-lt"/>
                <a:cs typeface="+mn-lt"/>
              </a:rPr>
              <a:t>передачами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комплекті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 dirty="0"/>
          </a:p>
          <a:p>
            <a:pPr marL="305435" indent="-305435">
              <a:buFont typeface="Wingdings 2" charset="0"/>
              <a:buChar char=""/>
            </a:pPr>
            <a:endParaRPr lang="en-US"/>
          </a:p>
          <a:p>
            <a:pPr marL="305435" indent="-305435">
              <a:buFont typeface="Wingdings 2" charset="0"/>
              <a:buChar char=""/>
            </a:pPr>
            <a:r>
              <a:rPr lang="en-US" dirty="0" err="1">
                <a:ea typeface="+mn-lt"/>
                <a:cs typeface="+mn-lt"/>
              </a:rPr>
              <a:t>Деяким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потрібно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вставити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шестерні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коробки</a:t>
            </a:r>
            <a:endParaRPr lang="en-US" dirty="0" err="1"/>
          </a:p>
          <a:p>
            <a:pPr marL="305435" indent="-305435">
              <a:buFont typeface="Wingdings 2" charset="0"/>
              <a:buChar char=""/>
            </a:pPr>
            <a:endParaRPr lang="en-US"/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ea typeface="+mn-lt"/>
                <a:cs typeface="+mn-lt"/>
              </a:rPr>
              <a:t>Деякі</a:t>
            </a:r>
            <a:r>
              <a:rPr lang="en-US" dirty="0">
                <a:ea typeface="+mn-lt"/>
                <a:cs typeface="+mn-lt"/>
              </a:rPr>
              <a:t> з </a:t>
            </a:r>
            <a:r>
              <a:rPr lang="en-US" dirty="0" err="1">
                <a:ea typeface="+mn-lt"/>
                <a:cs typeface="+mn-lt"/>
              </a:rPr>
              <a:t>них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можна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зібрати</a:t>
            </a:r>
            <a:r>
              <a:rPr lang="en-US" dirty="0">
                <a:ea typeface="+mn-lt"/>
                <a:cs typeface="+mn-lt"/>
              </a:rPr>
              <a:t> з </a:t>
            </a:r>
            <a:r>
              <a:rPr lang="en-US" dirty="0" err="1">
                <a:ea typeface="+mn-lt"/>
                <a:cs typeface="+mn-lt"/>
              </a:rPr>
              <a:t>нуля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допомогою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технічних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частин</a:t>
            </a:r>
            <a:endParaRPr lang="en-US" dirty="0" err="1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4BA9A4-80D6-3E46-ACA9-55CC5FFB5E6A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54512" y="2392633"/>
            <a:ext cx="4800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975474" y="3534046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375274" y="4448446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6224587" y="4448446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09600"/>
            <a:ext cx="7989752" cy="79690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>
                <a:ea typeface="+mj-lt"/>
                <a:cs typeface="+mj-lt"/>
              </a:rPr>
              <a:t>РЕйковi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шестернi</a:t>
            </a:r>
            <a:r>
              <a:rPr lang="en-US" dirty="0">
                <a:ea typeface="+mj-lt"/>
                <a:cs typeface="+mj-lt"/>
              </a:rPr>
              <a:t> ДЛЯ ВЕРТИКАЛЬНОГО І ГОРИЗОНТАЛЬНОГО РУХУ</a:t>
            </a:r>
            <a:endParaRPr lang="uk-UA" dirty="0"/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ECAF60-F140-E14C-AF19-DBF808F5D925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554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129" y="5144181"/>
            <a:ext cx="411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35"/>
          <a:stretch>
            <a:fillRect/>
          </a:stretch>
        </p:blipFill>
        <p:spPr bwMode="auto">
          <a:xfrm>
            <a:off x="762000" y="1752600"/>
            <a:ext cx="24384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760413" y="4824413"/>
            <a:ext cx="2209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Опорна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конструкція</a:t>
            </a:r>
            <a:r>
              <a:rPr lang="en-US" dirty="0">
                <a:latin typeface="Arial"/>
                <a:cs typeface="Arial"/>
              </a:rPr>
              <a:t> Wall-E7 </a:t>
            </a:r>
            <a:r>
              <a:rPr lang="en-US" dirty="0" err="1">
                <a:latin typeface="Arial"/>
                <a:cs typeface="Arial"/>
              </a:rPr>
              <a:t>від</a:t>
            </a:r>
            <a:r>
              <a:rPr lang="en-US" dirty="0">
                <a:latin typeface="Arial"/>
                <a:cs typeface="Arial"/>
              </a:rPr>
              <a:t> Marc-Andre </a:t>
            </a:r>
            <a:r>
              <a:rPr lang="en-US" dirty="0" err="1">
                <a:latin typeface="Arial"/>
                <a:cs typeface="Arial"/>
              </a:rPr>
              <a:t>Bazergui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виконана</a:t>
            </a:r>
            <a:r>
              <a:rPr lang="en-US" dirty="0">
                <a:latin typeface="Arial"/>
                <a:cs typeface="Arial"/>
              </a:rPr>
              <a:t> з </a:t>
            </a:r>
            <a:r>
              <a:rPr lang="en-US" dirty="0" err="1">
                <a:latin typeface="Arial"/>
                <a:cs typeface="Arial"/>
              </a:rPr>
              <a:t>рейковими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шестернями</a:t>
            </a:r>
            <a:endParaRPr lang="en-US" dirty="0" err="1">
              <a:cs typeface="Arial"/>
            </a:endParaRPr>
          </a:p>
        </p:txBody>
      </p:sp>
      <p:sp>
        <p:nvSpPr>
          <p:cNvPr id="65543" name="TextBox 11"/>
          <p:cNvSpPr txBox="1">
            <a:spLocks noChangeArrowheads="1"/>
          </p:cNvSpPr>
          <p:nvPr/>
        </p:nvSpPr>
        <p:spPr bwMode="auto">
          <a:xfrm>
            <a:off x="3921125" y="4221163"/>
            <a:ext cx="4102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PIX3L PLOTT3R </a:t>
            </a:r>
            <a:r>
              <a:rPr lang="en-US" dirty="0" err="1">
                <a:latin typeface="Arial"/>
                <a:cs typeface="Arial"/>
              </a:rPr>
              <a:t>від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Санджая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та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Арвінда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Сешана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використовує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рейковi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шестернi</a:t>
            </a:r>
            <a:endParaRPr lang="uk-UA" dirty="0" err="1"/>
          </a:p>
        </p:txBody>
      </p:sp>
      <p:pic>
        <p:nvPicPr>
          <p:cNvPr id="655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636713"/>
            <a:ext cx="2978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92" y="714689"/>
            <a:ext cx="7989752" cy="596796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lt"/>
                <a:cs typeface="+mj-lt"/>
              </a:rPr>
              <a:t>КОРИСНИЙ ІНСТРУМЕНТ ОНЛАЙН-ЗНАЧЕННЯ</a:t>
            </a:r>
            <a:endParaRPr lang="uk-UA" dirty="0"/>
          </a:p>
        </p:txBody>
      </p:sp>
      <p:pic>
        <p:nvPicPr>
          <p:cNvPr id="6656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88638"/>
            <a:ext cx="5943600" cy="3954463"/>
          </a:xfrm>
        </p:spPr>
      </p:pic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C124C-E265-E348-A70D-093869441FE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654284" y="5847468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hlinkClick r:id="rId3"/>
              </a:rPr>
              <a:t>http://gears.sariel.pl/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lt"/>
                <a:cs typeface="+mj-lt"/>
              </a:rPr>
              <a:t>ІНШІ КОРИСНІ РЕСУРСИ</a:t>
            </a:r>
            <a:endParaRPr lang="uk-UA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610635" cy="4353215"/>
          </a:xfrm>
        </p:spPr>
        <p:txBody>
          <a:bodyPr>
            <a:normAutofit fontScale="92500"/>
          </a:bodyPr>
          <a:lstStyle/>
          <a:p>
            <a:pPr marL="305435" indent="-305435"/>
            <a:r>
              <a:rPr lang="en-US" dirty="0" err="1">
                <a:ea typeface="+mn-lt"/>
                <a:cs typeface="+mn-lt"/>
              </a:rPr>
              <a:t>Детальніше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шестерні</a:t>
            </a:r>
            <a:r>
              <a:rPr lang="en-US" dirty="0">
                <a:ea typeface="+mn-lt"/>
                <a:cs typeface="+mn-lt"/>
              </a:rPr>
              <a:t>:</a:t>
            </a:r>
            <a:r>
              <a:rPr lang="en-US" altLang="en-US" dirty="0"/>
              <a:t> </a:t>
            </a:r>
            <a:r>
              <a:rPr lang="en-US" altLang="en-US" dirty="0">
                <a:hlinkClick r:id="rId2"/>
              </a:rPr>
              <a:t>http://sariel.pl/2009/09/gears-tutorial/</a:t>
            </a:r>
            <a:endParaRPr lang="en-US" altLang="en-US" dirty="0"/>
          </a:p>
          <a:p>
            <a:pPr marL="305435" indent="-305435"/>
            <a:r>
              <a:rPr lang="en-US" dirty="0" err="1">
                <a:ea typeface="+mn-lt"/>
                <a:cs typeface="+mn-lt"/>
              </a:rPr>
              <a:t>Анімація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шестерні</a:t>
            </a:r>
            <a:r>
              <a:rPr lang="en-US" dirty="0">
                <a:ea typeface="+mn-lt"/>
                <a:cs typeface="+mn-lt"/>
              </a:rPr>
              <a:t>:</a:t>
            </a:r>
            <a:r>
              <a:rPr lang="en-US" altLang="en-US" dirty="0"/>
              <a:t> </a:t>
            </a:r>
            <a:r>
              <a:rPr lang="en-US" altLang="en-US" dirty="0">
                <a:hlinkClick r:id="rId3"/>
              </a:rPr>
              <a:t>http://technicopedia.com/fundamentals.html</a:t>
            </a:r>
            <a:endParaRPr lang="en-US" altLang="en-US" dirty="0"/>
          </a:p>
          <a:p>
            <a:pPr marL="305435" indent="-305435"/>
            <a:r>
              <a:rPr lang="en-US" altLang="en-US" dirty="0"/>
              <a:t>Technic Gearing: </a:t>
            </a:r>
            <a:r>
              <a:rPr lang="en-US" altLang="en-US" b="0" dirty="0"/>
              <a:t>Books by Yoshihito Isogawa</a:t>
            </a:r>
          </a:p>
          <a:p>
            <a:pPr marL="305435" indent="-305435"/>
            <a:endParaRPr lang="en-US" altLang="en-US"/>
          </a:p>
          <a:p>
            <a:pPr marL="305435" indent="-305435"/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B1D98-F05E-714B-9251-D6C90E20073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Успiхiв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62" y="1505583"/>
            <a:ext cx="8891850" cy="4344144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err="1">
                <a:ea typeface="+mn-lt"/>
                <a:cs typeface="+mn-lt"/>
              </a:rPr>
              <a:t>Цей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посібник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створили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Санджай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Сешан</a:t>
            </a:r>
            <a:r>
              <a:rPr lang="en-US" dirty="0">
                <a:ea typeface="+mn-lt"/>
                <a:cs typeface="+mn-lt"/>
              </a:rPr>
              <a:t> і </a:t>
            </a:r>
            <a:r>
              <a:rPr lang="en-US" dirty="0" err="1">
                <a:ea typeface="+mn-lt"/>
                <a:cs typeface="+mn-lt"/>
              </a:rPr>
              <a:t>Арвінд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Сешан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ea typeface="+mn-lt"/>
                <a:cs typeface="+mn-lt"/>
              </a:rPr>
              <a:t>Більше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уроків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www.ev3lessons.com</a:t>
            </a:r>
            <a:r>
              <a:rPr lang="en-US" dirty="0"/>
              <a:t> 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www.flltutorials.com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Урок</a:t>
            </a:r>
            <a:r>
              <a:rPr lang="en-US" dirty="0"/>
              <a:t> </a:t>
            </a:r>
            <a:r>
              <a:rPr lang="en-US" dirty="0" err="1"/>
              <a:t>перекладений</a:t>
            </a:r>
            <a:r>
              <a:rPr lang="en-US" dirty="0"/>
              <a:t> </a:t>
            </a:r>
            <a:r>
              <a:rPr lang="en-US" dirty="0" err="1"/>
              <a:t>групою</a:t>
            </a:r>
            <a:r>
              <a:rPr lang="en-US" dirty="0"/>
              <a:t> Mystic Beavers #2101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130" y="5058746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9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dirty="0" err="1">
                <a:ea typeface="+mj-lt"/>
                <a:cs typeface="+mj-lt"/>
              </a:rPr>
              <a:t>Цілі</a:t>
            </a:r>
            <a:endParaRPr lang="uk-UA" dirty="0" err="1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en-US" dirty="0" err="1">
                <a:ea typeface="+mn-lt"/>
                <a:cs typeface="+mn-lt"/>
              </a:rPr>
              <a:t>Дізнайтеся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різні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типи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шестерень</a:t>
            </a:r>
            <a:r>
              <a:rPr lang="en-US" dirty="0">
                <a:ea typeface="+mn-lt"/>
                <a:cs typeface="+mn-lt"/>
              </a:rPr>
              <a:t> LEGO </a:t>
            </a:r>
            <a:r>
              <a:rPr lang="en-US" dirty="0" err="1">
                <a:ea typeface="+mn-lt"/>
                <a:cs typeface="+mn-lt"/>
              </a:rPr>
              <a:t>та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чого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їх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використовуєте</a:t>
            </a:r>
            <a:endParaRPr lang="uk-UA" dirty="0" err="1"/>
          </a:p>
          <a:p>
            <a:pPr marL="305435" indent="-305435"/>
            <a:r>
              <a:rPr lang="en-US" dirty="0" err="1">
                <a:ea typeface="+mn-lt"/>
                <a:cs typeface="+mn-lt"/>
              </a:rPr>
              <a:t>Навчіться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розраховувати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коефіцієнти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шестерень</a:t>
            </a:r>
            <a:endParaRPr lang="en-US" dirty="0" err="1"/>
          </a:p>
          <a:p>
            <a:pPr marL="305435" indent="-305435"/>
            <a:r>
              <a:rPr lang="en-US" dirty="0" err="1">
                <a:ea typeface="+mn-lt"/>
                <a:cs typeface="+mn-lt"/>
              </a:rPr>
              <a:t>Вивчіть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деякі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корисні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прийоми</a:t>
            </a:r>
            <a:r>
              <a:rPr lang="en-US" dirty="0">
                <a:ea typeface="+mn-lt"/>
                <a:cs typeface="+mn-lt"/>
              </a:rPr>
              <a:t> з </a:t>
            </a:r>
            <a:r>
              <a:rPr lang="en-US" dirty="0" err="1">
                <a:ea typeface="+mn-lt"/>
                <a:cs typeface="+mn-lt"/>
              </a:rPr>
              <a:t>шестернями</a:t>
            </a:r>
            <a:endParaRPr lang="en-US" dirty="0">
              <a:ea typeface="+mn-lt"/>
              <a:cs typeface="+mn-lt"/>
            </a:endParaRPr>
          </a:p>
          <a:p>
            <a:pPr marL="305435" indent="-305435"/>
            <a:endParaRPr lang="en-US" altLang="en-US" dirty="0"/>
          </a:p>
          <a:p>
            <a:pPr marL="305435" indent="-305435"/>
            <a:endParaRPr lang="en-US" altLang="en-US" dirty="0"/>
          </a:p>
          <a:p>
            <a:pPr marL="305435" indent="-305435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12F975-0285-474F-86F4-5F69AF159A0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lt"/>
                <a:cs typeface="+mj-lt"/>
              </a:rPr>
              <a:t>ЩО ТАКЕ </a:t>
            </a:r>
            <a:r>
              <a:rPr lang="en-US" dirty="0" err="1">
                <a:ea typeface="+mj-lt"/>
                <a:cs typeface="+mj-lt"/>
              </a:rPr>
              <a:t>шестерня</a:t>
            </a:r>
            <a:r>
              <a:rPr lang="en-US" dirty="0">
                <a:ea typeface="+mj-lt"/>
                <a:cs typeface="+mj-lt"/>
              </a:rPr>
              <a:t>? </a:t>
            </a:r>
            <a:endParaRPr lang="uk-UA" dirty="0"/>
          </a:p>
        </p:txBody>
      </p:sp>
      <p:sp>
        <p:nvSpPr>
          <p:cNvPr id="6144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81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sz="1700" dirty="0" err="1">
                <a:ea typeface="+mn-lt"/>
                <a:cs typeface="+mn-lt"/>
              </a:rPr>
              <a:t>Шестерня</a:t>
            </a:r>
            <a:r>
              <a:rPr lang="en-US" sz="1700" dirty="0">
                <a:ea typeface="+mn-lt"/>
                <a:cs typeface="+mn-lt"/>
              </a:rPr>
              <a:t> — </a:t>
            </a:r>
            <a:r>
              <a:rPr lang="en-US" sz="1700" dirty="0" err="1">
                <a:ea typeface="+mn-lt"/>
                <a:cs typeface="+mn-lt"/>
              </a:rPr>
              <a:t>це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колесо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із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зубцями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яке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входить</a:t>
            </a:r>
            <a:r>
              <a:rPr lang="en-US" sz="1700" dirty="0">
                <a:ea typeface="+mn-lt"/>
                <a:cs typeface="+mn-lt"/>
              </a:rPr>
              <a:t> в </a:t>
            </a:r>
            <a:r>
              <a:rPr lang="en-US" sz="1700" dirty="0" err="1">
                <a:ea typeface="+mn-lt"/>
                <a:cs typeface="+mn-lt"/>
              </a:rPr>
              <a:t>зачеплення</a:t>
            </a:r>
            <a:r>
              <a:rPr lang="en-US" sz="1700" dirty="0">
                <a:ea typeface="+mn-lt"/>
                <a:cs typeface="+mn-lt"/>
              </a:rPr>
              <a:t> з </a:t>
            </a:r>
            <a:r>
              <a:rPr lang="en-US" sz="1700" dirty="0" err="1">
                <a:ea typeface="+mn-lt"/>
                <a:cs typeface="+mn-lt"/>
              </a:rPr>
              <a:t>іншою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шестірнею</a:t>
            </a:r>
            <a:endParaRPr lang="uk-UA" dirty="0"/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sz="1700" dirty="0">
                <a:ea typeface="+mn-lt"/>
                <a:cs typeface="+mn-lt"/>
              </a:rPr>
              <a:t>Існує </a:t>
            </a:r>
            <a:r>
              <a:rPr lang="en-US" sz="1700" dirty="0" err="1">
                <a:ea typeface="+mn-lt"/>
                <a:cs typeface="+mn-lt"/>
              </a:rPr>
              <a:t>багато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різних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видів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шестернь</a:t>
            </a:r>
            <a:endParaRPr lang="en-US" sz="1700" dirty="0">
              <a:ea typeface="+mn-lt"/>
              <a:cs typeface="+mn-lt"/>
            </a:endParaRPr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sz="1700" dirty="0" err="1">
                <a:ea typeface="+mn-lt"/>
                <a:cs typeface="+mn-lt"/>
              </a:rPr>
              <a:t>Шестерні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завзивачай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використвують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для</a:t>
            </a:r>
            <a:endParaRPr lang="en-US" dirty="0"/>
          </a:p>
          <a:p>
            <a:pPr marL="914400" lvl="1" indent="-457200">
              <a:spcBef>
                <a:spcPct val="0"/>
              </a:spcBef>
            </a:pPr>
            <a:r>
              <a:rPr lang="en-US" sz="1700" dirty="0" err="1">
                <a:ea typeface="+mn-lt"/>
                <a:cs typeface="+mn-lt"/>
              </a:rPr>
              <a:t>Зміни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швидкості</a:t>
            </a:r>
            <a:endParaRPr lang="en-US" dirty="0" err="1"/>
          </a:p>
          <a:p>
            <a:pPr marL="914400" lvl="1" indent="-457200">
              <a:spcBef>
                <a:spcPct val="0"/>
              </a:spcBef>
            </a:pPr>
            <a:r>
              <a:rPr lang="en-US" sz="1700" dirty="0" err="1">
                <a:ea typeface="+mn-lt"/>
                <a:cs typeface="+mn-lt"/>
              </a:rPr>
              <a:t>Зміни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крутного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моменту</a:t>
            </a:r>
            <a:endParaRPr lang="en-US" sz="1700" dirty="0">
              <a:ea typeface="+mn-lt"/>
              <a:cs typeface="+mn-lt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1700" dirty="0" err="1">
                <a:ea typeface="+mn-lt"/>
                <a:cs typeface="+mn-lt"/>
              </a:rPr>
              <a:t>Зміни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напрямку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92875"/>
            <a:ext cx="3429000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A8B0E14-73A0-6C42-94C0-6A871044D6BF}" type="slidenum">
              <a:rPr lang="en-US" altLang="en-US" sz="1400" b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400" b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244" y="1615617"/>
            <a:ext cx="6680200" cy="381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cap="none" dirty="0">
                <a:ea typeface="+mj-lt"/>
                <a:cs typeface="+mj-lt"/>
              </a:rPr>
              <a:t>ЗВИЧАЙНІ ШЕРСТЕРНІ LEGO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1742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368540-AD78-8548-9FCD-77066374041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52499" y="1600200"/>
            <a:ext cx="1165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az-Cyrl-AZ" altLang="en-US" sz="1000" dirty="0"/>
              <a:t>Поворотний стіл</a:t>
            </a:r>
            <a:endParaRPr lang="en-US" altLang="en-US" sz="1000" dirty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7400928" y="5265372"/>
            <a:ext cx="1570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az-Cyrl-AZ" altLang="en-US" sz="1000" dirty="0" smtClean="0"/>
              <a:t>Черв'ячна</a:t>
            </a:r>
            <a:endParaRPr lang="en-US" altLang="en-US" sz="1000" dirty="0" smtClean="0"/>
          </a:p>
          <a:p>
            <a:pPr algn="ctr"/>
            <a:r>
              <a:rPr lang="az-Cyrl-AZ" altLang="en-US" sz="1000" dirty="0" smtClean="0"/>
              <a:t> </a:t>
            </a:r>
            <a:r>
              <a:rPr lang="az-Cyrl-AZ" altLang="en-US" sz="1000" dirty="0"/>
              <a:t>передача</a:t>
            </a:r>
            <a:endParaRPr lang="en-US" altLang="en-US" sz="1000" dirty="0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992688" y="1652588"/>
            <a:ext cx="11033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az-Cyrl-AZ" altLang="en-US" sz="1000" dirty="0"/>
              <a:t>зубчаста рейка</a:t>
            </a:r>
            <a:endParaRPr lang="en-US" altLang="en-US" sz="1000" dirty="0"/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4953000" y="2566988"/>
            <a:ext cx="1419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az-Cyrl-AZ" altLang="en-US" sz="1000" dirty="0"/>
              <a:t>Прямозубі шестерні</a:t>
            </a:r>
            <a:endParaRPr lang="en-US" altLang="en-US" sz="1000" dirty="0"/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4630738" y="3411538"/>
            <a:ext cx="1797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az-Cyrl-AZ" altLang="en-US" sz="1000" dirty="0"/>
              <a:t>Подвійні конічні шестерні</a:t>
            </a:r>
            <a:endParaRPr lang="en-US" altLang="en-US" sz="1000" dirty="0"/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4514849" y="5305425"/>
            <a:ext cx="1857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az-Cyrl-AZ" altLang="en-US" sz="1000" dirty="0"/>
              <a:t>Одинарні конічні шестерні</a:t>
            </a:r>
            <a:endParaRPr lang="en-US" altLang="en-US" sz="1000" dirty="0"/>
          </a:p>
        </p:txBody>
      </p:sp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3194050" y="16478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az-Cyrl-AZ" altLang="en-US" sz="1000" dirty="0"/>
              <a:t>Ручка колеса</a:t>
            </a:r>
            <a:endParaRPr lang="en-US" altLang="en-US" sz="1000" dirty="0"/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6553200" y="1652588"/>
            <a:ext cx="14525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az-Cyrl-AZ" altLang="en-US" sz="1000" dirty="0"/>
              <a:t>Коронний механізм</a:t>
            </a:r>
            <a:endParaRPr lang="en-US" altLang="en-US" sz="1000" dirty="0"/>
          </a:p>
        </p:txBody>
      </p:sp>
      <p:pic>
        <p:nvPicPr>
          <p:cNvPr id="174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1893888"/>
            <a:ext cx="25527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9"/>
          <p:cNvSpPr txBox="1">
            <a:spLocks noChangeArrowheads="1"/>
          </p:cNvSpPr>
          <p:nvPr/>
        </p:nvSpPr>
        <p:spPr bwMode="auto">
          <a:xfrm>
            <a:off x="937416" y="4591844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az-Cyrl-AZ" altLang="en-US" sz="1000" dirty="0"/>
              <a:t>Диференціал</a:t>
            </a:r>
            <a:endParaRPr lang="en-US" altLang="en-US" sz="1000" dirty="0"/>
          </a:p>
        </p:txBody>
      </p:sp>
      <p:sp>
        <p:nvSpPr>
          <p:cNvPr id="21" name="Rectangle 20"/>
          <p:cNvSpPr/>
          <p:nvPr/>
        </p:nvSpPr>
        <p:spPr>
          <a:xfrm>
            <a:off x="3689350" y="4560888"/>
            <a:ext cx="294005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30738" y="1604963"/>
            <a:ext cx="1579562" cy="96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38925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73963" y="4560888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5488" y="3124200"/>
            <a:ext cx="1400175" cy="1776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he-IL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Ручка колеса</a:t>
            </a:r>
            <a:r>
              <a:rPr kumimoji="0" lang="uk-UA" altLang="he-I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he-IL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Ручка колеса</a:t>
            </a:r>
            <a:r>
              <a:rPr kumimoji="0" lang="uk-UA" altLang="he-I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he-IL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Поворотний стіл</a:t>
            </a:r>
            <a:r>
              <a:rPr kumimoji="0" lang="uk-UA" altLang="he-I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he-IL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зубчаста рейка</a:t>
            </a:r>
            <a:r>
              <a:rPr kumimoji="0" lang="uk-UA" altLang="he-I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he-IL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Коронний механізм</a:t>
            </a:r>
            <a:r>
              <a:rPr kumimoji="0" lang="uk-UA" altLang="he-I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lt"/>
                <a:cs typeface="+mj-lt"/>
              </a:rPr>
              <a:t>НАЗВАННЯ ЛЕГО ШЕРСТЕРЕНЬ</a:t>
            </a:r>
            <a:endParaRPr lang="uk-UA" dirty="0"/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dirty="0" err="1">
                <a:ea typeface="+mn-lt"/>
                <a:cs typeface="+mn-lt"/>
              </a:rPr>
              <a:t>Шестерні</a:t>
            </a:r>
            <a:r>
              <a:rPr lang="en-US" dirty="0">
                <a:ea typeface="+mn-lt"/>
                <a:cs typeface="+mn-lt"/>
              </a:rPr>
              <a:t> LEGO </a:t>
            </a:r>
            <a:r>
              <a:rPr lang="en-US" dirty="0" err="1">
                <a:ea typeface="+mn-lt"/>
                <a:cs typeface="+mn-lt"/>
              </a:rPr>
              <a:t>позначаються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типом</a:t>
            </a:r>
            <a:r>
              <a:rPr lang="en-US" dirty="0">
                <a:ea typeface="+mn-lt"/>
                <a:cs typeface="+mn-lt"/>
              </a:rPr>
              <a:t> і </a:t>
            </a:r>
            <a:r>
              <a:rPr lang="en-US" dirty="0" err="1">
                <a:ea typeface="+mn-lt"/>
                <a:cs typeface="+mn-lt"/>
              </a:rPr>
              <a:t>кількістю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зубів</a:t>
            </a:r>
            <a:endParaRPr lang="uk-UA" dirty="0" err="1"/>
          </a:p>
          <a:p>
            <a:pPr marL="305435" indent="-305435"/>
            <a:endParaRPr lang="en-US" altLang="en-US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113893-AC4A-6948-B49C-13CC1772968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62238"/>
            <a:ext cx="16764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2605088" y="5695950"/>
            <a:ext cx="4561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Цилиндрична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шестерня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 8 </a:t>
            </a:r>
            <a:r>
              <a:rPr lang="en-US" dirty="0" err="1">
                <a:latin typeface="Arial"/>
                <a:cs typeface="Arial"/>
              </a:rPr>
              <a:t>зубів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2605088" y="4933950"/>
            <a:ext cx="4298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Цилиндрична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шестерня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16 </a:t>
            </a:r>
            <a:r>
              <a:rPr lang="en-US" dirty="0" err="1">
                <a:latin typeface="Arial"/>
                <a:cs typeface="Arial"/>
              </a:rPr>
              <a:t>зубів</a:t>
            </a:r>
            <a:endParaRPr lang="uk-UA" dirty="0" err="1"/>
          </a:p>
        </p:txBody>
      </p:sp>
      <p:sp>
        <p:nvSpPr>
          <p:cNvPr id="63496" name="TextBox 8"/>
          <p:cNvSpPr txBox="1">
            <a:spLocks noChangeArrowheads="1"/>
          </p:cNvSpPr>
          <p:nvPr/>
        </p:nvSpPr>
        <p:spPr bwMode="auto">
          <a:xfrm>
            <a:off x="2605088" y="4102100"/>
            <a:ext cx="4270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Цилиндрична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шестерня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24 </a:t>
            </a:r>
            <a:r>
              <a:rPr lang="en-US" dirty="0" err="1">
                <a:latin typeface="Arial"/>
                <a:cs typeface="Arial"/>
              </a:rPr>
              <a:t>зуба</a:t>
            </a:r>
            <a:endParaRPr lang="uk-UA" dirty="0" err="1"/>
          </a:p>
        </p:txBody>
      </p:sp>
      <p:sp>
        <p:nvSpPr>
          <p:cNvPr id="63497" name="TextBox 9"/>
          <p:cNvSpPr txBox="1">
            <a:spLocks noChangeArrowheads="1"/>
          </p:cNvSpPr>
          <p:nvPr/>
        </p:nvSpPr>
        <p:spPr bwMode="auto">
          <a:xfrm>
            <a:off x="2605088" y="3121025"/>
            <a:ext cx="4298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Цилиндрична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шестерня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40 </a:t>
            </a:r>
            <a:r>
              <a:rPr lang="en-US" dirty="0" err="1">
                <a:latin typeface="Arial"/>
                <a:cs typeface="Arial"/>
              </a:rPr>
              <a:t>зубів</a:t>
            </a:r>
            <a:endParaRPr lang="uk-UA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499549" y="678404"/>
            <a:ext cx="8361680" cy="596796"/>
          </a:xfrm>
        </p:spPr>
        <p:txBody>
          <a:bodyPr/>
          <a:lstStyle/>
          <a:p>
            <a:pPr>
              <a:defRPr/>
            </a:pPr>
            <a:r>
              <a:rPr lang="en-US" altLang="en-US" dirty="0" err="1">
                <a:solidFill>
                  <a:srgbClr val="FFFFFF"/>
                </a:solidFill>
                <a:ea typeface="+mj-lt"/>
                <a:cs typeface="+mj-lt"/>
              </a:rPr>
              <a:t>Ведучi</a:t>
            </a:r>
            <a:r>
              <a:rPr lang="en-US" altLang="en-US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en-US" altLang="en-US" dirty="0" err="1">
                <a:solidFill>
                  <a:srgbClr val="FFFFFF"/>
                </a:solidFill>
                <a:ea typeface="+mj-lt"/>
                <a:cs typeface="+mj-lt"/>
              </a:rPr>
              <a:t>Слiдкуючi</a:t>
            </a:r>
            <a:r>
              <a:rPr lang="en-US" altLang="en-US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altLang="en-US" dirty="0" err="1">
                <a:solidFill>
                  <a:srgbClr val="FFFFFF"/>
                </a:solidFill>
                <a:ea typeface="+mj-lt"/>
                <a:cs typeface="+mj-lt"/>
              </a:rPr>
              <a:t>та</a:t>
            </a:r>
            <a:r>
              <a:rPr lang="en-US" altLang="en-US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ea typeface="+mj-lt"/>
                <a:cs typeface="+mj-lt"/>
              </a:rPr>
              <a:t>натяжнi</a:t>
            </a:r>
            <a:r>
              <a:rPr lang="en-US" altLang="en-US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ea typeface="+mj-lt"/>
                <a:cs typeface="+mj-lt"/>
              </a:rPr>
              <a:t>шестернi</a:t>
            </a:r>
            <a:endParaRPr lang="uk-UA" dirty="0" err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4876800" cy="4495800"/>
          </a:xfrm>
        </p:spPr>
        <p:txBody>
          <a:bodyPr rtlCol="0">
            <a:normAutofit fontScale="70000" lnSpcReduction="20000"/>
          </a:bodyPr>
          <a:lstStyle/>
          <a:p>
            <a:pPr marL="91440" indent="-91440">
              <a:buFont typeface="Calibri" panose="020F0502020204030204" pitchFamily="34" charset="0"/>
              <a:buChar char=" "/>
              <a:defRPr/>
            </a:pPr>
            <a:r>
              <a:rPr lang="en-US" altLang="en-US" sz="2400" dirty="0" err="1">
                <a:solidFill>
                  <a:srgbClr val="FF3300"/>
                </a:solidFill>
              </a:rPr>
              <a:t>Ведучi</a:t>
            </a:r>
            <a:r>
              <a:rPr lang="en-US" altLang="en-US" sz="2400" dirty="0">
                <a:solidFill>
                  <a:srgbClr val="FF3300"/>
                </a:solidFill>
              </a:rPr>
              <a:t>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ea typeface="+mn-lt"/>
                <a:cs typeface="+mn-lt"/>
              </a:rPr>
              <a:t>шестерня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яка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застосовує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силу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шестерня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підключена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двигуна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роботі</a:t>
            </a:r>
            <a:r>
              <a:rPr lang="en-US" sz="2400" dirty="0">
                <a:ea typeface="+mn-lt"/>
                <a:cs typeface="+mn-lt"/>
              </a:rPr>
              <a:t>).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buFont typeface="Calibri" panose="020F0502020204030204" pitchFamily="34" charset="0"/>
              <a:buChar char=" "/>
              <a:defRPr/>
            </a:pPr>
            <a:r>
              <a:rPr lang="en-US" altLang="en-US" sz="2400" dirty="0" err="1">
                <a:solidFill>
                  <a:srgbClr val="FF3300"/>
                </a:solidFill>
              </a:rPr>
              <a:t>Слiдкуючi</a:t>
            </a:r>
            <a:r>
              <a:rPr lang="en-US" altLang="en-US" sz="2400" dirty="0">
                <a:solidFill>
                  <a:srgbClr val="FF3300"/>
                </a:solidFill>
              </a:rPr>
              <a:t>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остання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шестерня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що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приводиться</a:t>
            </a:r>
            <a:r>
              <a:rPr lang="en-US" sz="2400" dirty="0">
                <a:ea typeface="+mn-lt"/>
                <a:cs typeface="+mn-lt"/>
              </a:rPr>
              <a:t> в </a:t>
            </a:r>
            <a:r>
              <a:rPr lang="en-US" sz="2400" dirty="0" err="1">
                <a:ea typeface="+mn-lt"/>
                <a:cs typeface="+mn-lt"/>
              </a:rPr>
              <a:t>рух</a:t>
            </a:r>
            <a:endParaRPr lang="en-US" altLang="en-US" sz="2400" dirty="0" err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91440" indent="-91440">
              <a:buFont typeface="Calibri" panose="020F0502020204030204" pitchFamily="34" charset="0"/>
              <a:buChar char=" "/>
              <a:defRPr/>
            </a:pPr>
            <a:r>
              <a:rPr lang="en-US" altLang="en-US" sz="2400" dirty="0" err="1">
                <a:solidFill>
                  <a:srgbClr val="FF3300"/>
                </a:solidFill>
              </a:rPr>
              <a:t>Натяжнi</a:t>
            </a:r>
            <a:r>
              <a:rPr lang="en-US" altLang="en-US" sz="2400" dirty="0">
                <a:solidFill>
                  <a:srgbClr val="FF3300"/>
                </a:solidFill>
              </a:rPr>
              <a:t>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ea typeface="+mn-lt"/>
                <a:cs typeface="+mn-lt"/>
              </a:rPr>
              <a:t>шестерня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яку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обертає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водій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яка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потім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обертає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ведучу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шестерню</a:t>
            </a:r>
            <a:endParaRPr lang="en-US" sz="2400" dirty="0">
              <a:ea typeface="+mn-lt"/>
              <a:cs typeface="+mn-lt"/>
            </a:endParaRPr>
          </a:p>
          <a:p>
            <a:pPr marL="91440" indent="-91440">
              <a:buFont typeface="Calibri" panose="020F0502020204030204" pitchFamily="34" charset="0"/>
              <a:buChar char=" "/>
              <a:defRPr/>
            </a:pPr>
            <a:r>
              <a:rPr lang="en-US" sz="2400" dirty="0" err="1">
                <a:ea typeface="+mn-lt"/>
                <a:cs typeface="+mn-lt"/>
              </a:rPr>
              <a:t>Примітки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щодо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шестрень</a:t>
            </a:r>
            <a:r>
              <a:rPr lang="en-US" sz="2400" dirty="0">
                <a:ea typeface="+mn-lt"/>
                <a:cs typeface="+mn-lt"/>
              </a:rPr>
              <a:t>: </a:t>
            </a:r>
            <a:endParaRPr lang="en-US" dirty="0"/>
          </a:p>
          <a:p>
            <a:pPr marL="91440" indent="-91440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</a:t>
            </a:r>
            <a:r>
              <a:rPr lang="en-US" sz="2400" dirty="0" err="1">
                <a:ea typeface="+mn-lt"/>
                <a:cs typeface="+mn-lt"/>
              </a:rPr>
              <a:t>Коли</a:t>
            </a:r>
            <a:r>
              <a:rPr lang="en-US" sz="2400" dirty="0">
                <a:ea typeface="+mn-lt"/>
                <a:cs typeface="+mn-lt"/>
              </a:rPr>
              <a:t> 2 </a:t>
            </a:r>
            <a:r>
              <a:rPr lang="en-US" sz="2400" dirty="0" err="1">
                <a:ea typeface="+mn-lt"/>
                <a:cs typeface="+mn-lt"/>
              </a:rPr>
              <a:t>шестернi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з’єднуються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ведуча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змушує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слідкуючу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повернути</a:t>
            </a:r>
            <a:r>
              <a:rPr lang="en-US" sz="2400" dirty="0">
                <a:ea typeface="+mn-lt"/>
                <a:cs typeface="+mn-lt"/>
              </a:rPr>
              <a:t> в </a:t>
            </a:r>
            <a:r>
              <a:rPr lang="en-US" sz="2400" dirty="0" err="1">
                <a:ea typeface="+mn-lt"/>
                <a:cs typeface="+mn-lt"/>
              </a:rPr>
              <a:t>протилежному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напрямку</a:t>
            </a:r>
            <a:endParaRPr lang="en-US" sz="2400" dirty="0">
              <a:ea typeface="+mn-lt"/>
              <a:cs typeface="+mn-lt"/>
            </a:endParaRPr>
          </a:p>
          <a:p>
            <a:pPr marL="91440" indent="-91440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</a:t>
            </a:r>
            <a:r>
              <a:rPr lang="en-US" sz="2400" dirty="0" err="1">
                <a:ea typeface="+mn-lt"/>
                <a:cs typeface="+mn-lt"/>
              </a:rPr>
              <a:t>Вам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потрібна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непарна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кількість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натяжних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шестерень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щоб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змусити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ведучу</a:t>
            </a:r>
            <a:r>
              <a:rPr lang="en-US" sz="2400" dirty="0">
                <a:ea typeface="+mn-lt"/>
                <a:cs typeface="+mn-lt"/>
              </a:rPr>
              <a:t> і </a:t>
            </a:r>
            <a:r>
              <a:rPr lang="en-US" sz="2400" dirty="0" err="1">
                <a:ea typeface="+mn-lt"/>
                <a:cs typeface="+mn-lt"/>
              </a:rPr>
              <a:t>слiдкуючу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обертатися</a:t>
            </a:r>
            <a:r>
              <a:rPr lang="en-US" sz="2400" dirty="0">
                <a:ea typeface="+mn-lt"/>
                <a:cs typeface="+mn-lt"/>
              </a:rPr>
              <a:t> в </a:t>
            </a:r>
            <a:r>
              <a:rPr lang="en-US" sz="2400" dirty="0" err="1">
                <a:ea typeface="+mn-lt"/>
                <a:cs typeface="+mn-lt"/>
              </a:rPr>
              <a:t>одному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напрямку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pPr marL="91440" indent="-91440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</a:t>
            </a:r>
            <a:r>
              <a:rPr lang="en-US" sz="2400" dirty="0" err="1">
                <a:ea typeface="+mn-lt"/>
                <a:cs typeface="+mn-lt"/>
              </a:rPr>
              <a:t>Вам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потрібна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парна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кількість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натяжних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шестерень</a:t>
            </a:r>
            <a:r>
              <a:rPr lang="en-US" sz="2400" dirty="0">
                <a:ea typeface="+mn-lt"/>
                <a:cs typeface="+mn-lt"/>
              </a:rPr>
              <a:t> (</a:t>
            </a:r>
            <a:r>
              <a:rPr lang="en-US" sz="2400" dirty="0" err="1">
                <a:ea typeface="+mn-lt"/>
                <a:cs typeface="+mn-lt"/>
              </a:rPr>
              <a:t>або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жодних</a:t>
            </a:r>
            <a:r>
              <a:rPr lang="en-US" sz="2400" dirty="0">
                <a:ea typeface="+mn-lt"/>
                <a:cs typeface="+mn-lt"/>
              </a:rPr>
              <a:t>), </a:t>
            </a:r>
            <a:r>
              <a:rPr lang="en-US" sz="2400" dirty="0" err="1">
                <a:ea typeface="+mn-lt"/>
                <a:cs typeface="+mn-lt"/>
              </a:rPr>
              <a:t>щоб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змусити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слiдкуючу</a:t>
            </a:r>
            <a:r>
              <a:rPr lang="en-US" sz="2400" dirty="0">
                <a:ea typeface="+mn-lt"/>
                <a:cs typeface="+mn-lt"/>
              </a:rPr>
              <a:t> і </a:t>
            </a:r>
            <a:r>
              <a:rPr lang="en-US" sz="2400" dirty="0" err="1">
                <a:ea typeface="+mn-lt"/>
                <a:cs typeface="+mn-lt"/>
              </a:rPr>
              <a:t>ведучу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шестернi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обертатися</a:t>
            </a:r>
            <a:r>
              <a:rPr lang="en-US" sz="2400" dirty="0">
                <a:ea typeface="+mn-lt"/>
                <a:cs typeface="+mn-lt"/>
              </a:rPr>
              <a:t> в </a:t>
            </a:r>
            <a:r>
              <a:rPr lang="en-US" sz="2400" dirty="0" err="1">
                <a:ea typeface="+mn-lt"/>
                <a:cs typeface="+mn-lt"/>
              </a:rPr>
              <a:t>протилежному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напрямку</a:t>
            </a:r>
            <a:endParaRPr lang="en-US" sz="2400" dirty="0">
              <a:ea typeface="+mn-lt"/>
              <a:cs typeface="+mn-lt"/>
            </a:endParaRPr>
          </a:p>
        </p:txBody>
      </p:sp>
      <p:sp>
        <p:nvSpPr>
          <p:cNvPr id="1844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F8FA38-8789-BD49-9234-A1F6E6D69740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99794" y="2249837"/>
            <a:ext cx="44958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781800" y="1553718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 err="1">
                <a:latin typeface="Arial"/>
                <a:cs typeface="Arial"/>
              </a:rPr>
              <a:t>Ведуча</a:t>
            </a:r>
            <a:endParaRPr lang="uk-UA" dirty="0" err="1">
              <a:latin typeface="Arial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804150" y="2010918"/>
            <a:ext cx="1373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 err="1">
                <a:latin typeface="Arial"/>
                <a:cs typeface="Arial"/>
              </a:rPr>
              <a:t>Слiдкуюча</a:t>
            </a:r>
            <a:endParaRPr lang="en-US" altLang="en-US" sz="1200" dirty="0" err="1"/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7467600" y="3320606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 err="1">
                <a:latin typeface="Arial"/>
                <a:cs typeface="Arial"/>
              </a:rPr>
              <a:t>Натяжна</a:t>
            </a:r>
            <a:endParaRPr lang="en-US" altLang="en-US" sz="1200" dirty="0" err="1"/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866845" y="4927156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 err="1">
                <a:latin typeface="Arial"/>
                <a:cs typeface="Arial"/>
              </a:rPr>
              <a:t>Натяжна</a:t>
            </a:r>
            <a:endParaRPr lang="en-US" altLang="en-US" sz="1200" dirty="0" err="1"/>
          </a:p>
        </p:txBody>
      </p: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7416800" y="4816031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 err="1">
                <a:latin typeface="Arial"/>
                <a:cs typeface="Arial"/>
              </a:rPr>
              <a:t>Натяжна</a:t>
            </a:r>
            <a:endParaRPr lang="en-US" altLang="en-US" sz="1200" dirty="0" err="1"/>
          </a:p>
        </p:txBody>
      </p:sp>
      <p:sp>
        <p:nvSpPr>
          <p:cNvPr id="6" name="Bent Arrow 5"/>
          <p:cNvSpPr/>
          <p:nvPr/>
        </p:nvSpPr>
        <p:spPr>
          <a:xfrm>
            <a:off x="5988050" y="3161856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H="1">
            <a:off x="8162925" y="5293868"/>
            <a:ext cx="219075" cy="374650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8001000" y="3777806"/>
            <a:ext cx="146050" cy="214312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683250" y="4679506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lt"/>
                <a:cs typeface="+mj-lt"/>
              </a:rPr>
              <a:t>ЗНИЖЕННЯ І ПІДВИЩЕННЯ </a:t>
            </a:r>
            <a:r>
              <a:rPr lang="en-US" dirty="0" err="1">
                <a:ea typeface="+mj-lt"/>
                <a:cs typeface="+mj-lt"/>
              </a:rPr>
              <a:t>шестерень</a:t>
            </a:r>
            <a:endParaRPr lang="uk-UA" dirty="0" err="1"/>
          </a:p>
        </p:txBody>
      </p:sp>
      <p:sp>
        <p:nvSpPr>
          <p:cNvPr id="194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73B727-3553-9E4C-B833-3C8E2D30D38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8" name="Line 1030"/>
          <p:cNvSpPr>
            <a:spLocks noChangeShapeType="1"/>
          </p:cNvSpPr>
          <p:nvPr/>
        </p:nvSpPr>
        <p:spPr bwMode="auto">
          <a:xfrm>
            <a:off x="3581400" y="723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2133600"/>
            <a:ext cx="3560763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1035"/>
          <p:cNvSpPr txBox="1">
            <a:spLocks noChangeArrowheads="1"/>
          </p:cNvSpPr>
          <p:nvPr/>
        </p:nvSpPr>
        <p:spPr bwMode="auto">
          <a:xfrm>
            <a:off x="4744357" y="3374799"/>
            <a:ext cx="17629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n-US" dirty="0" err="1">
                <a:latin typeface="Arial"/>
                <a:cs typeface="Arial"/>
              </a:rPr>
              <a:t>Велика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ведуча</a:t>
            </a:r>
            <a:endParaRPr lang="uk-UA" dirty="0" err="1"/>
          </a:p>
        </p:txBody>
      </p:sp>
      <p:sp>
        <p:nvSpPr>
          <p:cNvPr id="27" name="Text Box 1036"/>
          <p:cNvSpPr txBox="1">
            <a:spLocks noChangeArrowheads="1"/>
          </p:cNvSpPr>
          <p:nvPr/>
        </p:nvSpPr>
        <p:spPr bwMode="auto">
          <a:xfrm>
            <a:off x="6434137" y="3375252"/>
            <a:ext cx="1946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US" dirty="0" err="1">
                <a:latin typeface="Arial"/>
                <a:cs typeface="Arial"/>
              </a:rPr>
              <a:t>Мала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слiдкуюча</a:t>
            </a:r>
            <a:endParaRPr lang="en-US" dirty="0" err="1">
              <a:cs typeface="Arial"/>
            </a:endParaRP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766536" y="3438071"/>
            <a:ext cx="1577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n-US" altLang="en-US" dirty="0" err="1">
                <a:latin typeface="Arial"/>
                <a:cs typeface="Arial"/>
              </a:rPr>
              <a:t>Мала</a:t>
            </a:r>
            <a:r>
              <a:rPr lang="en-US" altLang="en-US" dirty="0">
                <a:latin typeface="Arial"/>
                <a:cs typeface="Arial"/>
              </a:rPr>
              <a:t> </a:t>
            </a:r>
            <a:r>
              <a:rPr lang="en-US" altLang="en-US" dirty="0" err="1">
                <a:latin typeface="Arial"/>
                <a:cs typeface="Arial"/>
              </a:rPr>
              <a:t>ведуча</a:t>
            </a:r>
            <a:endParaRPr lang="uk-UA" dirty="0" err="1"/>
          </a:p>
        </p:txBody>
      </p:sp>
      <p:sp>
        <p:nvSpPr>
          <p:cNvPr id="30" name="Text Box 1036"/>
          <p:cNvSpPr txBox="1">
            <a:spLocks noChangeArrowheads="1"/>
          </p:cNvSpPr>
          <p:nvPr/>
        </p:nvSpPr>
        <p:spPr bwMode="auto">
          <a:xfrm>
            <a:off x="2286000" y="3443288"/>
            <a:ext cx="21367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altLang="en-US" dirty="0" err="1">
                <a:latin typeface="Arial"/>
                <a:cs typeface="Arial"/>
              </a:rPr>
              <a:t>Велика</a:t>
            </a:r>
            <a:r>
              <a:rPr lang="en-US" altLang="en-US" dirty="0">
                <a:latin typeface="Arial"/>
                <a:cs typeface="Arial"/>
              </a:rPr>
              <a:t> </a:t>
            </a:r>
            <a:r>
              <a:rPr lang="en-US" altLang="en-US" dirty="0" err="1">
                <a:latin typeface="Arial"/>
                <a:cs typeface="Arial"/>
              </a:rPr>
              <a:t>слiдкуюча</a:t>
            </a:r>
            <a:endParaRPr lang="uk-UA" dirty="0" err="1"/>
          </a:p>
        </p:txBody>
      </p:sp>
      <p:sp>
        <p:nvSpPr>
          <p:cNvPr id="31" name="Rectangle 30"/>
          <p:cNvSpPr/>
          <p:nvPr/>
        </p:nvSpPr>
        <p:spPr>
          <a:xfrm>
            <a:off x="4824413" y="2133600"/>
            <a:ext cx="355758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TextBox 31"/>
          <p:cNvSpPr txBox="1">
            <a:spLocks noChangeArrowheads="1"/>
          </p:cNvSpPr>
          <p:nvPr/>
        </p:nvSpPr>
        <p:spPr bwMode="auto">
          <a:xfrm>
            <a:off x="1028700" y="2304142"/>
            <a:ext cx="32366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cap="all" dirty="0">
                <a:latin typeface="Arial"/>
                <a:cs typeface="Arial"/>
              </a:rPr>
              <a:t>ЗНИЖЕННЯ </a:t>
            </a:r>
            <a:r>
              <a:rPr lang="en-US" sz="1800" cap="all" dirty="0" err="1">
                <a:latin typeface="Arial"/>
                <a:cs typeface="Arial"/>
              </a:rPr>
              <a:t>Шестерень</a:t>
            </a:r>
            <a:endParaRPr lang="uk-UA" dirty="0" err="1"/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latin typeface="Arial"/>
                <a:cs typeface="Arial"/>
              </a:rPr>
              <a:t>(</a:t>
            </a:r>
            <a:r>
              <a:rPr lang="en-US" sz="1800" b="0" dirty="0" err="1">
                <a:latin typeface="Arial"/>
                <a:cs typeface="Arial"/>
              </a:rPr>
              <a:t>збільшує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крутний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момент</a:t>
            </a:r>
            <a:r>
              <a:rPr lang="en-US" sz="1800" b="0" dirty="0">
                <a:latin typeface="Arial"/>
                <a:cs typeface="Arial"/>
              </a:rPr>
              <a:t>, </a:t>
            </a:r>
            <a:r>
              <a:rPr lang="en-US" sz="1800" b="0" dirty="0" err="1">
                <a:latin typeface="Arial"/>
                <a:cs typeface="Arial"/>
              </a:rPr>
              <a:t>зменшує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швидкість</a:t>
            </a:r>
            <a:r>
              <a:rPr lang="en-US" sz="1800" b="0" dirty="0">
                <a:latin typeface="Arial"/>
                <a:cs typeface="Arial"/>
              </a:rPr>
              <a:t>) </a:t>
            </a:r>
            <a:endParaRPr lang="en-US" dirty="0"/>
          </a:p>
        </p:txBody>
      </p:sp>
      <p:sp>
        <p:nvSpPr>
          <p:cNvPr id="19466" name="TextBox 32"/>
          <p:cNvSpPr txBox="1">
            <a:spLocks noChangeArrowheads="1"/>
          </p:cNvSpPr>
          <p:nvPr/>
        </p:nvSpPr>
        <p:spPr bwMode="auto">
          <a:xfrm>
            <a:off x="4829628" y="2277836"/>
            <a:ext cx="35541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cap="all" dirty="0">
                <a:latin typeface="Arial"/>
                <a:cs typeface="Arial"/>
              </a:rPr>
              <a:t>ПІДВИЩЕННЯ </a:t>
            </a:r>
            <a:r>
              <a:rPr lang="en-US" sz="1800" cap="all" dirty="0" err="1">
                <a:latin typeface="Arial"/>
                <a:cs typeface="Arial"/>
              </a:rPr>
              <a:t>Шестерень</a:t>
            </a:r>
            <a:endParaRPr lang="uk-UA" dirty="0" err="1"/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latin typeface="Arial"/>
                <a:cs typeface="Arial"/>
              </a:rPr>
              <a:t>(</a:t>
            </a:r>
            <a:r>
              <a:rPr lang="en-US" sz="1800" b="0" dirty="0" err="1">
                <a:latin typeface="Arial"/>
                <a:cs typeface="Arial"/>
              </a:rPr>
              <a:t>збільшує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швидкість</a:t>
            </a:r>
            <a:r>
              <a:rPr lang="en-US" sz="1800" b="0" dirty="0">
                <a:latin typeface="Arial"/>
                <a:cs typeface="Arial"/>
              </a:rPr>
              <a:t>, </a:t>
            </a:r>
            <a:r>
              <a:rPr lang="en-US" sz="1800" b="0" dirty="0" err="1">
                <a:latin typeface="Arial"/>
                <a:cs typeface="Arial"/>
              </a:rPr>
              <a:t>зменшує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крутний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момент</a:t>
            </a:r>
            <a:r>
              <a:rPr lang="en-US" sz="1800" b="0" dirty="0">
                <a:latin typeface="Arial"/>
                <a:cs typeface="Arial"/>
              </a:rPr>
              <a:t>).</a:t>
            </a:r>
            <a:endParaRPr lang="en-US" dirty="0"/>
          </a:p>
        </p:txBody>
      </p:sp>
      <p:pic>
        <p:nvPicPr>
          <p:cNvPr id="19467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23316">
            <a:off x="5852319" y="3002757"/>
            <a:ext cx="15017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66359">
            <a:off x="1607344" y="3129757"/>
            <a:ext cx="17795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71071" y="4419600"/>
            <a:ext cx="74022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1100" dirty="0" err="1"/>
              <a:t>Ведуча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486400" y="4419600"/>
            <a:ext cx="80372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1100" dirty="0" err="1"/>
              <a:t>Ведуча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2133600"/>
            <a:ext cx="3235325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lt"/>
                <a:cs typeface="+mj-lt"/>
              </a:rPr>
              <a:t>РОЗРАХУНОК </a:t>
            </a:r>
            <a:r>
              <a:rPr lang="en-US" dirty="0" err="1">
                <a:ea typeface="+mj-lt"/>
                <a:cs typeface="+mj-lt"/>
              </a:rPr>
              <a:t>КОЕФІЦІЄНТiВ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Шестерень</a:t>
            </a:r>
            <a:endParaRPr lang="uk-UA" dirty="0" err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4950"/>
            <a:ext cx="8367713" cy="481013"/>
          </a:xfrm>
        </p:spPr>
        <p:txBody>
          <a:bodyPr>
            <a:normAutofit fontScale="40000" lnSpcReduction="20000"/>
          </a:bodyPr>
          <a:lstStyle/>
          <a:p>
            <a:pPr marL="305435" indent="-305435"/>
            <a:r>
              <a:rPr lang="en-US" dirty="0" err="1">
                <a:ea typeface="+mn-lt"/>
                <a:cs typeface="+mn-lt"/>
              </a:rPr>
              <a:t>Передавальне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відношення</a:t>
            </a:r>
            <a:r>
              <a:rPr lang="en-US" dirty="0">
                <a:ea typeface="+mn-lt"/>
                <a:cs typeface="+mn-lt"/>
              </a:rPr>
              <a:t> = </a:t>
            </a:r>
            <a:r>
              <a:rPr lang="en-US" dirty="0" err="1">
                <a:ea typeface="+mn-lt"/>
                <a:cs typeface="+mn-lt"/>
              </a:rPr>
              <a:t>кількість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зубів</a:t>
            </a:r>
            <a:r>
              <a:rPr lang="en-US" dirty="0">
                <a:ea typeface="+mn-lt"/>
                <a:cs typeface="+mn-lt"/>
              </a:rPr>
              <a:t> у </a:t>
            </a:r>
            <a:r>
              <a:rPr lang="en-US" dirty="0" err="1">
                <a:ea typeface="+mn-lt"/>
                <a:cs typeface="+mn-lt"/>
              </a:rPr>
              <a:t>ведучому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механізмі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кількість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зубів</a:t>
            </a:r>
            <a:r>
              <a:rPr lang="en-US" dirty="0">
                <a:ea typeface="+mn-lt"/>
                <a:cs typeface="+mn-lt"/>
              </a:rPr>
              <a:t> у </a:t>
            </a:r>
            <a:r>
              <a:rPr lang="en-US" dirty="0" err="1">
                <a:ea typeface="+mn-lt"/>
                <a:cs typeface="+mn-lt"/>
              </a:rPr>
              <a:t>приводі</a:t>
            </a:r>
            <a:endParaRPr lang="uk-UA" dirty="0" err="1"/>
          </a:p>
          <a:p>
            <a:pPr marL="305435" indent="-305435"/>
            <a:endParaRPr lang="en-US"/>
          </a:p>
          <a:p>
            <a:pPr marL="305435" indent="-305435"/>
            <a:endParaRPr lang="en-US"/>
          </a:p>
        </p:txBody>
      </p:sp>
      <p:sp>
        <p:nvSpPr>
          <p:cNvPr id="204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CCFBD9-256B-A946-AEBF-2FED1D99D69F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0484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794125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5265738" y="3338513"/>
            <a:ext cx="960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n-US" altLang="en-US" dirty="0" err="1">
                <a:latin typeface="Arial"/>
                <a:cs typeface="Arial"/>
              </a:rPr>
              <a:t>Ведуча</a:t>
            </a:r>
            <a:endParaRPr lang="en-US" altLang="en-US" dirty="0" err="1"/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6561138" y="334803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US" altLang="en-US" dirty="0" err="1">
                <a:latin typeface="Arial"/>
                <a:cs typeface="Arial"/>
              </a:rPr>
              <a:t>Слiдкуюча</a:t>
            </a:r>
            <a:endParaRPr lang="en-US" altLang="en-US" dirty="0" err="1">
              <a:cs typeface="Arial"/>
            </a:endParaRPr>
          </a:p>
        </p:txBody>
      </p:sp>
      <p:pic>
        <p:nvPicPr>
          <p:cNvPr id="20487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145088" y="3662363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35"/>
          <p:cNvSpPr txBox="1">
            <a:spLocks noChangeArrowheads="1"/>
          </p:cNvSpPr>
          <p:nvPr/>
        </p:nvSpPr>
        <p:spPr bwMode="auto">
          <a:xfrm>
            <a:off x="1165225" y="3433763"/>
            <a:ext cx="960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n-US" altLang="en-US" dirty="0" err="1">
                <a:latin typeface="Arial"/>
                <a:cs typeface="Arial"/>
              </a:rPr>
              <a:t>Ведуча</a:t>
            </a:r>
            <a:endParaRPr lang="en-US" altLang="en-US" dirty="0" err="1"/>
          </a:p>
        </p:txBody>
      </p:sp>
      <p:sp>
        <p:nvSpPr>
          <p:cNvPr id="11" name="Text Box 1036"/>
          <p:cNvSpPr txBox="1">
            <a:spLocks noChangeArrowheads="1"/>
          </p:cNvSpPr>
          <p:nvPr/>
        </p:nvSpPr>
        <p:spPr bwMode="auto">
          <a:xfrm>
            <a:off x="2460625" y="344328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US" altLang="en-US" dirty="0" err="1">
                <a:latin typeface="Arial"/>
                <a:cs typeface="Arial"/>
              </a:rPr>
              <a:t>Слiдкуюча</a:t>
            </a:r>
            <a:endParaRPr lang="en-US" altLang="en-US" dirty="0" err="1"/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5903913" y="54975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24/40 = 3:5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1577975" y="54800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40/24 = 5:3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24413" y="2133600"/>
            <a:ext cx="323373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821872" y="2276927"/>
            <a:ext cx="30733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cap="all" dirty="0">
                <a:latin typeface="Arial"/>
                <a:cs typeface="Arial"/>
              </a:rPr>
              <a:t>ЗНИЖЕННЯ ШЕСТЕРЕНЬ</a:t>
            </a:r>
            <a:endParaRPr lang="uk-UA" dirty="0"/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latin typeface="Arial"/>
                <a:cs typeface="Arial"/>
              </a:rPr>
              <a:t>(</a:t>
            </a:r>
            <a:r>
              <a:rPr lang="en-US" sz="1800" b="0" dirty="0" err="1">
                <a:latin typeface="Arial"/>
                <a:cs typeface="Arial"/>
              </a:rPr>
              <a:t>збільшує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крутний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момент</a:t>
            </a:r>
            <a:r>
              <a:rPr lang="en-US" sz="1800" b="0" dirty="0">
                <a:latin typeface="Arial"/>
                <a:cs typeface="Arial"/>
              </a:rPr>
              <a:t>, </a:t>
            </a:r>
            <a:r>
              <a:rPr lang="en-US" sz="1800" b="0" dirty="0" err="1">
                <a:latin typeface="Arial"/>
                <a:cs typeface="Arial"/>
              </a:rPr>
              <a:t>зменшує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швидкість</a:t>
            </a:r>
            <a:r>
              <a:rPr lang="en-US" sz="1800" b="0" dirty="0">
                <a:latin typeface="Arial"/>
                <a:cs typeface="Arial"/>
              </a:rPr>
              <a:t>) </a:t>
            </a:r>
            <a:endParaRPr lang="en-US"/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4748667" y="2241551"/>
            <a:ext cx="3381826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cap="all" dirty="0">
                <a:latin typeface="Arial"/>
                <a:cs typeface="Arial"/>
              </a:rPr>
              <a:t>ПІДВИЩЕННЯ </a:t>
            </a:r>
            <a:r>
              <a:rPr lang="en-US" sz="1800" cap="all" dirty="0" err="1">
                <a:latin typeface="Arial"/>
                <a:cs typeface="Arial"/>
              </a:rPr>
              <a:t>ШЕСТЕРеНЬ</a:t>
            </a:r>
            <a:endParaRPr lang="en-US" sz="1800" b="0" dirty="0" err="1">
              <a:latin typeface="Arial"/>
              <a:cs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latin typeface="Arial"/>
                <a:cs typeface="Arial"/>
              </a:rPr>
              <a:t>(</a:t>
            </a:r>
            <a:r>
              <a:rPr lang="en-US" sz="1800" b="0" dirty="0" err="1">
                <a:latin typeface="Arial"/>
                <a:cs typeface="Arial"/>
              </a:rPr>
              <a:t>збільшує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швидкість</a:t>
            </a:r>
            <a:r>
              <a:rPr lang="en-US" sz="1800" b="0" dirty="0">
                <a:latin typeface="Arial"/>
                <a:cs typeface="Arial"/>
              </a:rPr>
              <a:t>, </a:t>
            </a:r>
            <a:r>
              <a:rPr lang="en-US" sz="1800" b="0" dirty="0" err="1">
                <a:latin typeface="Arial"/>
                <a:cs typeface="Arial"/>
              </a:rPr>
              <a:t>зменшує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крутний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момент</a:t>
            </a:r>
            <a:r>
              <a:rPr lang="en-US" sz="1800" b="0" dirty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081338"/>
            <a:ext cx="40179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lt"/>
                <a:cs typeface="+mj-lt"/>
              </a:rPr>
              <a:t>ЗМІНИ НАПРЯМОК РУХУ</a:t>
            </a:r>
            <a:endParaRPr lang="uk-UA" dirty="0"/>
          </a:p>
        </p:txBody>
      </p:sp>
      <p:sp>
        <p:nvSpPr>
          <p:cNvPr id="215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70CEDC-FBF1-5E49-8058-AE94ED5734A7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1623312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357563" y="1524000"/>
            <a:ext cx="25860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800" b="0" dirty="0" err="1">
                <a:latin typeface="Arial"/>
                <a:cs typeface="Arial"/>
              </a:rPr>
              <a:t>Ви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можете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використовувати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шестерні</a:t>
            </a:r>
            <a:r>
              <a:rPr lang="en-US" sz="1800" b="0" dirty="0">
                <a:latin typeface="Arial"/>
                <a:cs typeface="Arial"/>
              </a:rPr>
              <a:t>, </a:t>
            </a:r>
            <a:r>
              <a:rPr lang="en-US" sz="1800" b="0" dirty="0" err="1">
                <a:latin typeface="Arial"/>
                <a:cs typeface="Arial"/>
              </a:rPr>
              <a:t>щоб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змінити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напрямок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руху</a:t>
            </a:r>
            <a:r>
              <a:rPr lang="en-US" sz="1800" b="0" dirty="0">
                <a:latin typeface="Arial"/>
                <a:cs typeface="Arial"/>
              </a:rPr>
              <a:t>. </a:t>
            </a:r>
            <a:endParaRPr lang="uk-UA" dirty="0"/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309563" y="5341938"/>
            <a:ext cx="8605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Кредити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Усі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анімовані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зображення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взято</a:t>
            </a:r>
            <a:r>
              <a:rPr lang="en-US" dirty="0">
                <a:latin typeface="Arial"/>
                <a:cs typeface="Arial"/>
              </a:rPr>
              <a:t> з: http://technicopedia.com/fundamentals.html. </a:t>
            </a:r>
            <a:r>
              <a:rPr lang="en-US" dirty="0" err="1">
                <a:latin typeface="Arial"/>
                <a:cs typeface="Arial"/>
              </a:rPr>
              <a:t>Щоб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переглянути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їх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правильно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вам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потрібно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буде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використовувати</a:t>
            </a:r>
            <a:r>
              <a:rPr lang="en-US" dirty="0">
                <a:latin typeface="Arial"/>
                <a:cs typeface="Arial"/>
              </a:rPr>
              <a:t> «</a:t>
            </a:r>
            <a:r>
              <a:rPr lang="en-US" dirty="0" err="1">
                <a:latin typeface="Arial"/>
                <a:cs typeface="Arial"/>
              </a:rPr>
              <a:t>Режим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слайд-шоу</a:t>
            </a:r>
            <a:r>
              <a:rPr lang="en-US" dirty="0">
                <a:latin typeface="Arial"/>
                <a:cs typeface="Arial"/>
              </a:rPr>
              <a:t>» в PowerPoint. 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056394" y="6626562"/>
            <a:ext cx="508760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z-Cyrl-AZ" sz="1100" dirty="0" smtClean="0"/>
              <a:t>Перекладено </a:t>
            </a:r>
            <a:r>
              <a:rPr lang="az-Cyrl-AZ" sz="1100" dirty="0"/>
              <a:t>на українську  групою </a:t>
            </a:r>
            <a:r>
              <a:rPr lang="en-US" sz="1100" dirty="0"/>
              <a:t>KFAR GALIM </a:t>
            </a:r>
            <a:r>
              <a:rPr lang="en-US" sz="1100" dirty="0" err="1"/>
              <a:t>Atid</a:t>
            </a:r>
            <a:r>
              <a:rPr lang="en-US" sz="1100" dirty="0"/>
              <a:t> Plus, </a:t>
            </a:r>
            <a:r>
              <a:rPr lang="az-Cyrl-AZ" sz="1100" dirty="0"/>
              <a:t>ІЗРАЇЛЬ  #</a:t>
            </a:r>
            <a:r>
              <a:rPr lang="az-Cyrl-AZ" sz="1100" dirty="0" smtClean="0"/>
              <a:t>2101</a:t>
            </a:r>
            <a:endParaRPr lang="he-IL" sz="11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3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6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9.xml><?xml version="1.0" encoding="utf-8"?>
<a:theme xmlns:a="http://schemas.openxmlformats.org/drawingml/2006/main" name="2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47</TotalTime>
  <Words>439</Words>
  <Application>Microsoft Office PowerPoint</Application>
  <PresentationFormat>‫הצגה על המסך (4:3)</PresentationFormat>
  <Paragraphs>138</Paragraphs>
  <Slides>15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11</vt:i4>
      </vt:variant>
      <vt:variant>
        <vt:lpstr>כותרות שקופיות</vt:lpstr>
      </vt:variant>
      <vt:variant>
        <vt:i4>15</vt:i4>
      </vt:variant>
    </vt:vector>
  </HeadingPairs>
  <TitlesOfParts>
    <vt:vector size="35" baseType="lpstr">
      <vt:lpstr>MS PGothic</vt:lpstr>
      <vt:lpstr>Arial</vt:lpstr>
      <vt:lpstr>Arial Black</vt:lpstr>
      <vt:lpstr>Calibri</vt:lpstr>
      <vt:lpstr>Calibri Light</vt:lpstr>
      <vt:lpstr>Corbel</vt:lpstr>
      <vt:lpstr>Gill Sans MT</vt:lpstr>
      <vt:lpstr>inherit</vt:lpstr>
      <vt:lpstr>Wingdings 2</vt:lpstr>
      <vt:lpstr>intermediate</vt:lpstr>
      <vt:lpstr>robotdesign</vt:lpstr>
      <vt:lpstr>beginner</vt:lpstr>
      <vt:lpstr>Custom Design</vt:lpstr>
      <vt:lpstr>1_robotdesign</vt:lpstr>
      <vt:lpstr>1_beginner</vt:lpstr>
      <vt:lpstr>1_Custom Design</vt:lpstr>
      <vt:lpstr>2_robotdesign</vt:lpstr>
      <vt:lpstr>2_beginner</vt:lpstr>
      <vt:lpstr>2_Custom Design</vt:lpstr>
      <vt:lpstr>Dividend</vt:lpstr>
      <vt:lpstr>Шестерні ДЛЯ РОБОТІВ LEGO </vt:lpstr>
      <vt:lpstr>Цілі</vt:lpstr>
      <vt:lpstr>ЩО ТАКЕ шестерня? </vt:lpstr>
      <vt:lpstr>ЗВИЧАЙНІ ШЕРСТЕРНІ LEGO</vt:lpstr>
      <vt:lpstr>НАЗВАННЯ ЛЕГО ШЕРСТЕРЕНЬ</vt:lpstr>
      <vt:lpstr>Ведучi, Слiдкуючi та натяжнi шестернi</vt:lpstr>
      <vt:lpstr>ЗНИЖЕННЯ І ПІДВИЩЕННЯ шестерень</vt:lpstr>
      <vt:lpstr>РОЗРАХУНОК КОЕФІЦІЄНТiВ Шестерень</vt:lpstr>
      <vt:lpstr>ЗМІНИ НАПРЯМОК РУХУ</vt:lpstr>
      <vt:lpstr>ПРОБЛЕМИ З ЛЕГО ШЕРЕСТЕРНЯМИ</vt:lpstr>
      <vt:lpstr>КОРОБКИ шестерень МОЖУТЬ БУТИ КОРИСНИМИ</vt:lpstr>
      <vt:lpstr>РЕйковi шестернi ДЛЯ ВЕРТИКАЛЬНОГО І ГОРИЗОНТАЛЬНОГО РУХУ</vt:lpstr>
      <vt:lpstr>КОРИСНИЙ ІНСТРУМЕНТ ОНЛАЙН-ЗНАЧЕННЯ</vt:lpstr>
      <vt:lpstr>ІНШІ КОРИСНІ РЕСУРСИ</vt:lpstr>
      <vt:lpstr>Успiхiв!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DESIGN LESSON</dc:title>
  <dc:creator>Microsoft Office User</dc:creator>
  <cp:lastModifiedBy>User1</cp:lastModifiedBy>
  <cp:revision>226</cp:revision>
  <cp:lastPrinted>2016-07-19T03:13:05Z</cp:lastPrinted>
  <dcterms:created xsi:type="dcterms:W3CDTF">2016-07-19T03:02:19Z</dcterms:created>
  <dcterms:modified xsi:type="dcterms:W3CDTF">2023-01-10T08:11:42Z</dcterms:modified>
</cp:coreProperties>
</file>