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y="6858000" cx="914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Arial Black"/>
      <p:regular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f/8WqkxIT2cq7WLF+OKCNwalC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GillSans-regular.fntdata"/><Relationship Id="rId23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customschemas.google.com/relationships/presentationmetadata" Target="metadata"/><Relationship Id="rId25" Type="http://schemas.openxmlformats.org/officeDocument/2006/relationships/font" Target="fonts/Gill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0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3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381522" y="6269672"/>
            <a:ext cx="642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0" name="Google Shape;130;p26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1" name="Google Shape;131;p2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27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8" name="Google Shape;138;p27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27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54" name="Google Shape;154;p30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3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3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3" name="Google Shape;163;p3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31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1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 rot="5400000">
            <a:off x="2393156" y="-183356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idx="1" type="subTitle"/>
          </p:nvPr>
        </p:nvSpPr>
        <p:spPr>
          <a:xfrm>
            <a:off x="1132517" y="3427224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4" name="Google Shape;194;p3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1" type="ftr"/>
          </p:nvPr>
        </p:nvSpPr>
        <p:spPr>
          <a:xfrm>
            <a:off x="457200" y="6492875"/>
            <a:ext cx="3945988" cy="282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5"/>
          <p:cNvSpPr txBox="1"/>
          <p:nvPr>
            <p:ph idx="12" type="sldNum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35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5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5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V3Lessons.com" id="200" name="Google Shape;2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0896" y="400415"/>
            <a:ext cx="7741243" cy="2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/>
          <p:nvPr>
            <p:ph type="ctrTitle"/>
          </p:nvPr>
        </p:nvSpPr>
        <p:spPr>
          <a:xfrm>
            <a:off x="502903" y="5741850"/>
            <a:ext cx="8117227" cy="602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5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Sanjay and Arvind Seshan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5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6"/>
          <p:cNvSpPr txBox="1"/>
          <p:nvPr>
            <p:ph idx="12" type="sldNum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5" name="Google Shape;215;p3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7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3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8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21" name="Google Shape;221;p38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22" name="Google Shape;222;p3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8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9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8" name="Google Shape;228;p39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29" name="Google Shape;229;p39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0" name="Google Shape;230;p39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31" name="Google Shape;231;p3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9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0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1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3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3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10/28/22</a:t>
            </a:r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3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sz="900" cap="non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3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45" name="Google Shape;245;p42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46" name="Google Shape;246;p4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2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4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3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3" name="Google Shape;253;p43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4" name="Google Shape;254;p4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3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43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3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4"/>
          <p:cNvSpPr txBox="1"/>
          <p:nvPr>
            <p:ph idx="1" type="body"/>
          </p:nvPr>
        </p:nvSpPr>
        <p:spPr>
          <a:xfrm rot="5400000">
            <a:off x="2393156" y="-183356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4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4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5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0" name="Google Shape;280;p4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9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2" name="Google Shape;292;p4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0"/>
          <p:cNvSpPr txBox="1"/>
          <p:nvPr>
            <p:ph idx="1" type="body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50"/>
          <p:cNvSpPr txBox="1"/>
          <p:nvPr>
            <p:ph idx="2" type="body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5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1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5" name="Google Shape;305;p51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51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7" name="Google Shape;307;p51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5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5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4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4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4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3" name="Google Shape;323;p54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4" name="Google Shape;324;p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5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55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1" name="Google Shape;331;p5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5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7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7"/>
          <p:cNvSpPr txBox="1"/>
          <p:nvPr>
            <p:ph idx="1" type="body"/>
          </p:nvPr>
        </p:nvSpPr>
        <p:spPr>
          <a:xfrm rot="5400000">
            <a:off x="604044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5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5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9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9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1" name="Google Shape;361;p5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5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9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5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9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9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9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9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60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3" name="Google Shape;373;p6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6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60"/>
          <p:cNvSpPr txBox="1"/>
          <p:nvPr>
            <p:ph idx="12" type="sldNum"/>
          </p:nvPr>
        </p:nvSpPr>
        <p:spPr>
          <a:xfrm>
            <a:off x="8381522" y="6269672"/>
            <a:ext cx="642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1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61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9" name="Google Shape;379;p6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6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6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62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5" name="Google Shape;385;p62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6" name="Google Shape;386;p6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6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62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3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63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2" name="Google Shape;392;p63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3" name="Google Shape;393;p63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4" name="Google Shape;394;p63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5" name="Google Shape;395;p6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6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63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5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5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5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6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6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64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6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65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6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09" name="Google Shape;409;p66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0" name="Google Shape;410;p6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6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66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6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7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17" name="Google Shape;417;p67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8" name="Google Shape;418;p6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6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6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67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67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68"/>
          <p:cNvSpPr txBox="1"/>
          <p:nvPr>
            <p:ph idx="1" type="body"/>
          </p:nvPr>
        </p:nvSpPr>
        <p:spPr>
          <a:xfrm rot="5400000">
            <a:off x="2393156" y="-183356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6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6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6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6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p6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6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69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8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0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0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0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2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2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34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4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4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4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3" name="Google Shape;273;p4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4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8" name="Google Shape;348;p58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5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5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5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5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8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8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8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8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"/>
          <p:cNvSpPr txBox="1"/>
          <p:nvPr>
            <p:ph type="ctrTitle"/>
          </p:nvPr>
        </p:nvSpPr>
        <p:spPr>
          <a:xfrm>
            <a:off x="908750" y="5290600"/>
            <a:ext cx="79899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/>
              <a:t>УРОК 2: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/>
              <a:t>СТВОРЕННЯ РОБОТА, ЩО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/>
              <a:t>ДОБРЕ ОРІЄНТУЄТЬСЯ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441" name="Google Shape;441;p1"/>
          <p:cNvSpPr txBox="1"/>
          <p:nvPr>
            <p:ph idx="1" type="subTitle"/>
          </p:nvPr>
        </p:nvSpPr>
        <p:spPr>
          <a:xfrm>
            <a:off x="577042" y="5367885"/>
            <a:ext cx="79899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SESHAN BROTHERS</a:t>
            </a:r>
            <a:endParaRPr/>
          </a:p>
        </p:txBody>
      </p:sp>
      <p:sp>
        <p:nvSpPr>
          <p:cNvPr id="442" name="Google Shape;442;p1"/>
          <p:cNvSpPr txBox="1"/>
          <p:nvPr/>
        </p:nvSpPr>
        <p:spPr>
          <a:xfrm>
            <a:off x="632250" y="5745925"/>
            <a:ext cx="793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6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ЯКІ ФУНКЦІЇ ВАМ ПОТРІБНІ</a:t>
            </a:r>
            <a:endParaRPr/>
          </a:p>
        </p:txBody>
      </p:sp>
      <p:sp>
        <p:nvSpPr>
          <p:cNvPr id="448" name="Google Shape;448;p2"/>
          <p:cNvSpPr txBox="1"/>
          <p:nvPr>
            <p:ph idx="1" type="body"/>
          </p:nvPr>
        </p:nvSpPr>
        <p:spPr>
          <a:xfrm>
            <a:off x="457200" y="1524318"/>
            <a:ext cx="3829987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/>
              <a:t>Щоб добре орієнтуватися, вам знадобиться робот із функціями, які дозволять вам добре орієнтуватися</a:t>
            </a:r>
            <a:endParaRPr/>
          </a:p>
          <a:p>
            <a:pPr indent="-226059" lvl="0" marL="342900" rtl="0" algn="l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None/>
            </a:pPr>
            <a:r>
              <a:t/>
            </a:r>
            <a:endParaRPr sz="2000"/>
          </a:p>
          <a:p>
            <a:pPr indent="0" lvl="0" marL="116840" rtl="0" algn="l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449" name="Google Shape;449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2022 FLL Tutorials</a:t>
            </a:r>
            <a:endParaRPr/>
          </a:p>
        </p:txBody>
      </p:sp>
      <p:pic>
        <p:nvPicPr>
          <p:cNvPr descr="A picture containing cake, LEGO, toy&#10;&#10;Description automatically generated" id="450" name="Google Shape;450;p2"/>
          <p:cNvPicPr preferRelativeResize="0"/>
          <p:nvPr/>
        </p:nvPicPr>
        <p:blipFill rotWithShape="1">
          <a:blip r:embed="rId3">
            <a:alphaModFix/>
          </a:blip>
          <a:srcRect b="0" l="11415" r="18016" t="0"/>
          <a:stretch/>
        </p:blipFill>
        <p:spPr>
          <a:xfrm>
            <a:off x="5164112" y="2546968"/>
            <a:ext cx="3522688" cy="280794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"/>
          <p:cNvSpPr txBox="1"/>
          <p:nvPr/>
        </p:nvSpPr>
        <p:spPr>
          <a:xfrm>
            <a:off x="4838425" y="6198950"/>
            <a:ext cx="42573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2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НАДІЙНА НАВІГАЦІЯ У ПЕРШІЙ ЛЕГО-ЛІГІ</a:t>
            </a:r>
            <a:endParaRPr/>
          </a:p>
        </p:txBody>
      </p:sp>
      <p:sp>
        <p:nvSpPr>
          <p:cNvPr id="457" name="Google Shape;457;p3"/>
          <p:cNvSpPr txBox="1"/>
          <p:nvPr>
            <p:ph idx="1" type="body"/>
          </p:nvPr>
        </p:nvSpPr>
        <p:spPr>
          <a:xfrm>
            <a:off x="457200" y="1524318"/>
            <a:ext cx="8225554" cy="4646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17703" lvl="0" marL="342900" rtl="0" algn="l">
              <a:spcBef>
                <a:spcPts val="1008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sz="2960"/>
              <a:t>Хороша навігація буде використовуватися</a:t>
            </a:r>
            <a:endParaRPr sz="296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деякі або всі з них</a:t>
            </a:r>
            <a:endParaRPr sz="280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техніки</a:t>
            </a:r>
            <a:endParaRPr sz="280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Рухайтеся прямо на відстань</a:t>
            </a:r>
            <a:endParaRPr sz="280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Поворотний робот по ступенях</a:t>
            </a:r>
            <a:endParaRPr sz="280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Вирівнювання в Launch</a:t>
            </a:r>
            <a:endParaRPr sz="280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Слідуйте за стіною</a:t>
            </a:r>
            <a:endParaRPr sz="280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Вирівнювання по лініях</a:t>
            </a:r>
            <a:endParaRPr sz="280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Вирівнювання по стінах</a:t>
            </a:r>
            <a:endParaRPr sz="280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Вирівнювання за моделями місії</a:t>
            </a:r>
            <a:endParaRPr sz="2800"/>
          </a:p>
          <a:p>
            <a:pPr indent="-206686" lvl="1" marL="630000" rtl="0" algn="just">
              <a:spcBef>
                <a:spcPts val="1008"/>
              </a:spcBef>
              <a:spcAft>
                <a:spcPts val="0"/>
              </a:spcAft>
              <a:buSzPct val="78857"/>
              <a:buFont typeface="Arial"/>
              <a:buChar char="•"/>
            </a:pPr>
            <a:r>
              <a:rPr lang="en-US" sz="2800"/>
              <a:t>Наступний рядок</a:t>
            </a:r>
            <a:endParaRPr sz="2800"/>
          </a:p>
          <a:p>
            <a:pPr indent="-317703" lvl="0" marL="342900" rtl="0" algn="l">
              <a:spcBef>
                <a:spcPts val="1008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sz="2960"/>
              <a:t>Кожен із цих методів вимагає, щоб дизайн вашого робота мав певні функції</a:t>
            </a:r>
            <a:endParaRPr sz="2960"/>
          </a:p>
          <a:p>
            <a:pPr indent="0" lvl="0" marL="0" rtl="0" algn="l">
              <a:spcBef>
                <a:spcPts val="1008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458" name="Google Shape;458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2022 FLL Tutorials</a:t>
            </a:r>
            <a:endParaRPr/>
          </a:p>
        </p:txBody>
      </p:sp>
      <p:pic>
        <p:nvPicPr>
          <p:cNvPr descr="A picture containing map&#10;&#10;Description automatically generated" id="459" name="Google Shape;4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531" y="2119195"/>
            <a:ext cx="4741223" cy="229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"/>
          <p:cNvSpPr txBox="1"/>
          <p:nvPr/>
        </p:nvSpPr>
        <p:spPr>
          <a:xfrm>
            <a:off x="4838425" y="6198950"/>
            <a:ext cx="42573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2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ДЕЯКІ ОСНОВНІ ХАРАКТЕРИСТИКИ РОБОТА</a:t>
            </a:r>
            <a:endParaRPr/>
          </a:p>
        </p:txBody>
      </p:sp>
      <p:sp>
        <p:nvSpPr>
          <p:cNvPr id="466" name="Google Shape;466;p4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33954" lvl="0" marL="342900" rtl="0" algn="l">
              <a:spcBef>
                <a:spcPts val="0"/>
              </a:spcBef>
              <a:spcAft>
                <a:spcPts val="0"/>
              </a:spcAft>
              <a:buSzPct val="92814"/>
              <a:buFont typeface="Arial"/>
              <a:buChar char="•"/>
            </a:pPr>
            <a:r>
              <a:rPr lang="en-US" sz="2671"/>
              <a:t>Зовнішні стіни</a:t>
            </a:r>
            <a:endParaRPr sz="2671"/>
          </a:p>
          <a:p>
            <a:pPr indent="-217201" lvl="1" marL="630000" rtl="0" algn="l">
              <a:spcBef>
                <a:spcPts val="0"/>
              </a:spcBef>
              <a:spcAft>
                <a:spcPts val="0"/>
              </a:spcAft>
              <a:buSzPct val="92000"/>
              <a:buFont typeface="Arial"/>
              <a:buChar char="•"/>
            </a:pPr>
            <a:r>
              <a:rPr lang="en-US" sz="2400"/>
              <a:t>Дозволяє вирівнювати на плоских поверхнях (стіни та моделі місій)</a:t>
            </a:r>
            <a:endParaRPr sz="2400"/>
          </a:p>
          <a:p>
            <a:pPr indent="-217201" lvl="1" marL="630000" rtl="0" algn="l">
              <a:spcBef>
                <a:spcPts val="0"/>
              </a:spcBef>
              <a:spcAft>
                <a:spcPts val="0"/>
              </a:spcAft>
              <a:buSzPct val="92000"/>
              <a:buFont typeface="Arial"/>
              <a:buChar char="•"/>
            </a:pPr>
            <a:r>
              <a:rPr lang="en-US" sz="2400"/>
              <a:t>Добре підтримує колеса 🡪 покращує точність руху прямо та поворотів</a:t>
            </a:r>
            <a:endParaRPr sz="2400"/>
          </a:p>
          <a:p>
            <a:pPr indent="-337070" lvl="0" marL="342900" rtl="0" algn="l">
              <a:spcBef>
                <a:spcPts val="1008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550"/>
              <a:t>Два сенсори кольору, які вирівняні, але розділені на певній відстані</a:t>
            </a:r>
            <a:endParaRPr sz="2550"/>
          </a:p>
          <a:p>
            <a:pPr indent="-217201" lvl="1" marL="630000" rtl="0" algn="l">
              <a:spcBef>
                <a:spcPts val="1008"/>
              </a:spcBef>
              <a:spcAft>
                <a:spcPts val="0"/>
              </a:spcAft>
              <a:buSzPct val="92000"/>
              <a:buFont typeface="Arial"/>
              <a:buChar char="•"/>
            </a:pPr>
            <a:r>
              <a:rPr lang="en-US" sz="2400"/>
              <a:t>Дозволяє вирівнювати по лініях</a:t>
            </a:r>
            <a:endParaRPr sz="2400"/>
          </a:p>
          <a:p>
            <a:pPr indent="-334568" lvl="0" marL="342900" rtl="0" algn="l">
              <a:spcBef>
                <a:spcPts val="1008"/>
              </a:spcBef>
              <a:spcAft>
                <a:spcPts val="0"/>
              </a:spcAft>
              <a:buSzPct val="92851"/>
              <a:buFont typeface="Arial"/>
              <a:buChar char="•"/>
            </a:pPr>
            <a:r>
              <a:rPr lang="en-US" sz="2685"/>
              <a:t>Датчики кольору, які знаходяться «перед» ведучими колесами</a:t>
            </a:r>
            <a:endParaRPr sz="2685"/>
          </a:p>
          <a:p>
            <a:pPr indent="-217201" lvl="1" marL="630000" rtl="0" algn="l">
              <a:spcBef>
                <a:spcPts val="1008"/>
              </a:spcBef>
              <a:spcAft>
                <a:spcPts val="0"/>
              </a:spcAft>
              <a:buSzPct val="92000"/>
              <a:buFont typeface="Arial"/>
              <a:buChar char="•"/>
            </a:pPr>
            <a:r>
              <a:rPr lang="en-US" sz="2400"/>
              <a:t>Дозволяє стежити за лінією</a:t>
            </a:r>
            <a:endParaRPr sz="2400"/>
          </a:p>
          <a:p>
            <a:pPr indent="-330505" lvl="0" marL="342900" rtl="0" algn="l">
              <a:spcBef>
                <a:spcPts val="1008"/>
              </a:spcBef>
              <a:spcAft>
                <a:spcPts val="0"/>
              </a:spcAft>
              <a:buSzPct val="92599"/>
              <a:buFont typeface="Arial"/>
              <a:buChar char="•"/>
            </a:pPr>
            <a:r>
              <a:rPr lang="en-US" sz="2594"/>
              <a:t>Настінні колеса</a:t>
            </a:r>
            <a:endParaRPr sz="2594"/>
          </a:p>
          <a:p>
            <a:pPr indent="-217201" lvl="1" marL="630000" rtl="0" algn="l">
              <a:spcBef>
                <a:spcPts val="1008"/>
              </a:spcBef>
              <a:spcAft>
                <a:spcPts val="0"/>
              </a:spcAft>
              <a:buSzPct val="92000"/>
              <a:buFont typeface="Arial"/>
              <a:buChar char="•"/>
            </a:pPr>
            <a:r>
              <a:rPr lang="en-US" sz="2400"/>
              <a:t>Якість стін у змаганнях може сильно відрізнятися (різна фактура, сучки, дірки тощо). Коліщатка покращують здатність стежити за стіною та вирівнювати на стінах</a:t>
            </a:r>
            <a:endParaRPr sz="2400"/>
          </a:p>
          <a:p>
            <a:pPr indent="-334568" lvl="0" marL="342900" rtl="0" algn="l">
              <a:spcBef>
                <a:spcPts val="1008"/>
              </a:spcBef>
              <a:spcAft>
                <a:spcPts val="0"/>
              </a:spcAft>
              <a:buSzPct val="92851"/>
              <a:buFont typeface="Arial"/>
              <a:buChar char="•"/>
            </a:pPr>
            <a:r>
              <a:rPr lang="en-US" sz="2685"/>
              <a:t>Хоча робот кожної команди має бути різним, більшість успішних конструкцій мають вищезазначені функції</a:t>
            </a:r>
            <a:endParaRPr sz="3885"/>
          </a:p>
          <a:p>
            <a:pPr indent="-127234" lvl="0" marL="306000" rtl="0" algn="l">
              <a:spcBef>
                <a:spcPts val="1212"/>
              </a:spcBef>
              <a:spcAft>
                <a:spcPts val="0"/>
              </a:spcAft>
              <a:buSzPct val="91999"/>
              <a:buNone/>
            </a:pPr>
            <a:r>
              <a:t/>
            </a:r>
            <a:endParaRPr/>
          </a:p>
        </p:txBody>
      </p:sp>
      <p:sp>
        <p:nvSpPr>
          <p:cNvPr id="467" name="Google Shape;467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2022 FLL Tutorials</a:t>
            </a:r>
            <a:endParaRPr/>
          </a:p>
        </p:txBody>
      </p:sp>
      <p:sp>
        <p:nvSpPr>
          <p:cNvPr id="468" name="Google Shape;468;p4"/>
          <p:cNvSpPr txBox="1"/>
          <p:nvPr/>
        </p:nvSpPr>
        <p:spPr>
          <a:xfrm>
            <a:off x="4838425" y="6198950"/>
            <a:ext cx="42573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2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DROIDBOT МОДЕЛЬ C</a:t>
            </a:r>
            <a:endParaRPr/>
          </a:p>
        </p:txBody>
      </p:sp>
      <p:sp>
        <p:nvSpPr>
          <p:cNvPr id="474" name="Google Shape;474;p5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Цей робот має ключові функції для гарної навігації</a:t>
            </a:r>
            <a:endParaRPr/>
          </a:p>
        </p:txBody>
      </p:sp>
      <p:sp>
        <p:nvSpPr>
          <p:cNvPr id="475" name="Google Shape;475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2022 FLL Tutorials</a:t>
            </a:r>
            <a:endParaRPr/>
          </a:p>
        </p:txBody>
      </p:sp>
      <p:pic>
        <p:nvPicPr>
          <p:cNvPr id="476" name="Google Shape;4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297" y="2455236"/>
            <a:ext cx="3971391" cy="297854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"/>
          <p:cNvSpPr txBox="1"/>
          <p:nvPr/>
        </p:nvSpPr>
        <p:spPr>
          <a:xfrm>
            <a:off x="6844988" y="3320228"/>
            <a:ext cx="1503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Зовнішні стінки, які підтримують колеса</a:t>
            </a:r>
            <a:endParaRPr/>
          </a:p>
        </p:txBody>
      </p:sp>
      <p:sp>
        <p:nvSpPr>
          <p:cNvPr id="478" name="Google Shape;478;p5"/>
          <p:cNvSpPr txBox="1"/>
          <p:nvPr/>
        </p:nvSpPr>
        <p:spPr>
          <a:xfrm>
            <a:off x="388417" y="4638928"/>
            <a:ext cx="234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Настінні катальні колеса</a:t>
            </a:r>
            <a:endParaRPr/>
          </a:p>
        </p:txBody>
      </p:sp>
      <p:sp>
        <p:nvSpPr>
          <p:cNvPr id="479" name="Google Shape;479;p5"/>
          <p:cNvSpPr txBox="1"/>
          <p:nvPr/>
        </p:nvSpPr>
        <p:spPr>
          <a:xfrm>
            <a:off x="105201" y="3229472"/>
            <a:ext cx="2625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Два добре відокремлених вирівняних датчика кольору</a:t>
            </a:r>
            <a:endParaRPr/>
          </a:p>
        </p:txBody>
      </p:sp>
      <p:sp>
        <p:nvSpPr>
          <p:cNvPr id="480" name="Google Shape;480;p5"/>
          <p:cNvSpPr txBox="1"/>
          <p:nvPr/>
        </p:nvSpPr>
        <p:spPr>
          <a:xfrm>
            <a:off x="4067190" y="5690768"/>
            <a:ext cx="236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Кольорові датчики розташовані перед ведучими колесами</a:t>
            </a:r>
            <a:endParaRPr/>
          </a:p>
        </p:txBody>
      </p:sp>
      <p:cxnSp>
        <p:nvCxnSpPr>
          <p:cNvPr id="481" name="Google Shape;481;p5"/>
          <p:cNvCxnSpPr>
            <a:stCxn id="479" idx="3"/>
          </p:cNvCxnSpPr>
          <p:nvPr/>
        </p:nvCxnSpPr>
        <p:spPr>
          <a:xfrm>
            <a:off x="2730201" y="3829772"/>
            <a:ext cx="866700" cy="1815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2" name="Google Shape;482;p5"/>
          <p:cNvCxnSpPr>
            <a:stCxn id="479" idx="3"/>
          </p:cNvCxnSpPr>
          <p:nvPr/>
        </p:nvCxnSpPr>
        <p:spPr>
          <a:xfrm>
            <a:off x="2730201" y="3829772"/>
            <a:ext cx="1615200" cy="8481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3" name="Google Shape;483;p5"/>
          <p:cNvCxnSpPr>
            <a:stCxn id="477" idx="1"/>
          </p:cNvCxnSpPr>
          <p:nvPr/>
        </p:nvCxnSpPr>
        <p:spPr>
          <a:xfrm flipH="1">
            <a:off x="6264188" y="3920528"/>
            <a:ext cx="580800" cy="378600"/>
          </a:xfrm>
          <a:prstGeom prst="straightConnector1">
            <a:avLst/>
          </a:prstGeom>
          <a:noFill/>
          <a:ln cap="flat" cmpd="sng" w="57150">
            <a:solidFill>
              <a:srgbClr val="FF85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4" name="Google Shape;484;p5"/>
          <p:cNvCxnSpPr>
            <a:stCxn id="478" idx="3"/>
          </p:cNvCxnSpPr>
          <p:nvPr/>
        </p:nvCxnSpPr>
        <p:spPr>
          <a:xfrm>
            <a:off x="2730217" y="4962178"/>
            <a:ext cx="1493700" cy="81000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5" name="Google Shape;485;p5"/>
          <p:cNvCxnSpPr>
            <a:stCxn id="478" idx="3"/>
          </p:cNvCxnSpPr>
          <p:nvPr/>
        </p:nvCxnSpPr>
        <p:spPr>
          <a:xfrm flipH="1" rot="10800000">
            <a:off x="2730217" y="4322278"/>
            <a:ext cx="660300" cy="639900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6" name="Google Shape;486;p5"/>
          <p:cNvSpPr/>
          <p:nvPr/>
        </p:nvSpPr>
        <p:spPr>
          <a:xfrm rot="4208347">
            <a:off x="5217448" y="4344311"/>
            <a:ext cx="396483" cy="12357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87" name="Google Shape;487;p5"/>
          <p:cNvCxnSpPr>
            <a:stCxn id="480" idx="0"/>
            <a:endCxn id="486" idx="1"/>
          </p:cNvCxnSpPr>
          <p:nvPr/>
        </p:nvCxnSpPr>
        <p:spPr>
          <a:xfrm flipH="1" rot="10800000">
            <a:off x="5251890" y="5148668"/>
            <a:ext cx="231000" cy="54210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8" name="Google Shape;488;p5"/>
          <p:cNvSpPr txBox="1"/>
          <p:nvPr/>
        </p:nvSpPr>
        <p:spPr>
          <a:xfrm>
            <a:off x="6732099" y="2428005"/>
            <a:ext cx="192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Низький центр ваги</a:t>
            </a:r>
            <a:endParaRPr/>
          </a:p>
        </p:txBody>
      </p:sp>
      <p:sp>
        <p:nvSpPr>
          <p:cNvPr id="489" name="Google Shape;489;p5"/>
          <p:cNvSpPr txBox="1"/>
          <p:nvPr/>
        </p:nvSpPr>
        <p:spPr>
          <a:xfrm>
            <a:off x="6802200" y="4766550"/>
            <a:ext cx="2341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Рівнева конструкція – зауважте, що ролик знаходиться на одному рівні з приводними колесами</a:t>
            </a:r>
            <a:endParaRPr/>
          </a:p>
        </p:txBody>
      </p:sp>
      <p:sp>
        <p:nvSpPr>
          <p:cNvPr id="490" name="Google Shape;490;p5"/>
          <p:cNvSpPr txBox="1"/>
          <p:nvPr/>
        </p:nvSpPr>
        <p:spPr>
          <a:xfrm>
            <a:off x="351509" y="2177163"/>
            <a:ext cx="21324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** На практиці екранування датчиків кольору не потрібне. Перегляньте урок про розміщення датчика кольору.</a:t>
            </a:r>
            <a:endParaRPr/>
          </a:p>
        </p:txBody>
      </p:sp>
      <p:sp>
        <p:nvSpPr>
          <p:cNvPr id="491" name="Google Shape;491;p5"/>
          <p:cNvSpPr txBox="1"/>
          <p:nvPr/>
        </p:nvSpPr>
        <p:spPr>
          <a:xfrm>
            <a:off x="4886700" y="6521250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Gill Sans"/>
              <a:buNone/>
            </a:pPr>
            <a:r>
              <a:rPr lang="en-US" sz="2020"/>
              <a:t>ДОДАТКОВІ ХАРАКТЕРИСТИКИ, ЯКІ НЕОБХІДНО ВРАХУВАТИ</a:t>
            </a:r>
            <a:endParaRPr sz="2020"/>
          </a:p>
        </p:txBody>
      </p:sp>
      <p:sp>
        <p:nvSpPr>
          <p:cNvPr id="497" name="Google Shape;497;p6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Швидкі, взаємозамінні насадки, які дозволяють виконувати місії з багатьох боків робота</a:t>
            </a:r>
            <a:endParaRPr sz="2400"/>
          </a:p>
          <a:p>
            <a:pPr indent="-306000" lvl="0" marL="306000" rtl="0" algn="l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Додавання навісного обладнання не повинно викликати проблем із розподілом ваги на роботі</a:t>
            </a:r>
            <a:endParaRPr sz="2400"/>
          </a:p>
          <a:p>
            <a:pPr indent="-306000" lvl="0" marL="306000" rtl="0" algn="l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Можна виготовити з мінімальної кількості деталей – DroidBot Model C виготовляється з одного комплекту плюс лише 2 додаткові частини</a:t>
            </a:r>
            <a:endParaRPr sz="2400"/>
          </a:p>
          <a:p>
            <a:pPr indent="-318192" lvl="0" marL="306000" rtl="0" algn="l">
              <a:spcBef>
                <a:spcPts val="1080"/>
              </a:spcBef>
              <a:spcAft>
                <a:spcPts val="0"/>
              </a:spcAft>
              <a:buSzPts val="2400"/>
              <a:buChar char="◼"/>
            </a:pPr>
            <a:r>
              <a:t/>
            </a:r>
            <a:endParaRPr sz="2400"/>
          </a:p>
        </p:txBody>
      </p:sp>
      <p:sp>
        <p:nvSpPr>
          <p:cNvPr id="498" name="Google Shape;498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2022 FLL Tutorials</a:t>
            </a:r>
            <a:endParaRPr/>
          </a:p>
        </p:txBody>
      </p:sp>
      <p:pic>
        <p:nvPicPr>
          <p:cNvPr id="499" name="Google Shape;4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149" y="4572024"/>
            <a:ext cx="2455331" cy="18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"/>
          <p:cNvSpPr txBox="1"/>
          <p:nvPr/>
        </p:nvSpPr>
        <p:spPr>
          <a:xfrm>
            <a:off x="2975473" y="4717050"/>
            <a:ext cx="165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Шківи, ​​додані до двигунів для легкого кріплення</a:t>
            </a:r>
            <a:endParaRPr/>
          </a:p>
        </p:txBody>
      </p:sp>
      <p:sp>
        <p:nvSpPr>
          <p:cNvPr id="501" name="Google Shape;501;p6"/>
          <p:cNvSpPr txBox="1"/>
          <p:nvPr/>
        </p:nvSpPr>
        <p:spPr>
          <a:xfrm>
            <a:off x="7180575" y="4369025"/>
            <a:ext cx="17859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Шківи та кілки на насадці швидко підключаються до двигунів робота. Цей додаток вставляється в DroidBot Model C.</a:t>
            </a:r>
            <a:endParaRPr/>
          </a:p>
        </p:txBody>
      </p:sp>
      <p:pic>
        <p:nvPicPr>
          <p:cNvPr id="502" name="Google Shape;5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6194" y="4263598"/>
            <a:ext cx="2714380" cy="243277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"/>
          <p:cNvSpPr txBox="1"/>
          <p:nvPr/>
        </p:nvSpPr>
        <p:spPr>
          <a:xfrm>
            <a:off x="4886700" y="6521250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ПОДІБНІ ФУНКЦІЇ НА DROID BOT E</a:t>
            </a:r>
            <a:endParaRPr/>
          </a:p>
        </p:txBody>
      </p:sp>
      <p:pic>
        <p:nvPicPr>
          <p:cNvPr descr="A close-up of a toy&#10;&#10;Description automatically generated with low confidence" id="509" name="Google Shape;50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1546189"/>
            <a:ext cx="4354513" cy="435451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2022 FLL Tutorials</a:t>
            </a:r>
            <a:endParaRPr/>
          </a:p>
        </p:txBody>
      </p:sp>
      <p:pic>
        <p:nvPicPr>
          <p:cNvPr id="511" name="Google Shape;5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1784" y="2630830"/>
            <a:ext cx="4189621" cy="204025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"/>
          <p:cNvSpPr txBox="1"/>
          <p:nvPr/>
        </p:nvSpPr>
        <p:spPr>
          <a:xfrm>
            <a:off x="4886700" y="6521250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ЩО ДАЛІ</a:t>
            </a:r>
            <a:endParaRPr/>
          </a:p>
        </p:txBody>
      </p:sp>
      <p:sp>
        <p:nvSpPr>
          <p:cNvPr id="518" name="Google Shape;518;p8"/>
          <p:cNvSpPr txBox="1"/>
          <p:nvPr>
            <p:ph idx="1" type="body"/>
          </p:nvPr>
        </p:nvSpPr>
        <p:spPr>
          <a:xfrm>
            <a:off x="448092" y="1505583"/>
            <a:ext cx="8231213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1320"/>
              </a:spcBef>
              <a:spcAft>
                <a:spcPts val="0"/>
              </a:spcAft>
              <a:buSzPts val="3312"/>
              <a:buChar char="◼"/>
            </a:pPr>
            <a:r>
              <a:rPr lang="en-US"/>
              <a:t>Створюючи робота своєї команди, враховуйте ці особливості</a:t>
            </a:r>
            <a:endParaRPr/>
          </a:p>
          <a:p>
            <a:pPr indent="-306000" lvl="0" marL="306000" rtl="0" algn="l">
              <a:spcBef>
                <a:spcPts val="1320"/>
              </a:spcBef>
              <a:spcAft>
                <a:spcPts val="0"/>
              </a:spcAft>
              <a:buSzPts val="3312"/>
              <a:buChar char="◼"/>
            </a:pPr>
            <a:r>
              <a:rPr lang="en-US"/>
              <a:t>На FLLTutorials.com, PrimeLessons.org і EV3Lessons.com є кілька альтернативних дизайнів, які ви можете спробувати та навчитися</a:t>
            </a:r>
            <a:endParaRPr/>
          </a:p>
          <a:p>
            <a:pPr indent="-306000" lvl="0" marL="306000" rtl="0" algn="l">
              <a:spcBef>
                <a:spcPts val="1320"/>
              </a:spcBef>
              <a:spcAft>
                <a:spcPts val="0"/>
              </a:spcAft>
              <a:buSzPts val="3312"/>
              <a:buChar char="◼"/>
            </a:pPr>
            <a:r>
              <a:t/>
            </a:r>
            <a:endParaRPr/>
          </a:p>
        </p:txBody>
      </p:sp>
      <p:sp>
        <p:nvSpPr>
          <p:cNvPr id="519" name="Google Shape;519;p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2022 FLL Tutorials</a:t>
            </a:r>
            <a:endParaRPr/>
          </a:p>
        </p:txBody>
      </p:sp>
      <p:sp>
        <p:nvSpPr>
          <p:cNvPr id="520" name="Google Shape;520;p8"/>
          <p:cNvSpPr txBox="1"/>
          <p:nvPr/>
        </p:nvSpPr>
        <p:spPr>
          <a:xfrm>
            <a:off x="4886700" y="6521250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3684"/>
              <a:buFont typeface="Gill Sans"/>
              <a:buNone/>
            </a:pPr>
            <a:r>
              <a:rPr lang="en-US" sz="3800"/>
              <a:t>творці</a:t>
            </a:r>
            <a:endParaRPr/>
          </a:p>
        </p:txBody>
      </p:sp>
      <p:sp>
        <p:nvSpPr>
          <p:cNvPr id="527" name="Google Shape;527;p9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9264" lvl="0" marL="3060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500"/>
              <a:t>Цей посібник створили Санджай Сешан і Арвінд Сешан</a:t>
            </a:r>
            <a:endParaRPr sz="2500"/>
          </a:p>
          <a:p>
            <a:pPr indent="0" lvl="0" marL="30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Переведено на українську мову групою Neve Hadassah Atid Plus ІЗРАЇЛЬ  #1708</a:t>
            </a:r>
            <a:endParaRPr sz="2800"/>
          </a:p>
          <a:p>
            <a:pPr indent="0" lvl="0" marL="30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59264" lvl="0" marL="3060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500"/>
              <a:t>Більше уроків на www.ev3lessons.com і www.flltutorials.com</a:t>
            </a:r>
            <a:endParaRPr sz="2800"/>
          </a:p>
        </p:txBody>
      </p:sp>
      <p:sp>
        <p:nvSpPr>
          <p:cNvPr id="528" name="Google Shape;528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2022 FLL Tutorials</a:t>
            </a:r>
            <a:endParaRPr/>
          </a:p>
        </p:txBody>
      </p:sp>
      <p:sp>
        <p:nvSpPr>
          <p:cNvPr id="529" name="Google Shape;529;p9"/>
          <p:cNvSpPr/>
          <p:nvPr/>
        </p:nvSpPr>
        <p:spPr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530" name="Google Shape;530;p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3262" y="4424550"/>
            <a:ext cx="2161449" cy="76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