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  <p:sldMasterId id="2147483907" r:id="rId7"/>
  </p:sldMasterIdLst>
  <p:notesMasterIdLst>
    <p:notesMasterId r:id="rId21"/>
  </p:notesMasterIdLst>
  <p:handoutMasterIdLst>
    <p:handoutMasterId r:id="rId22"/>
  </p:handoutMasterIdLst>
  <p:sldIdLst>
    <p:sldId id="289" r:id="rId8"/>
    <p:sldId id="291" r:id="rId9"/>
    <p:sldId id="300" r:id="rId10"/>
    <p:sldId id="292" r:id="rId11"/>
    <p:sldId id="302" r:id="rId12"/>
    <p:sldId id="294" r:id="rId13"/>
    <p:sldId id="306" r:id="rId14"/>
    <p:sldId id="303" r:id="rId15"/>
    <p:sldId id="296" r:id="rId16"/>
    <p:sldId id="304" r:id="rId17"/>
    <p:sldId id="305" r:id="rId18"/>
    <p:sldId id="297" r:id="rId19"/>
    <p:sldId id="30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8" autoAdjust="0"/>
    <p:restoredTop sz="94199"/>
  </p:normalViewPr>
  <p:slideViewPr>
    <p:cSldViewPr snapToGrid="0" snapToObjects="1">
      <p:cViewPr varScale="1">
        <p:scale>
          <a:sx n="65" d="100"/>
          <a:sy n="65" d="100"/>
        </p:scale>
        <p:origin x="141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1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4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7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2A79-6E25-49D1-89B3-CD1FC8B0DBA9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BBB-B887-46BE-A4DE-2E58C552D532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4C03-9E64-4D25-8C9C-0E8DBA437D3C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330B-161E-4B9F-9FBF-EC1C9C0B68E8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4802-638D-48AC-867D-E5D514926F90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3978-8168-48BE-8244-8E2716992799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00F6-DC0B-4BD9-8B82-B754CE481389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5563-2525-4559-9820-333971515B65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B72A-3952-4401-8B2C-93609E22BC83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25E6-A1DC-41D7-BE45-8E2F065F611F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19E4-E559-488B-87B7-00DA8984FF65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0F7F-C68B-4DE5-B6CA-99C0FC3B4A7D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4D5B-DCC4-4A4B-8B38-9C58552107EA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BFF2-87BD-42F6-A481-3B3F2EDC089F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3701-E264-4D58-A84E-DFA1D94188FF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5105-BEF3-4EC0-9588-DCDA97EB251D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4645-B01E-4760-9BC7-409C9D939AB7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9F58-D3D5-43C3-B143-B3F6C00D77F6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1EAE-A12A-428A-B721-F6F7E62C0883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6F9A-AD6A-40F9-BC4E-55BF4FF6F81F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312A-7067-48FC-9E62-A0AD72202C9F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B80C-1B8D-40F0-ACB2-3D510462C433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DA44-0E25-47A8-9662-BEA11265C15A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FA9C-C2F1-41A1-91D8-940800D051D9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DF06-6448-4703-A3E8-22FD82BA54EF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6C3B-5D04-4E28-9DAA-B09B65E687A8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3A6A-583F-4EA1-A6D6-0D3129C813C1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65DF-400D-4786-B398-D2414DABF427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2BD8-8B38-402E-A0C9-937D09FE7271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2955-98D8-41E2-B6C5-3C3DFF1CB328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E23A-0815-4CAE-A2F1-3D508DA9D03F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EF57-3A56-4825-A4B5-4CFCC3339B56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7764-E05B-4E1D-BFB0-70D0678DD171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84C3-D4B2-4D52-86CA-A583432BA632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83C3-32C9-4C17-845E-80D1150DA2FB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5E6B-90F7-4665-8E48-3670BEEE0604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0DBF-2BC9-425D-9F4C-86CED9105534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9D62-EE52-4308-8614-55E24F448CCA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AEC-8302-456B-AE55-A88F3870DBD2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7A84-DEB3-48F7-84DA-0C986CA049BE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8" y="256309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3155-0401-4D8E-A80D-2BC638A00C15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31E2-E710-43D9-9191-BA0AECABF2CA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ADC5-543E-4ABE-B1D9-B7A291052C77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E25E-14F9-4E67-BDCB-5E603FE4D0E5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DA78-45E8-453A-8F81-407AC9091A8C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C0CB-6FC3-4067-B47E-6F85D2AE89DE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69B4-F550-4C1E-90D4-E7F1A5BE39F5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0868-D964-4C94-82A8-AF63CD5818BC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5ADF-E5ED-43C1-9768-0B5DB8BF6D46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7985-9FC0-4A2B-9806-911789A2287B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DAD4-3C61-4DB1-814F-6D54BF333131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C068-87BD-406F-88E5-77BE914BECA8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1A02-28C1-4062-8854-57CB2E6E5566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1B63-943C-4B17-BC03-8583CE948239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E44F-71E0-480A-AF3B-BC8B85FB9996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274F-0EE8-4E6B-8945-EAD310FA67C1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FAF3-102B-44C5-804D-CAE63DD79946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57A0-9D31-4012-876E-9354E8BD5BF6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379A-E7D2-41C0-B190-BD36E71ECA93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B9A7-102B-41FE-A832-B47A76CC7FB5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8AA1-53A7-4C66-A53F-2750FB6975E5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D8E3-0870-4197-A1E8-06A9E5ADE806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E053-BF75-4782-9E99-1F0A36E66181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2ED7603-56D4-4CC1-AC6F-1398B1472455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048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BDCD33-FCAA-41D2-8DDA-AAF09E680406}" type="datetime1">
              <a:rPr lang="en-US" smtClean="0"/>
              <a:t>1/10/2023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2018, FLL Tutorials, Last Edit 6/11/2018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342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4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91FC-1424-461F-8E4B-1CAF0FD50D5E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19BE8F95-53C4-4F59-B2BD-8F9DD92E7822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619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DABF2659-82E7-4999-8967-E2EA12FFBFB7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604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FC35997C-81EB-4E13-9CEB-EE4FF450559C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956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0A119FE7-F343-450F-9C09-DDC0FE950B51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968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F9BBE75-C39F-4204-9E80-3725E99B3624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30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9383E75F-093E-436D-ABCC-DD8CC586D1D4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402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FCBBBEC5-7D27-482D-9EDE-3B3D85410A3F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595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2E05487-55E2-45F2-ABDA-95A37FBF1687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7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8F37-5757-428F-B2EB-D2A5C8AF84D1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40611-8DE4-41B7-82C5-46BD359C8F8B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6/11/2018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D545273-D1CB-4F9F-BC3C-B8B219AEB723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FCB1517-3D91-448A-A67F-5AD7BE4B8733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2018, FLL Tutorials, Last Edit 6/11/2018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09C3-2FD9-47C9-ACEE-EF44FF0CB09E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79FE078-B84E-4361-AAF5-1BBC8B0042FA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4150216-B574-4DA4-BF35-4C59DF9871C8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2018, FLL Tutorials, Last Edit 6/11/2018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34530-F8F9-48D8-B9BC-E3B03C7FD50E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2018, FLL Tutorials, Last Edit 6/11/2018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2A599D3-A7E9-46A7-948E-382BB12B5E64}" type="datetime1">
              <a:rPr lang="en-US" smtClean="0"/>
              <a:t>1/10/2023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2018, FLL Tutorials, Last Edit 6/11/2018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4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0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www.flltutorial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/>
              <a:t>ОСНОВНІ ДЕТАЛІ</a:t>
            </a:r>
            <a:endParaRPr lang="en-US" dirty="0"/>
          </a:p>
        </p:txBody>
      </p:sp>
      <p:sp>
        <p:nvSpPr>
          <p:cNvPr id="6" name="Google Shape;102;p1"/>
          <p:cNvSpPr txBox="1">
            <a:spLocks/>
          </p:cNvSpPr>
          <p:nvPr/>
        </p:nvSpPr>
        <p:spPr>
          <a:xfrm>
            <a:off x="2263470" y="5810117"/>
            <a:ext cx="4929181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cap="all" dirty="0" err="1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Перекладено</a:t>
            </a:r>
            <a:r>
              <a:rPr lang="ru-RU" sz="1600" cap="all" dirty="0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 </a:t>
            </a:r>
            <a:r>
              <a:rPr lang="ru-RU" sz="1600" cap="all" dirty="0" err="1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групою</a:t>
            </a:r>
            <a:r>
              <a:rPr lang="ru-RU" sz="1600" cap="all" dirty="0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 </a:t>
            </a:r>
            <a:r>
              <a:rPr lang="ru-RU" sz="1600" cap="all" dirty="0" err="1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Mystic</a:t>
            </a:r>
            <a:r>
              <a:rPr lang="ru-RU" sz="1600" cap="all" dirty="0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 </a:t>
            </a:r>
            <a:r>
              <a:rPr lang="ru-RU" sz="1600" cap="all" dirty="0" err="1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Beavers</a:t>
            </a:r>
            <a:r>
              <a:rPr lang="ru-RU" sz="1600" cap="all" dirty="0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 #2101</a:t>
            </a:r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З’ЄДНювач</a:t>
            </a:r>
            <a:r>
              <a:rPr lang="uk-UA" dirty="0"/>
              <a:t>і</a:t>
            </a:r>
            <a:r>
              <a:rPr lang="ru-RU" dirty="0"/>
              <a:t> ос</a:t>
            </a:r>
            <a:r>
              <a:rPr lang="uk-UA" dirty="0"/>
              <a:t>ей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9242"/>
            <a:ext cx="8138160" cy="1847519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dirty="0" err="1"/>
              <a:t>З’єднувачі</a:t>
            </a:r>
            <a:r>
              <a:rPr lang="ru-RU" dirty="0"/>
              <a:t> осей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кути. </a:t>
            </a:r>
            <a:r>
              <a:rPr lang="ru-RU" dirty="0" err="1"/>
              <a:t>Багато</a:t>
            </a:r>
            <a:r>
              <a:rPr lang="ru-RU" dirty="0"/>
              <a:t> з них </a:t>
            </a:r>
            <a:r>
              <a:rPr lang="ru-RU" dirty="0" err="1"/>
              <a:t>позначені</a:t>
            </a:r>
            <a:r>
              <a:rPr lang="ru-RU" dirty="0"/>
              <a:t> цифрами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ru-RU" dirty="0"/>
              <a:t>Не </a:t>
            </a:r>
            <a:r>
              <a:rPr lang="ru-RU" dirty="0" err="1"/>
              <a:t>гн</a:t>
            </a:r>
            <a:r>
              <a:rPr lang="uk-UA" dirty="0"/>
              <a:t>і</a:t>
            </a:r>
            <a:r>
              <a:rPr lang="ru-RU" dirty="0" err="1"/>
              <a:t>ть</a:t>
            </a:r>
            <a:r>
              <a:rPr lang="ru-RU" dirty="0"/>
              <a:t> LEGO </a:t>
            </a:r>
            <a:r>
              <a:rPr lang="ru-RU" dirty="0" err="1"/>
              <a:t>детал</a:t>
            </a:r>
            <a:r>
              <a:rPr lang="uk-UA" dirty="0"/>
              <a:t>і</a:t>
            </a:r>
            <a:r>
              <a:rPr lang="ru-RU" dirty="0"/>
              <a:t>,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призначене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. Ви створите </a:t>
            </a:r>
            <a:r>
              <a:rPr lang="ru-RU" dirty="0" err="1"/>
              <a:t>навантаження</a:t>
            </a:r>
            <a:r>
              <a:rPr lang="ru-RU" dirty="0"/>
              <a:t> на </a:t>
            </a:r>
            <a:r>
              <a:rPr lang="ru-RU" dirty="0" err="1"/>
              <a:t>осі</a:t>
            </a:r>
            <a:r>
              <a:rPr lang="ru-RU" dirty="0"/>
              <a:t> та </a:t>
            </a:r>
            <a:r>
              <a:rPr lang="ru-RU" dirty="0" err="1"/>
              <a:t>роз’єми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2261375" y="508968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5668" y="508968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6470" y="508968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9604" y="508968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6319" y="508968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20694" y="508968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09280" y="5388316"/>
            <a:ext cx="69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22.5°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198" y="3464832"/>
            <a:ext cx="8686801" cy="1483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49342" y="5388316"/>
            <a:ext cx="69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45°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3908" y="5388316"/>
            <a:ext cx="69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67.5°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90598" y="5388316"/>
            <a:ext cx="69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90°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1951463" y="3493667"/>
            <a:ext cx="5486400" cy="2411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02;p1"/>
          <p:cNvSpPr txBox="1">
            <a:spLocks/>
          </p:cNvSpPr>
          <p:nvPr/>
        </p:nvSpPr>
        <p:spPr>
          <a:xfrm>
            <a:off x="6062472" y="6598699"/>
            <a:ext cx="3008376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Перекладено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групою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Mystic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Beavers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#2101</a:t>
            </a:r>
            <a:endParaRPr lang="ru-RU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60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ВИПРОБУВАННЯ з </a:t>
            </a:r>
            <a:r>
              <a:rPr lang="ru-RU" dirty="0" err="1"/>
              <a:t>ОСями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37" y="1384610"/>
            <a:ext cx="8245474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400" dirty="0" err="1"/>
              <a:t>Іноді</a:t>
            </a:r>
            <a:r>
              <a:rPr lang="ru-RU" sz="2400" dirty="0"/>
              <a:t> </a:t>
            </a:r>
            <a:r>
              <a:rPr lang="ru-RU" sz="2400" dirty="0" err="1"/>
              <a:t>коротші</a:t>
            </a:r>
            <a:r>
              <a:rPr lang="ru-RU" sz="2400" dirty="0"/>
              <a:t> </a:t>
            </a:r>
            <a:r>
              <a:rPr lang="ru-RU" sz="2400" dirty="0" err="1"/>
              <a:t>осі</a:t>
            </a:r>
            <a:r>
              <a:rPr lang="ru-RU" sz="2400" dirty="0"/>
              <a:t> з </a:t>
            </a:r>
            <a:r>
              <a:rPr lang="ru-RU" sz="2400" dirty="0" err="1"/>
              <a:t>роз’ємами</a:t>
            </a:r>
            <a:r>
              <a:rPr lang="ru-RU" sz="2400" dirty="0"/>
              <a:t> </a:t>
            </a:r>
            <a:r>
              <a:rPr lang="ru-RU" sz="2400" dirty="0" err="1"/>
              <a:t>набагато</a:t>
            </a:r>
            <a:r>
              <a:rPr lang="ru-RU" sz="2400" dirty="0"/>
              <a:t> </a:t>
            </a:r>
            <a:r>
              <a:rPr lang="ru-RU" sz="2400" dirty="0" err="1"/>
              <a:t>міцніші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одна </a:t>
            </a:r>
            <a:r>
              <a:rPr lang="ru-RU" sz="2400" dirty="0" err="1"/>
              <a:t>довга</a:t>
            </a:r>
            <a:r>
              <a:rPr lang="ru-RU" sz="2400" dirty="0"/>
              <a:t> </a:t>
            </a:r>
            <a:r>
              <a:rPr lang="ru-RU" sz="2400" dirty="0" err="1"/>
              <a:t>вісь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ru-RU" sz="2400" dirty="0" err="1"/>
              <a:t>Побудуйте</a:t>
            </a:r>
            <a:r>
              <a:rPr lang="ru-RU" sz="2400" dirty="0"/>
              <a:t> </a:t>
            </a:r>
            <a:r>
              <a:rPr lang="ru-RU" sz="2400" dirty="0" err="1"/>
              <a:t>обидві</a:t>
            </a:r>
            <a:r>
              <a:rPr lang="ru-RU" sz="2400" dirty="0"/>
              <a:t> </a:t>
            </a:r>
            <a:r>
              <a:rPr lang="ru-RU" sz="2400" dirty="0" err="1"/>
              <a:t>збірки</a:t>
            </a:r>
            <a:r>
              <a:rPr lang="ru-RU" sz="2400" dirty="0"/>
              <a:t> </a:t>
            </a:r>
            <a:r>
              <a:rPr lang="ru-RU" sz="2400" dirty="0" err="1"/>
              <a:t>нижче</a:t>
            </a:r>
            <a:r>
              <a:rPr lang="ru-RU" sz="2400" dirty="0"/>
              <a:t>. </a:t>
            </a:r>
            <a:r>
              <a:rPr lang="ru-RU" sz="2400" dirty="0" err="1"/>
              <a:t>Спробуйте</a:t>
            </a:r>
            <a:r>
              <a:rPr lang="ru-RU" sz="2400" dirty="0"/>
              <a:t> </a:t>
            </a:r>
            <a:r>
              <a:rPr lang="ru-RU" sz="2400" dirty="0" err="1"/>
              <a:t>зігнути</a:t>
            </a:r>
            <a:r>
              <a:rPr lang="ru-RU" sz="2400" dirty="0"/>
              <a:t>/</a:t>
            </a:r>
            <a:r>
              <a:rPr lang="ru-RU" sz="2400" dirty="0" err="1"/>
              <a:t>скрутити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. Яка з них м</a:t>
            </a:r>
            <a:r>
              <a:rPr lang="uk-UA" sz="2400" dirty="0"/>
              <a:t>і</a:t>
            </a:r>
            <a:r>
              <a:rPr lang="ru-RU" sz="2400" dirty="0" err="1"/>
              <a:t>цн</a:t>
            </a:r>
            <a:r>
              <a:rPr lang="uk-UA" sz="2400" dirty="0"/>
              <a:t>іша</a:t>
            </a:r>
            <a:r>
              <a:rPr lang="ru-RU" sz="2400" dirty="0"/>
              <a:t>?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738" y="3512633"/>
            <a:ext cx="7716645" cy="2018371"/>
          </a:xfrm>
          <a:prstGeom prst="rect">
            <a:avLst/>
          </a:prstGeom>
        </p:spPr>
      </p:pic>
      <p:sp>
        <p:nvSpPr>
          <p:cNvPr id="5" name="Google Shape;102;p1"/>
          <p:cNvSpPr txBox="1">
            <a:spLocks/>
          </p:cNvSpPr>
          <p:nvPr/>
        </p:nvSpPr>
        <p:spPr>
          <a:xfrm>
            <a:off x="6062472" y="6598699"/>
            <a:ext cx="3008376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Перекладено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групою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Mystic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Beavers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#2101</a:t>
            </a:r>
            <a:endParaRPr lang="ru-RU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281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ВТУЛКИ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65" y="1497106"/>
            <a:ext cx="4828479" cy="4049195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400" dirty="0"/>
              <a:t>Втулки </a:t>
            </a:r>
            <a:r>
              <a:rPr lang="ru-RU" sz="2400" dirty="0" err="1"/>
              <a:t>можуть</a:t>
            </a:r>
            <a:r>
              <a:rPr lang="ru-RU" sz="2400" dirty="0"/>
              <a:t> стати в </a:t>
            </a:r>
            <a:r>
              <a:rPr lang="ru-RU" sz="2400" dirty="0" err="1"/>
              <a:t>нагоді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ru-RU" sz="2400" dirty="0"/>
              <a:t>Вони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в осях як </a:t>
            </a:r>
            <a:r>
              <a:rPr lang="ru-RU" sz="2400" dirty="0" err="1"/>
              <a:t>тримач</a:t>
            </a:r>
            <a:r>
              <a:rPr lang="uk-UA" sz="2400" dirty="0"/>
              <a:t>і</a:t>
            </a:r>
            <a:endParaRPr lang="en-US" sz="2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8421" y="1547429"/>
            <a:ext cx="2228631" cy="1618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94" y="3429000"/>
            <a:ext cx="3859363" cy="2658960"/>
          </a:xfrm>
          <a:prstGeom prst="rect">
            <a:avLst/>
          </a:prstGeom>
        </p:spPr>
      </p:pic>
      <p:sp>
        <p:nvSpPr>
          <p:cNvPr id="8" name="Google Shape;102;p1"/>
          <p:cNvSpPr txBox="1">
            <a:spLocks/>
          </p:cNvSpPr>
          <p:nvPr/>
        </p:nvSpPr>
        <p:spPr>
          <a:xfrm>
            <a:off x="6062472" y="6598699"/>
            <a:ext cx="3008376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Перекладено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групою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Mystic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Beavers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#2101</a:t>
            </a:r>
            <a:endParaRPr lang="ru-RU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47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УСПІХІВ!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62" y="1505583"/>
            <a:ext cx="8138923" cy="4344144"/>
          </a:xfrm>
        </p:spPr>
        <p:txBody>
          <a:bodyPr>
            <a:normAutofit/>
          </a:bodyPr>
          <a:lstStyle/>
          <a:p>
            <a:pPr marL="342900" indent="-342900">
              <a:buFont typeface="Arial,Sans-Serif" charset="0"/>
              <a:buChar char="•"/>
            </a:pPr>
            <a:r>
              <a:rPr lang="en-US" sz="2100" dirty="0" err="1">
                <a:ea typeface="+mn-lt"/>
                <a:cs typeface="+mn-lt"/>
              </a:rPr>
              <a:t>Цей</a:t>
            </a:r>
            <a:r>
              <a:rPr lang="en-US" sz="2100" dirty="0">
                <a:ea typeface="+mn-lt"/>
                <a:cs typeface="+mn-lt"/>
              </a:rPr>
              <a:t> </a:t>
            </a:r>
            <a:r>
              <a:rPr lang="en-US" sz="2100" dirty="0" err="1">
                <a:ea typeface="+mn-lt"/>
                <a:cs typeface="+mn-lt"/>
              </a:rPr>
              <a:t>посібник</a:t>
            </a:r>
            <a:r>
              <a:rPr lang="en-US" sz="2100" dirty="0">
                <a:ea typeface="+mn-lt"/>
                <a:cs typeface="+mn-lt"/>
              </a:rPr>
              <a:t> </a:t>
            </a:r>
            <a:r>
              <a:rPr lang="en-US" sz="2100" dirty="0" err="1">
                <a:ea typeface="+mn-lt"/>
                <a:cs typeface="+mn-lt"/>
              </a:rPr>
              <a:t>створили</a:t>
            </a:r>
            <a:r>
              <a:rPr lang="en-US" sz="2100" dirty="0">
                <a:ea typeface="+mn-lt"/>
                <a:cs typeface="+mn-lt"/>
              </a:rPr>
              <a:t> </a:t>
            </a:r>
            <a:r>
              <a:rPr lang="en-US" sz="2100" dirty="0" err="1">
                <a:ea typeface="+mn-lt"/>
                <a:cs typeface="+mn-lt"/>
              </a:rPr>
              <a:t>Санджай</a:t>
            </a:r>
            <a:r>
              <a:rPr lang="en-US" sz="2100" dirty="0">
                <a:ea typeface="+mn-lt"/>
                <a:cs typeface="+mn-lt"/>
              </a:rPr>
              <a:t> </a:t>
            </a:r>
            <a:r>
              <a:rPr lang="en-US" sz="2100" dirty="0" err="1">
                <a:ea typeface="+mn-lt"/>
                <a:cs typeface="+mn-lt"/>
              </a:rPr>
              <a:t>Сешан</a:t>
            </a:r>
            <a:r>
              <a:rPr lang="en-US" sz="2100" dirty="0">
                <a:ea typeface="+mn-lt"/>
                <a:cs typeface="+mn-lt"/>
              </a:rPr>
              <a:t> і </a:t>
            </a:r>
            <a:r>
              <a:rPr lang="en-US" sz="2100" dirty="0" err="1">
                <a:ea typeface="+mn-lt"/>
                <a:cs typeface="+mn-lt"/>
              </a:rPr>
              <a:t>Арвінд</a:t>
            </a:r>
            <a:r>
              <a:rPr lang="en-US" sz="2100" dirty="0">
                <a:ea typeface="+mn-lt"/>
                <a:cs typeface="+mn-lt"/>
              </a:rPr>
              <a:t> </a:t>
            </a:r>
            <a:r>
              <a:rPr lang="en-US" sz="2100" dirty="0" err="1">
                <a:ea typeface="+mn-lt"/>
                <a:cs typeface="+mn-lt"/>
              </a:rPr>
              <a:t>Сешан</a:t>
            </a:r>
            <a:endParaRPr lang="en-US" sz="2100" dirty="0">
              <a:ea typeface="+mn-lt"/>
              <a:cs typeface="+mn-lt"/>
            </a:endParaRPr>
          </a:p>
          <a:p>
            <a:pPr marL="342900" indent="-342900">
              <a:buFont typeface="Arial,Sans-Serif" charset="0"/>
              <a:buChar char="•"/>
            </a:pPr>
            <a:r>
              <a:rPr lang="en-US" sz="2100" dirty="0" err="1">
                <a:ea typeface="+mn-lt"/>
                <a:cs typeface="+mn-lt"/>
              </a:rPr>
              <a:t>Цей</a:t>
            </a:r>
            <a:r>
              <a:rPr lang="en-US" sz="2100" dirty="0">
                <a:ea typeface="+mn-lt"/>
                <a:cs typeface="+mn-lt"/>
              </a:rPr>
              <a:t> </a:t>
            </a:r>
            <a:r>
              <a:rPr lang="en-US" sz="2100" dirty="0" err="1">
                <a:ea typeface="+mn-lt"/>
                <a:cs typeface="+mn-lt"/>
              </a:rPr>
              <a:t>посібник</a:t>
            </a:r>
            <a:r>
              <a:rPr lang="en-US" sz="2100" dirty="0">
                <a:ea typeface="+mn-lt"/>
                <a:cs typeface="+mn-lt"/>
              </a:rPr>
              <a:t> </a:t>
            </a:r>
            <a:r>
              <a:rPr lang="en-US" sz="2100" dirty="0" err="1">
                <a:ea typeface="+mn-lt"/>
                <a:cs typeface="+mn-lt"/>
              </a:rPr>
              <a:t>був</a:t>
            </a:r>
            <a:r>
              <a:rPr lang="en-US" sz="2100" dirty="0">
                <a:ea typeface="+mn-lt"/>
                <a:cs typeface="+mn-lt"/>
              </a:rPr>
              <a:t> </a:t>
            </a:r>
            <a:r>
              <a:rPr lang="en-US" sz="2100" dirty="0" err="1">
                <a:ea typeface="+mn-lt"/>
                <a:cs typeface="+mn-lt"/>
              </a:rPr>
              <a:t>перекладений</a:t>
            </a:r>
            <a:r>
              <a:rPr lang="en-US" sz="2100" dirty="0">
                <a:ea typeface="+mn-lt"/>
                <a:cs typeface="+mn-lt"/>
              </a:rPr>
              <a:t> </a:t>
            </a:r>
            <a:r>
              <a:rPr lang="en-US" sz="2100" dirty="0" err="1">
                <a:ea typeface="+mn-lt"/>
                <a:cs typeface="+mn-lt"/>
              </a:rPr>
              <a:t>командою</a:t>
            </a:r>
            <a:r>
              <a:rPr lang="en-US" sz="2100" dirty="0">
                <a:ea typeface="+mn-lt"/>
                <a:cs typeface="+mn-lt"/>
              </a:rPr>
              <a:t> Mystic Beavers #2101</a:t>
            </a:r>
          </a:p>
          <a:p>
            <a:pPr marL="342900" indent="-342900">
              <a:buFont typeface="Arial,Sans-Serif" charset="0"/>
              <a:buChar char="•"/>
            </a:pPr>
            <a:r>
              <a:rPr lang="en-US" sz="2100" err="1">
                <a:ea typeface="+mn-lt"/>
                <a:cs typeface="+mn-lt"/>
              </a:rPr>
              <a:t>Більше</a:t>
            </a:r>
            <a:r>
              <a:rPr lang="en-US" sz="2100" dirty="0">
                <a:ea typeface="+mn-lt"/>
                <a:cs typeface="+mn-lt"/>
              </a:rPr>
              <a:t> </a:t>
            </a:r>
            <a:r>
              <a:rPr lang="en-US" sz="2100" err="1">
                <a:ea typeface="+mn-lt"/>
                <a:cs typeface="+mn-lt"/>
              </a:rPr>
              <a:t>уроків</a:t>
            </a:r>
            <a:r>
              <a:rPr lang="en-US" sz="2100" dirty="0">
                <a:ea typeface="+mn-lt"/>
                <a:cs typeface="+mn-lt"/>
              </a:rPr>
              <a:t> </a:t>
            </a:r>
            <a:r>
              <a:rPr lang="en-US" sz="2100" err="1">
                <a:ea typeface="+mn-lt"/>
                <a:cs typeface="+mn-lt"/>
              </a:rPr>
              <a:t>на</a:t>
            </a:r>
            <a:r>
              <a:rPr lang="en-US" sz="2100" dirty="0">
                <a:ea typeface="+mn-lt"/>
                <a:cs typeface="+mn-lt"/>
              </a:rPr>
              <a:t> </a:t>
            </a:r>
            <a:r>
              <a:rPr lang="en-US" sz="2100" dirty="0">
                <a:ea typeface="+mn-lt"/>
                <a:cs typeface="+mn-lt"/>
                <a:hlinkClick r:id="rId3"/>
              </a:rPr>
              <a:t>www.ev3lessons.com</a:t>
            </a:r>
            <a:r>
              <a:rPr lang="en-US" sz="2100" dirty="0">
                <a:ea typeface="+mn-lt"/>
                <a:cs typeface="+mn-lt"/>
              </a:rPr>
              <a:t> </a:t>
            </a:r>
            <a:r>
              <a:rPr lang="en-US" sz="2100" err="1">
                <a:ea typeface="+mn-lt"/>
                <a:cs typeface="+mn-lt"/>
              </a:rPr>
              <a:t>та</a:t>
            </a:r>
            <a:r>
              <a:rPr lang="en-US" sz="2100" dirty="0">
                <a:ea typeface="+mn-lt"/>
                <a:cs typeface="+mn-lt"/>
              </a:rPr>
              <a:t> </a:t>
            </a:r>
            <a:r>
              <a:rPr lang="en-US" sz="2100" dirty="0">
                <a:ea typeface="+mn-lt"/>
                <a:cs typeface="+mn-lt"/>
                <a:hlinkClick r:id="rId4"/>
              </a:rPr>
              <a:t>www.flltutorials.com</a:t>
            </a:r>
            <a:endParaRPr lang="en-US" sz="2100" dirty="0">
              <a:ea typeface="+mn-lt"/>
              <a:cs typeface="+mn-lt"/>
            </a:endParaRPr>
          </a:p>
          <a:p>
            <a:pPr marL="342900" indent="-342900">
              <a:buFont typeface="Arial" charset="0"/>
              <a:buChar char="•"/>
            </a:pPr>
            <a:endParaRPr lang="en-US" sz="2100" dirty="0"/>
          </a:p>
          <a:p>
            <a:pPr marL="342900" indent="-342900">
              <a:buFont typeface="Arial" charset="0"/>
              <a:buChar char="•"/>
            </a:pPr>
            <a:endParaRPr lang="en-US"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2018, FLL Tutorials, Last Edit 9/02/2018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lang="en-US" altLang="en-US" sz="1600" b="0" i="0" u="none" strike="noStrike" cap="none" normalizeH="0" baseline="0" dirty="0">
                <a:ln>
                  <a:noFill/>
                </a:ln>
                <a:effectLst/>
              </a:rPr>
              <a:t/>
            </a:r>
            <a:br>
              <a:rPr lang="en-US" altLang="en-US" sz="16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lang="en-US" sz="1600" dirty="0" err="1">
                <a:latin typeface="Arial"/>
                <a:cs typeface="Arial"/>
              </a:rPr>
              <a:t>Ця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dirty="0" err="1">
                <a:latin typeface="Arial"/>
                <a:cs typeface="Arial"/>
              </a:rPr>
              <a:t>робота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dirty="0" err="1">
                <a:latin typeface="Arial"/>
                <a:cs typeface="Arial"/>
              </a:rPr>
              <a:t>ліцензована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dirty="0" err="1">
                <a:latin typeface="Arial"/>
                <a:cs typeface="Arial"/>
              </a:rPr>
              <a:t>згідно</a:t>
            </a:r>
            <a:r>
              <a:rPr lang="en-US" sz="1600" dirty="0">
                <a:latin typeface="Arial"/>
                <a:cs typeface="Arial"/>
              </a:rPr>
              <a:t> з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Creative Commons Attribution-NonCommercial-ShareAlike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lang="en-US" altLang="en-US" sz="1600" dirty="0">
                <a:latin typeface="Arial"/>
                <a:cs typeface="Arial"/>
              </a:rPr>
              <a:t> 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1701" y="4559818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73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підйомники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518"/>
            <a:ext cx="3974926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uk-UA" sz="2000" b="0" dirty="0"/>
              <a:t>Підй</a:t>
            </a:r>
            <a:r>
              <a:rPr lang="uk-UA" sz="2000" dirty="0"/>
              <a:t>омники</a:t>
            </a:r>
            <a:r>
              <a:rPr lang="en-US" sz="2000" b="0" dirty="0"/>
              <a:t> </a:t>
            </a:r>
            <a:r>
              <a:rPr lang="uk-UA" sz="2000" b="0" dirty="0"/>
              <a:t>існують від</a:t>
            </a:r>
            <a:r>
              <a:rPr lang="en-US" sz="2000" b="0" dirty="0"/>
              <a:t> 2M </a:t>
            </a:r>
            <a:r>
              <a:rPr lang="uk-UA" sz="2000" b="0" dirty="0"/>
              <a:t>до</a:t>
            </a:r>
            <a:r>
              <a:rPr lang="en-US" sz="2000" b="0" dirty="0"/>
              <a:t> 15M </a:t>
            </a:r>
            <a:r>
              <a:rPr lang="ru-RU" sz="2000" dirty="0" err="1"/>
              <a:t>довжини</a:t>
            </a:r>
            <a:endParaRPr lang="en-US" sz="2000" b="0" dirty="0"/>
          </a:p>
          <a:p>
            <a:pPr marL="342900" indent="-342900">
              <a:buFont typeface="Arial" charset="0"/>
              <a:buChar char="•"/>
            </a:pPr>
            <a:r>
              <a:rPr lang="uk-UA" sz="2000" dirty="0"/>
              <a:t>Буква</a:t>
            </a:r>
            <a:r>
              <a:rPr lang="en-US" sz="2000" dirty="0"/>
              <a:t> (M) </a:t>
            </a:r>
            <a:r>
              <a:rPr lang="uk-UA" sz="2000" dirty="0"/>
              <a:t>з англійської </a:t>
            </a:r>
            <a:r>
              <a:rPr lang="en-US" sz="2000" b="0" dirty="0"/>
              <a:t>Modules – </a:t>
            </a:r>
            <a:r>
              <a:rPr lang="uk-UA" sz="2000" b="0" dirty="0"/>
              <a:t>модулі, один модуль дорівнює одиному кружечку</a:t>
            </a:r>
            <a:endParaRPr lang="en-US" sz="20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6689" y="1565669"/>
            <a:ext cx="4381561" cy="3552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49" y="4170251"/>
            <a:ext cx="3512635" cy="91254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773043" y="4515622"/>
            <a:ext cx="11151" cy="591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97270" y="4515012"/>
            <a:ext cx="11151" cy="591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39589" y="4941743"/>
            <a:ext cx="53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6816" y="4511908"/>
            <a:ext cx="11151" cy="591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69392" y="4940433"/>
            <a:ext cx="53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8213" y="5478571"/>
            <a:ext cx="2587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7 Modules (</a:t>
            </a:r>
            <a:r>
              <a:rPr lang="uk-UA" dirty="0">
                <a:solidFill>
                  <a:srgbClr val="FF0000"/>
                </a:solidFill>
              </a:rPr>
              <a:t>Модулі</a:t>
            </a:r>
            <a:r>
              <a:rPr lang="en-US" dirty="0">
                <a:solidFill>
                  <a:srgbClr val="FF0000"/>
                </a:solidFill>
              </a:rPr>
              <a:t>) = 7M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3079" y="4939992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4414" y="4696632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1504" y="4426865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7469" y="4213313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23434" y="4014185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58462" y="3757042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31526" y="3524461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67685" y="3330887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80583" y="3824563"/>
            <a:ext cx="3429001" cy="23665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102;p1"/>
          <p:cNvSpPr txBox="1">
            <a:spLocks/>
          </p:cNvSpPr>
          <p:nvPr/>
        </p:nvSpPr>
        <p:spPr>
          <a:xfrm>
            <a:off x="6062472" y="6598699"/>
            <a:ext cx="3008376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Перекладено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групою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Mystic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Beavers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#2101</a:t>
            </a:r>
            <a:endParaRPr lang="ru-RU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107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1216394"/>
            <a:ext cx="7989752" cy="596796"/>
          </a:xfrm>
        </p:spPr>
        <p:txBody>
          <a:bodyPr/>
          <a:lstStyle/>
          <a:p>
            <a:r>
              <a:rPr lang="en-US" dirty="0"/>
              <a:t>LIFTARMS –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71" y="3547095"/>
            <a:ext cx="2728825" cy="3078788"/>
          </a:xfrm>
        </p:spPr>
        <p:txBody>
          <a:bodyPr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400" dirty="0"/>
              <a:t>Не роб</a:t>
            </a:r>
            <a:r>
              <a:rPr lang="uk-UA" sz="2400" dirty="0"/>
              <a:t>і</a:t>
            </a:r>
            <a:r>
              <a:rPr lang="ru-RU" sz="2400" dirty="0" err="1"/>
              <a:t>ть</a:t>
            </a:r>
            <a:r>
              <a:rPr lang="ru-RU" sz="2400" dirty="0"/>
              <a:t> з LEGO </a:t>
            </a:r>
            <a:r>
              <a:rPr lang="ru-RU" sz="2400" dirty="0" err="1"/>
              <a:t>кутів</a:t>
            </a:r>
            <a:r>
              <a:rPr lang="ru-RU" sz="2400" dirty="0"/>
              <a:t>, для </a:t>
            </a:r>
            <a:r>
              <a:rPr lang="ru-RU" sz="2400" dirty="0" err="1"/>
              <a:t>яких</a:t>
            </a:r>
            <a:r>
              <a:rPr lang="ru-RU" sz="2400" dirty="0"/>
              <a:t> вони не </a:t>
            </a:r>
            <a:r>
              <a:rPr lang="ru-RU" sz="2400" dirty="0" err="1"/>
              <a:t>призначені</a:t>
            </a:r>
            <a:r>
              <a:rPr lang="ru-RU" sz="2400" dirty="0"/>
              <a:t>. Ви будете </a:t>
            </a:r>
            <a:r>
              <a:rPr lang="ru-RU" sz="2400" dirty="0" err="1"/>
              <a:t>навантажувати</a:t>
            </a:r>
            <a:r>
              <a:rPr lang="ru-RU" sz="2400" dirty="0"/>
              <a:t> </a:t>
            </a:r>
            <a:r>
              <a:rPr lang="ru-RU" sz="2400" dirty="0" err="1"/>
              <a:t>підйомники</a:t>
            </a:r>
            <a:r>
              <a:rPr lang="ru-RU" sz="2400" dirty="0"/>
              <a:t>, </a:t>
            </a:r>
            <a:r>
              <a:rPr lang="ru-RU" sz="2400" dirty="0" err="1"/>
              <a:t>детал</a:t>
            </a:r>
            <a:r>
              <a:rPr lang="uk-UA" sz="2400" dirty="0"/>
              <a:t>і.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0499" y="1367437"/>
            <a:ext cx="8322175" cy="3077909"/>
            <a:chOff x="457199" y="431750"/>
            <a:chExt cx="8322175" cy="30779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3899" y="431750"/>
              <a:ext cx="8245475" cy="23809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52652" y="1716353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4X2</a:t>
              </a:r>
            </a:p>
            <a:p>
              <a:pPr algn="ctr"/>
              <a:r>
                <a:rPr lang="en-US" sz="1400" dirty="0"/>
                <a:t>90 </a:t>
              </a:r>
              <a:r>
                <a:rPr lang="uk-UA" sz="1400" dirty="0"/>
                <a:t>градусів</a:t>
              </a:r>
              <a:r>
                <a:rPr lang="en-US" sz="1400" dirty="0"/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199" y="1746090"/>
              <a:ext cx="8028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/>
                <a:t>Т-подібні</a:t>
              </a:r>
              <a:endParaRPr lang="en-US" sz="1400" dirty="0"/>
            </a:p>
            <a:p>
              <a:pPr algn="ctr"/>
              <a:r>
                <a:rPr lang="en-US" sz="1400" dirty="0"/>
                <a:t>3X3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7774" y="1731222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4X3</a:t>
              </a:r>
            </a:p>
            <a:p>
              <a:pPr algn="ctr"/>
              <a:r>
                <a:rPr lang="en-US" sz="1400" dirty="0"/>
                <a:t>90 </a:t>
              </a:r>
              <a:r>
                <a:rPr lang="uk-UA" sz="1400" dirty="0"/>
                <a:t>градусів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95883" y="2239573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/>
                <a:t>Кутові</a:t>
              </a:r>
              <a:endParaRPr lang="en-US" sz="1400" dirty="0"/>
            </a:p>
            <a:p>
              <a:pPr algn="ctr"/>
              <a:r>
                <a:rPr lang="en-US" sz="1400" dirty="0"/>
                <a:t>4X4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51532" y="2337471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/>
                <a:t>Кутові</a:t>
              </a:r>
              <a:endParaRPr lang="en-US" sz="1400" dirty="0"/>
            </a:p>
            <a:p>
              <a:pPr algn="ctr"/>
              <a:r>
                <a:rPr lang="en-US" sz="1400" dirty="0"/>
                <a:t>4X2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19551" y="2341485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/>
                <a:t>Кутові</a:t>
              </a:r>
              <a:endParaRPr lang="en-US" sz="1400" dirty="0"/>
            </a:p>
            <a:p>
              <a:pPr algn="ctr"/>
              <a:r>
                <a:rPr lang="en-US" sz="1400" dirty="0"/>
                <a:t>3X7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06528" y="2770995"/>
              <a:ext cx="11374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dirty="0"/>
                <a:t>Двойний</a:t>
              </a:r>
              <a:r>
                <a:rPr lang="en-US" sz="1400" dirty="0"/>
                <a:t> </a:t>
              </a:r>
              <a:r>
                <a:rPr lang="uk-UA" sz="1400" dirty="0"/>
                <a:t>кут</a:t>
              </a:r>
              <a:endParaRPr lang="en-US" sz="1400" dirty="0"/>
            </a:p>
            <a:p>
              <a:pPr algn="ctr"/>
              <a:r>
                <a:rPr lang="en-US" sz="1400" dirty="0"/>
                <a:t>3X7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7117" y="4476334"/>
            <a:ext cx="2456488" cy="16912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15353" y="3779959"/>
            <a:ext cx="1978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Ці балки мають </a:t>
            </a:r>
            <a:r>
              <a:rPr lang="en-US" dirty="0"/>
              <a:t>53.1° </a:t>
            </a:r>
            <a:r>
              <a:rPr lang="uk-UA" dirty="0"/>
              <a:t>градусів</a:t>
            </a:r>
            <a:r>
              <a:rPr lang="en-US" dirty="0"/>
              <a:t>.</a:t>
            </a:r>
          </a:p>
          <a:p>
            <a:r>
              <a:rPr lang="uk-UA" dirty="0"/>
              <a:t>Їми можна збудувати ось такий кут</a:t>
            </a:r>
            <a:r>
              <a:rPr lang="he-IL" dirty="0"/>
              <a:t>: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536535" y="1559859"/>
            <a:ext cx="3544488" cy="48165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2;p1"/>
          <p:cNvSpPr txBox="1">
            <a:spLocks/>
          </p:cNvSpPr>
          <p:nvPr/>
        </p:nvSpPr>
        <p:spPr>
          <a:xfrm>
            <a:off x="6062472" y="6598699"/>
            <a:ext cx="3008376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Перекладено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групою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Mystic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Beavers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#2101</a:t>
            </a:r>
            <a:endParaRPr lang="ru-RU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924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з'єднувачі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5831"/>
            <a:ext cx="4972050" cy="43735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uk-UA" sz="2400" b="0" dirty="0"/>
              <a:t>В </a:t>
            </a:r>
            <a:r>
              <a:rPr lang="en-US" sz="2400" b="0" dirty="0"/>
              <a:t>LEGO </a:t>
            </a:r>
            <a:r>
              <a:rPr lang="ru-RU" sz="2400" dirty="0" err="1"/>
              <a:t>з'єднувачі</a:t>
            </a:r>
            <a:r>
              <a:rPr lang="en-US" sz="2400" dirty="0"/>
              <a:t> </a:t>
            </a:r>
            <a:r>
              <a:rPr lang="uk-UA" sz="2400" dirty="0"/>
              <a:t>розділяються на</a:t>
            </a:r>
            <a:r>
              <a:rPr lang="en-US" sz="2400" b="0" dirty="0"/>
              <a:t>: </a:t>
            </a:r>
            <a:r>
              <a:rPr lang="ru-RU" sz="2400" dirty="0" err="1"/>
              <a:t>з'єднувачі</a:t>
            </a:r>
            <a:r>
              <a:rPr lang="ru-RU" sz="2400" dirty="0"/>
              <a:t> </a:t>
            </a:r>
            <a:r>
              <a:rPr lang="uk-UA" sz="2400" dirty="0"/>
              <a:t>із отвірами (тертя) та без</a:t>
            </a:r>
            <a:endParaRPr lang="ru-RU" sz="2400" dirty="0"/>
          </a:p>
          <a:p>
            <a:pPr marL="342900" indent="-342900">
              <a:buFont typeface="Arial" charset="0"/>
              <a:buChar char="•"/>
            </a:pPr>
            <a:r>
              <a:rPr lang="ru-RU" sz="2400" dirty="0" err="1"/>
              <a:t>Поширеною</a:t>
            </a:r>
            <a:r>
              <a:rPr lang="ru-RU" sz="2400" dirty="0"/>
              <a:t> </a:t>
            </a:r>
            <a:r>
              <a:rPr lang="ru-RU" sz="2400" dirty="0" err="1"/>
              <a:t>помилкою</a:t>
            </a:r>
            <a:r>
              <a:rPr lang="ru-RU" sz="2400" dirty="0"/>
              <a:t> є </a:t>
            </a:r>
            <a:r>
              <a:rPr lang="ru-RU" sz="2400" dirty="0" err="1"/>
              <a:t>використання</a:t>
            </a:r>
            <a:r>
              <a:rPr lang="ru-RU" sz="2400" dirty="0"/>
              <a:t> будь-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з'єднувачів</a:t>
            </a:r>
            <a:r>
              <a:rPr lang="ru-RU" sz="2400" dirty="0"/>
              <a:t> в ваших </a:t>
            </a:r>
            <a:r>
              <a:rPr lang="ru-RU" sz="2400" dirty="0" err="1"/>
              <a:t>збірках</a:t>
            </a:r>
            <a:endParaRPr lang="en-US" sz="2400" b="0" dirty="0"/>
          </a:p>
          <a:p>
            <a:pPr marL="342900" indent="-342900">
              <a:buFont typeface="Arial" charset="0"/>
              <a:buChar char="•"/>
            </a:pPr>
            <a:r>
              <a:rPr lang="ru-RU" sz="2400" dirty="0"/>
              <a:t>Яке </a:t>
            </a:r>
            <a:r>
              <a:rPr lang="ru-RU" sz="2400" dirty="0" err="1"/>
              <a:t>з'єднання</a:t>
            </a:r>
            <a:r>
              <a:rPr lang="ru-RU" sz="2400" dirty="0"/>
              <a:t> </a:t>
            </a:r>
            <a:r>
              <a:rPr lang="ru-RU" sz="2400" dirty="0" err="1"/>
              <a:t>ви</a:t>
            </a:r>
            <a:r>
              <a:rPr lang="ru-RU" sz="2400" dirty="0"/>
              <a:t> </a:t>
            </a:r>
            <a:r>
              <a:rPr lang="ru-RU" sz="2400" dirty="0" err="1"/>
              <a:t>використовуєте</a:t>
            </a:r>
            <a:r>
              <a:rPr lang="ru-RU" sz="2400" dirty="0"/>
              <a:t>,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важливе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3411" y="1968597"/>
            <a:ext cx="3581400" cy="28384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29250" y="5303520"/>
            <a:ext cx="270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 – </a:t>
            </a:r>
            <a:r>
              <a:rPr lang="uk-UA" dirty="0"/>
              <a:t>без </a:t>
            </a:r>
            <a:endParaRPr lang="en-US" dirty="0"/>
          </a:p>
          <a:p>
            <a:r>
              <a:rPr lang="en-US" dirty="0"/>
              <a:t>WF- </a:t>
            </a:r>
            <a:r>
              <a:rPr lang="uk-UA" dirty="0"/>
              <a:t>із отвірами (тертя)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16058" y="4539760"/>
            <a:ext cx="110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WF   </a:t>
            </a:r>
            <a:r>
              <a:rPr lang="en-US" dirty="0"/>
              <a:t>FL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5483" y="4553828"/>
            <a:ext cx="120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WF   </a:t>
            </a:r>
            <a:r>
              <a:rPr lang="en-US" dirty="0"/>
              <a:t>FL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22167" y="1737695"/>
            <a:ext cx="115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WF   </a:t>
            </a:r>
            <a:r>
              <a:rPr lang="en-US" dirty="0"/>
              <a:t>FL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99882" y="2147444"/>
            <a:ext cx="104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   FL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61646" y="1962778"/>
            <a:ext cx="60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FL</a:t>
            </a:r>
            <a:endParaRPr lang="en-US" dirty="0"/>
          </a:p>
        </p:txBody>
      </p:sp>
      <p:sp>
        <p:nvSpPr>
          <p:cNvPr id="11" name="Google Shape;102;p1"/>
          <p:cNvSpPr txBox="1">
            <a:spLocks/>
          </p:cNvSpPr>
          <p:nvPr/>
        </p:nvSpPr>
        <p:spPr>
          <a:xfrm>
            <a:off x="6062472" y="6598699"/>
            <a:ext cx="3008376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Перекладено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групою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Mystic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Beavers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#2101</a:t>
            </a:r>
            <a:endParaRPr lang="ru-RU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624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ТЕСТ </a:t>
            </a:r>
            <a:r>
              <a:rPr lang="ru-RU" dirty="0" err="1"/>
              <a:t>з'єднувачіВ</a:t>
            </a:r>
            <a:r>
              <a:rPr lang="ru-RU" dirty="0"/>
              <a:t> НА ПРАКТИЦ</a:t>
            </a:r>
            <a:r>
              <a:rPr lang="uk-UA" dirty="0"/>
              <a:t>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712" y="1644065"/>
            <a:ext cx="4972050" cy="4123689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400" dirty="0" err="1"/>
              <a:t>Створіть</a:t>
            </a:r>
            <a:r>
              <a:rPr lang="ru-RU" sz="2400" dirty="0"/>
              <a:t> </a:t>
            </a:r>
            <a:r>
              <a:rPr lang="ru-RU" sz="2400" dirty="0" err="1"/>
              <a:t>обидві</a:t>
            </a:r>
            <a:r>
              <a:rPr lang="ru-RU" sz="2400" dirty="0"/>
              <a:t>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моделі</a:t>
            </a:r>
            <a:r>
              <a:rPr lang="ru-RU" sz="2400" dirty="0"/>
              <a:t>. В одному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</a:t>
            </a:r>
            <a:r>
              <a:rPr lang="ru-RU" sz="2400" dirty="0" err="1"/>
              <a:t>чорний</a:t>
            </a:r>
            <a:r>
              <a:rPr lang="ru-RU" sz="2400" dirty="0"/>
              <a:t> </a:t>
            </a:r>
            <a:r>
              <a:rPr lang="ru-RU" sz="2400" dirty="0" err="1"/>
              <a:t>з'єднувач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тертям</a:t>
            </a:r>
            <a:r>
              <a:rPr lang="ru-RU" sz="2400" dirty="0"/>
              <a:t> (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uk-UA" sz="2400" dirty="0"/>
              <a:t>отвіром</a:t>
            </a:r>
            <a:r>
              <a:rPr lang="ru-RU" sz="2400" dirty="0"/>
              <a:t>), а в </a:t>
            </a:r>
            <a:r>
              <a:rPr lang="ru-RU" sz="2400" dirty="0" err="1"/>
              <a:t>іншому</a:t>
            </a:r>
            <a:r>
              <a:rPr lang="ru-RU" sz="2400" dirty="0"/>
              <a:t> – </a:t>
            </a:r>
            <a:r>
              <a:rPr lang="ru-RU" sz="2400" dirty="0" err="1"/>
              <a:t>сірий</a:t>
            </a:r>
            <a:r>
              <a:rPr lang="ru-RU" sz="2400" dirty="0"/>
              <a:t> без </a:t>
            </a:r>
            <a:r>
              <a:rPr lang="ru-RU" sz="2400" dirty="0" err="1"/>
              <a:t>тертя</a:t>
            </a:r>
            <a:r>
              <a:rPr lang="ru-RU" sz="2400" dirty="0"/>
              <a:t>. В </a:t>
            </a:r>
            <a:r>
              <a:rPr lang="ru-RU" sz="2400" dirty="0" err="1"/>
              <a:t>чому</a:t>
            </a:r>
            <a:r>
              <a:rPr lang="ru-RU" sz="2400" dirty="0"/>
              <a:t> р</a:t>
            </a:r>
            <a:r>
              <a:rPr lang="uk-UA" sz="2400" dirty="0"/>
              <a:t>ізниця?</a:t>
            </a:r>
            <a:endParaRPr lang="en-US" sz="2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720" y="1744732"/>
            <a:ext cx="1660433" cy="18526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79579" y="1644065"/>
            <a:ext cx="127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WF      FL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12" y="3445394"/>
            <a:ext cx="7687913" cy="2864125"/>
          </a:xfrm>
          <a:prstGeom prst="rect">
            <a:avLst/>
          </a:prstGeom>
        </p:spPr>
      </p:pic>
      <p:sp>
        <p:nvSpPr>
          <p:cNvPr id="7" name="Google Shape;102;p1"/>
          <p:cNvSpPr txBox="1">
            <a:spLocks/>
          </p:cNvSpPr>
          <p:nvPr/>
        </p:nvSpPr>
        <p:spPr>
          <a:xfrm>
            <a:off x="6062472" y="6598699"/>
            <a:ext cx="3008376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Перекладено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групою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Mystic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Beavers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#2101</a:t>
            </a:r>
            <a:endParaRPr lang="ru-RU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582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РАМКИ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714750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800" dirty="0" err="1"/>
              <a:t>Відкриті</a:t>
            </a:r>
            <a:r>
              <a:rPr lang="ru-RU" sz="2800" dirty="0"/>
              <a:t> рами та Н-рами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додати</a:t>
            </a:r>
            <a:r>
              <a:rPr lang="ru-RU" sz="2800" dirty="0"/>
              <a:t> </a:t>
            </a:r>
            <a:r>
              <a:rPr lang="ru-RU" sz="2800" dirty="0" err="1"/>
              <a:t>міцності</a:t>
            </a:r>
            <a:r>
              <a:rPr lang="ru-RU" sz="2800" dirty="0"/>
              <a:t> вашим </a:t>
            </a:r>
            <a:r>
              <a:rPr lang="ru-RU" sz="2800" dirty="0" err="1"/>
              <a:t>конструкціям</a:t>
            </a:r>
            <a:endParaRPr lang="en-US" sz="28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6633" y="1938651"/>
            <a:ext cx="4666041" cy="3559212"/>
          </a:xfrm>
          <a:prstGeom prst="rect">
            <a:avLst/>
          </a:prstGeom>
        </p:spPr>
      </p:pic>
      <p:sp>
        <p:nvSpPr>
          <p:cNvPr id="5" name="Google Shape;102;p1"/>
          <p:cNvSpPr txBox="1">
            <a:spLocks/>
          </p:cNvSpPr>
          <p:nvPr/>
        </p:nvSpPr>
        <p:spPr>
          <a:xfrm>
            <a:off x="6062472" y="6598699"/>
            <a:ext cx="3008376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Перекладено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групою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Mystic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Beavers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#2101</a:t>
            </a:r>
            <a:endParaRPr lang="ru-RU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759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ТЕСТ РАМОК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311912" cy="3867079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400" dirty="0" err="1"/>
              <a:t>Побудуйте</a:t>
            </a:r>
            <a:r>
              <a:rPr lang="ru-RU" sz="2400" dirty="0"/>
              <a:t> </a:t>
            </a:r>
            <a:r>
              <a:rPr lang="ru-RU" sz="2400" dirty="0" err="1"/>
              <a:t>кожену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uk-UA" sz="2400" dirty="0"/>
              <a:t>цих конструкцій</a:t>
            </a:r>
            <a:r>
              <a:rPr lang="en-US" sz="2400" b="0" dirty="0"/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 err="1"/>
              <a:t>Порівняйте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за вагою та </a:t>
            </a:r>
            <a:r>
              <a:rPr lang="uk-UA" sz="2400" dirty="0"/>
              <a:t>міцністю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Try to pull the pieces apart. Which one stays together the best?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134" y="1752600"/>
            <a:ext cx="5337666" cy="3911819"/>
          </a:xfrm>
          <a:prstGeom prst="rect">
            <a:avLst/>
          </a:prstGeom>
        </p:spPr>
      </p:pic>
      <p:sp>
        <p:nvSpPr>
          <p:cNvPr id="5" name="Google Shape;102;p1"/>
          <p:cNvSpPr txBox="1">
            <a:spLocks/>
          </p:cNvSpPr>
          <p:nvPr/>
        </p:nvSpPr>
        <p:spPr>
          <a:xfrm>
            <a:off x="6062472" y="6598699"/>
            <a:ext cx="3008376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Перекладено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групою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Mystic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Beavers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#2101</a:t>
            </a:r>
            <a:endParaRPr lang="ru-RU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468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напрямків</a:t>
            </a:r>
            <a:r>
              <a:rPr lang="en-US" dirty="0"/>
              <a:t> </a:t>
            </a:r>
            <a:r>
              <a:rPr lang="uk-UA" dirty="0"/>
              <a:t>при будуванні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2161" y="2118379"/>
            <a:ext cx="3899712" cy="2725366"/>
          </a:xfrm>
        </p:spPr>
      </p:pic>
      <p:sp>
        <p:nvSpPr>
          <p:cNvPr id="7" name="TextBox 6"/>
          <p:cNvSpPr txBox="1"/>
          <p:nvPr/>
        </p:nvSpPr>
        <p:spPr>
          <a:xfrm>
            <a:off x="581192" y="1717288"/>
            <a:ext cx="36519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роз’єми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використовувати</a:t>
            </a:r>
            <a:r>
              <a:rPr lang="ru-RU" sz="2400" dirty="0"/>
              <a:t> для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напрямків</a:t>
            </a:r>
            <a:r>
              <a:rPr lang="ru-RU" sz="2400" dirty="0"/>
              <a:t> 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You might sometimes need to be a ½ module off. Some of these connectors can come in handy for this.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5" name="Google Shape;102;p1"/>
          <p:cNvSpPr txBox="1">
            <a:spLocks/>
          </p:cNvSpPr>
          <p:nvPr/>
        </p:nvSpPr>
        <p:spPr>
          <a:xfrm>
            <a:off x="6062472" y="6598699"/>
            <a:ext cx="3008376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Перекладено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групою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Mystic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Beavers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#2101</a:t>
            </a:r>
            <a:endParaRPr lang="ru-RU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688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2" y="1537441"/>
            <a:ext cx="4887950" cy="4098075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400" dirty="0" err="1"/>
              <a:t>Осі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довжину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2 до 32 (М) </a:t>
            </a:r>
            <a:r>
              <a:rPr lang="uk-UA" sz="2400" dirty="0"/>
              <a:t>і </a:t>
            </a:r>
            <a:r>
              <a:rPr lang="ru-RU" sz="2400" dirty="0"/>
              <a:t>у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кольорах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ru-RU" sz="2400" dirty="0" err="1"/>
              <a:t>Набір</a:t>
            </a:r>
            <a:r>
              <a:rPr lang="ru-RU" sz="2400" dirty="0"/>
              <a:t> </a:t>
            </a:r>
            <a:r>
              <a:rPr lang="en-US" sz="2400" dirty="0"/>
              <a:t>MINDSTORMS </a:t>
            </a:r>
            <a:r>
              <a:rPr lang="ru-RU" sz="2400" dirty="0" err="1"/>
              <a:t>зазвичай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чорні</a:t>
            </a:r>
            <a:r>
              <a:rPr lang="ru-RU" sz="2400" dirty="0"/>
              <a:t>, </a:t>
            </a:r>
            <a:r>
              <a:rPr lang="ru-RU" sz="2400" dirty="0" err="1"/>
              <a:t>червоні</a:t>
            </a:r>
            <a:r>
              <a:rPr lang="ru-RU" sz="2400" dirty="0"/>
              <a:t> і </a:t>
            </a:r>
            <a:r>
              <a:rPr lang="ru-RU" sz="2400" dirty="0" err="1"/>
              <a:t>сірі</a:t>
            </a:r>
            <a:r>
              <a:rPr lang="ru-RU" sz="2400" dirty="0"/>
              <a:t> </a:t>
            </a:r>
            <a:r>
              <a:rPr lang="ru-RU" sz="2400" dirty="0" err="1"/>
              <a:t>осі</a:t>
            </a:r>
            <a:r>
              <a:rPr lang="ru-RU" sz="2400" dirty="0"/>
              <a:t>, але </a:t>
            </a:r>
            <a:r>
              <a:rPr lang="ru-RU" sz="2400" dirty="0" err="1"/>
              <a:t>нові</a:t>
            </a:r>
            <a:r>
              <a:rPr lang="ru-RU" sz="2400" dirty="0"/>
              <a:t> </a:t>
            </a:r>
            <a:r>
              <a:rPr lang="ru-RU" sz="2400" dirty="0" err="1"/>
              <a:t>технічні</a:t>
            </a:r>
            <a:r>
              <a:rPr lang="ru-RU" sz="2400" dirty="0"/>
              <a:t> </a:t>
            </a:r>
            <a:r>
              <a:rPr lang="ru-RU" sz="2400" dirty="0" err="1"/>
              <a:t>набори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б</a:t>
            </a:r>
            <a:r>
              <a:rPr lang="uk-UA" sz="2400" dirty="0"/>
              <a:t>ільше</a:t>
            </a:r>
            <a:r>
              <a:rPr lang="ru-RU" sz="2400" dirty="0"/>
              <a:t> </a:t>
            </a:r>
            <a:r>
              <a:rPr lang="ru-RU" sz="2400" dirty="0" err="1"/>
              <a:t>червоних</a:t>
            </a:r>
            <a:r>
              <a:rPr lang="ru-RU" sz="2400" dirty="0"/>
              <a:t> та </a:t>
            </a:r>
            <a:r>
              <a:rPr lang="ru-RU" sz="2400" dirty="0" err="1"/>
              <a:t>жовтих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54"/>
          <a:stretch/>
        </p:blipFill>
        <p:spPr>
          <a:xfrm rot="5400000">
            <a:off x="4515332" y="2819265"/>
            <a:ext cx="5156263" cy="2647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76343" y="3383398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5001" y="1537441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2398" y="3991660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68749" y="4311325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6973" y="4463725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9443" y="4604974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89610" y="4757374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29780" y="4887472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8794" y="5039872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3566" y="5158819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4883" y="5311219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7351" y="5463619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</a:t>
            </a:r>
          </a:p>
        </p:txBody>
      </p:sp>
      <p:sp>
        <p:nvSpPr>
          <p:cNvPr id="21" name="Google Shape;102;p1"/>
          <p:cNvSpPr txBox="1">
            <a:spLocks/>
          </p:cNvSpPr>
          <p:nvPr/>
        </p:nvSpPr>
        <p:spPr>
          <a:xfrm>
            <a:off x="6062472" y="6598699"/>
            <a:ext cx="3008376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Перекладено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групою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Mystic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Beavers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#2101</a:t>
            </a:r>
            <a:endParaRPr lang="ru-RU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229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14897</TotalTime>
  <Words>486</Words>
  <Application>Microsoft Office PowerPoint</Application>
  <PresentationFormat>‫הצגה על המסך (4:3)</PresentationFormat>
  <Paragraphs>113</Paragraphs>
  <Slides>13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7</vt:i4>
      </vt:variant>
      <vt:variant>
        <vt:lpstr>כותרות שקופיות</vt:lpstr>
      </vt:variant>
      <vt:variant>
        <vt:i4>13</vt:i4>
      </vt:variant>
    </vt:vector>
  </HeadingPairs>
  <TitlesOfParts>
    <vt:vector size="30" baseType="lpstr">
      <vt:lpstr>Arial</vt:lpstr>
      <vt:lpstr>Arial Black</vt:lpstr>
      <vt:lpstr>Arial,Sans-Serif</vt:lpstr>
      <vt:lpstr>Calibri</vt:lpstr>
      <vt:lpstr>Calibri Light</vt:lpstr>
      <vt:lpstr>Corbel</vt:lpstr>
      <vt:lpstr>Gill Sans MT</vt:lpstr>
      <vt:lpstr>Helvetica Neue</vt:lpstr>
      <vt:lpstr>Noto Sans Symbols</vt:lpstr>
      <vt:lpstr>Wingdings 2</vt:lpstr>
      <vt:lpstr>Essential</vt:lpstr>
      <vt:lpstr>beginner</vt:lpstr>
      <vt:lpstr>Custom Design</vt:lpstr>
      <vt:lpstr>robotdesign</vt:lpstr>
      <vt:lpstr>1_beginner</vt:lpstr>
      <vt:lpstr>1_Custom Design</vt:lpstr>
      <vt:lpstr>Dividend</vt:lpstr>
      <vt:lpstr>ОСНОВНІ ДЕТАЛІ</vt:lpstr>
      <vt:lpstr>підйомники</vt:lpstr>
      <vt:lpstr>LIFTARMS – ANGLES</vt:lpstr>
      <vt:lpstr>з'єднувачі</vt:lpstr>
      <vt:lpstr>ТЕСТ з'єднувачіВ НА ПРАКТИЦІ</vt:lpstr>
      <vt:lpstr>РАМКИ</vt:lpstr>
      <vt:lpstr>ТЕСТ РАМОК</vt:lpstr>
      <vt:lpstr>Зміна напрямків при будуванні</vt:lpstr>
      <vt:lpstr>ОСІ</vt:lpstr>
      <vt:lpstr>З’ЄДНювачі осей</vt:lpstr>
      <vt:lpstr>ВИПРОБУВАННЯ з ОСями</vt:lpstr>
      <vt:lpstr>ВТУЛКИ</vt:lpstr>
      <vt:lpstr>УСПІХІВ!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User1</cp:lastModifiedBy>
  <cp:revision>194</cp:revision>
  <cp:lastPrinted>2016-08-04T16:20:00Z</cp:lastPrinted>
  <dcterms:created xsi:type="dcterms:W3CDTF">2014-10-28T21:59:38Z</dcterms:created>
  <dcterms:modified xsi:type="dcterms:W3CDTF">2023-01-10T12:15:37Z</dcterms:modified>
</cp:coreProperties>
</file>